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4" r:id="rId4"/>
  </p:sldMasterIdLst>
  <p:notesMasterIdLst>
    <p:notesMasterId r:id="rId83"/>
  </p:notesMasterIdLst>
  <p:sldIdLst>
    <p:sldId id="1174" r:id="rId5"/>
    <p:sldId id="1155" r:id="rId6"/>
    <p:sldId id="1113" r:id="rId7"/>
    <p:sldId id="1175" r:id="rId8"/>
    <p:sldId id="1176" r:id="rId9"/>
    <p:sldId id="1177" r:id="rId10"/>
    <p:sldId id="1178" r:id="rId11"/>
    <p:sldId id="1144" r:id="rId12"/>
    <p:sldId id="1179" r:id="rId13"/>
    <p:sldId id="1180" r:id="rId14"/>
    <p:sldId id="1181" r:id="rId15"/>
    <p:sldId id="1182" r:id="rId16"/>
    <p:sldId id="1145" r:id="rId17"/>
    <p:sldId id="1060" r:id="rId18"/>
    <p:sldId id="1059" r:id="rId19"/>
    <p:sldId id="1055" r:id="rId20"/>
    <p:sldId id="1167" r:id="rId21"/>
    <p:sldId id="1183" r:id="rId22"/>
    <p:sldId id="1054" r:id="rId23"/>
    <p:sldId id="1062" r:id="rId24"/>
    <p:sldId id="1184" r:id="rId25"/>
    <p:sldId id="1173" r:id="rId26"/>
    <p:sldId id="1146" r:id="rId27"/>
    <p:sldId id="1185" r:id="rId28"/>
    <p:sldId id="1036" r:id="rId29"/>
    <p:sldId id="1187" r:id="rId30"/>
    <p:sldId id="1189" r:id="rId31"/>
    <p:sldId id="1190" r:id="rId32"/>
    <p:sldId id="1168" r:id="rId33"/>
    <p:sldId id="1094" r:id="rId34"/>
    <p:sldId id="1192" r:id="rId35"/>
    <p:sldId id="1193" r:id="rId36"/>
    <p:sldId id="1194" r:id="rId37"/>
    <p:sldId id="1195" r:id="rId38"/>
    <p:sldId id="1196" r:id="rId39"/>
    <p:sldId id="1197" r:id="rId40"/>
    <p:sldId id="1199" r:id="rId41"/>
    <p:sldId id="1125" r:id="rId42"/>
    <p:sldId id="1201" r:id="rId43"/>
    <p:sldId id="1202" r:id="rId44"/>
    <p:sldId id="1203" r:id="rId45"/>
    <p:sldId id="1204" r:id="rId46"/>
    <p:sldId id="1205" r:id="rId47"/>
    <p:sldId id="1206" r:id="rId48"/>
    <p:sldId id="1135" r:id="rId49"/>
    <p:sldId id="1207" r:id="rId50"/>
    <p:sldId id="1209" r:id="rId51"/>
    <p:sldId id="1210" r:id="rId52"/>
    <p:sldId id="1211" r:id="rId53"/>
    <p:sldId id="1212" r:id="rId54"/>
    <p:sldId id="1213" r:id="rId55"/>
    <p:sldId id="1133" r:id="rId56"/>
    <p:sldId id="1214" r:id="rId57"/>
    <p:sldId id="1215" r:id="rId58"/>
    <p:sldId id="1216" r:id="rId59"/>
    <p:sldId id="1217" r:id="rId60"/>
    <p:sldId id="1218" r:id="rId61"/>
    <p:sldId id="1219" r:id="rId62"/>
    <p:sldId id="1149" r:id="rId63"/>
    <p:sldId id="1220" r:id="rId64"/>
    <p:sldId id="1221" r:id="rId65"/>
    <p:sldId id="1222" r:id="rId66"/>
    <p:sldId id="1226" r:id="rId67"/>
    <p:sldId id="1227" r:id="rId68"/>
    <p:sldId id="1228" r:id="rId69"/>
    <p:sldId id="1151" r:id="rId70"/>
    <p:sldId id="1229" r:id="rId71"/>
    <p:sldId id="1230" r:id="rId72"/>
    <p:sldId id="1170" r:id="rId73"/>
    <p:sldId id="1231" r:id="rId74"/>
    <p:sldId id="1232" r:id="rId75"/>
    <p:sldId id="1233" r:id="rId76"/>
    <p:sldId id="1234" r:id="rId77"/>
    <p:sldId id="1236" r:id="rId78"/>
    <p:sldId id="1237" r:id="rId79"/>
    <p:sldId id="1238" r:id="rId80"/>
    <p:sldId id="1239" r:id="rId81"/>
    <p:sldId id="1240" r:id="rId8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72C714-4795-51A7-7D57-227380D7FF4C}" name="ANGELINA GEROVAC" initials="AG" userId="S::angelina.gerovac@huntington.com::d8941194-2134-4ab5-b2b9-8c607abb8f6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00"/>
    <a:srgbClr val="388600"/>
    <a:srgbClr val="00AA48"/>
    <a:srgbClr val="4E88C6"/>
    <a:srgbClr val="FDCB33"/>
    <a:srgbClr val="002751"/>
    <a:srgbClr val="E2F0D9"/>
    <a:srgbClr val="FF0000"/>
    <a:srgbClr val="922B5B"/>
    <a:srgbClr val="EFEF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75" autoAdjust="0"/>
    <p:restoredTop sz="87831" autoAdjust="0"/>
  </p:normalViewPr>
  <p:slideViewPr>
    <p:cSldViewPr snapToGrid="0">
      <p:cViewPr varScale="1">
        <p:scale>
          <a:sx n="57" d="100"/>
          <a:sy n="57" d="100"/>
        </p:scale>
        <p:origin x="1100" y="244"/>
      </p:cViewPr>
      <p:guideLst/>
    </p:cSldViewPr>
  </p:slideViewPr>
  <p:outlineViewPr>
    <p:cViewPr>
      <p:scale>
        <a:sx n="33" d="100"/>
        <a:sy n="33" d="100"/>
      </p:scale>
      <p:origin x="0" y="-28650"/>
    </p:cViewPr>
  </p:outlineViewPr>
  <p:notesTextViewPr>
    <p:cViewPr>
      <p:scale>
        <a:sx n="1" d="1"/>
        <a:sy n="1" d="1"/>
      </p:scale>
      <p:origin x="0" y="0"/>
    </p:cViewPr>
  </p:notesTextViewPr>
  <p:sorterViewPr>
    <p:cViewPr varScale="1">
      <p:scale>
        <a:sx n="100" d="100"/>
        <a:sy n="100" d="100"/>
      </p:scale>
      <p:origin x="0" y="-1133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presProps" Target="pres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notesMaster" Target="notesMasters/notesMaster1.xml"/><Relationship Id="rId88"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slide" Target="slides/slide7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CC3C99-5BB3-914C-8F5C-CAD748B703A5}" type="doc">
      <dgm:prSet loTypeId="urn:microsoft.com/office/officeart/2005/8/layout/chevron1" loCatId="" qsTypeId="urn:microsoft.com/office/officeart/2005/8/quickstyle/simple1" qsCatId="simple" csTypeId="urn:microsoft.com/office/officeart/2005/8/colors/accent1_2" csCatId="accent1" phldr="1"/>
      <dgm:spPr/>
    </dgm:pt>
    <dgm:pt modelId="{117E24CF-35C2-E84B-8E39-56024D117419}">
      <dgm:prSet phldrT="[Text]"/>
      <dgm:spPr/>
      <dgm:t>
        <a:bodyPr/>
        <a:lstStyle/>
        <a:p>
          <a:r>
            <a:rPr lang="en-US" dirty="0"/>
            <a:t>Higher </a:t>
          </a:r>
          <a:r>
            <a:rPr lang="en-US" dirty="0">
              <a:latin typeface="Arial" panose="020B0604020202020204" pitchFamily="34" charset="0"/>
              <a:cs typeface="Arial" panose="020B0604020202020204" pitchFamily="34" charset="0"/>
            </a:rPr>
            <a:t>Deductions</a:t>
          </a:r>
        </a:p>
      </dgm:t>
    </dgm:pt>
    <dgm:pt modelId="{C916B618-4BD4-4346-96D2-D36F7219DBDF}" type="parTrans" cxnId="{C79B015B-F508-B14D-8138-2AE365FFF23A}">
      <dgm:prSet/>
      <dgm:spPr/>
      <dgm:t>
        <a:bodyPr/>
        <a:lstStyle/>
        <a:p>
          <a:endParaRPr lang="en-US"/>
        </a:p>
      </dgm:t>
    </dgm:pt>
    <dgm:pt modelId="{7A81D7A5-2758-8B42-8DC8-1CC5499BDC15}" type="sibTrans" cxnId="{C79B015B-F508-B14D-8138-2AE365FFF23A}">
      <dgm:prSet/>
      <dgm:spPr/>
      <dgm:t>
        <a:bodyPr/>
        <a:lstStyle/>
        <a:p>
          <a:endParaRPr lang="en-US"/>
        </a:p>
      </dgm:t>
    </dgm:pt>
    <dgm:pt modelId="{BEDE719D-E1BF-B144-A4EF-9671E7CC2DD4}">
      <dgm:prSet phldrT="[Text]"/>
      <dgm:spPr/>
      <dgm:t>
        <a:bodyPr/>
        <a:lstStyle/>
        <a:p>
          <a:r>
            <a:rPr lang="en-US" dirty="0">
              <a:latin typeface="Arial" panose="020B0604020202020204" pitchFamily="34" charset="0"/>
              <a:cs typeface="Arial" panose="020B0604020202020204" pitchFamily="34" charset="0"/>
            </a:rPr>
            <a:t>Lower Taxable Withdrawals</a:t>
          </a:r>
        </a:p>
      </dgm:t>
    </dgm:pt>
    <dgm:pt modelId="{3CFE78E8-A550-B842-8569-FBF8303BA01E}" type="parTrans" cxnId="{DC008E8F-B6F0-BD4C-BC2D-CF120F19F99B}">
      <dgm:prSet/>
      <dgm:spPr/>
      <dgm:t>
        <a:bodyPr/>
        <a:lstStyle/>
        <a:p>
          <a:endParaRPr lang="en-US"/>
        </a:p>
      </dgm:t>
    </dgm:pt>
    <dgm:pt modelId="{8FE48990-1241-6547-9C5A-0C552CD220CC}" type="sibTrans" cxnId="{DC008E8F-B6F0-BD4C-BC2D-CF120F19F99B}">
      <dgm:prSet/>
      <dgm:spPr/>
      <dgm:t>
        <a:bodyPr/>
        <a:lstStyle/>
        <a:p>
          <a:endParaRPr lang="en-US"/>
        </a:p>
      </dgm:t>
    </dgm:pt>
    <dgm:pt modelId="{1E53F070-7C88-E94A-9973-A435D3D1AF55}">
      <dgm:prSet/>
      <dgm:spPr/>
      <dgm:t>
        <a:bodyPr/>
        <a:lstStyle/>
        <a:p>
          <a:pPr>
            <a:buNone/>
          </a:pPr>
          <a:r>
            <a:rPr lang="en-US" b="0" i="0" u="none" dirty="0">
              <a:latin typeface="Arial" panose="020B0604020202020204" pitchFamily="34" charset="0"/>
              <a:cs typeface="Arial" panose="020B0604020202020204" pitchFamily="34" charset="0"/>
            </a:rPr>
            <a:t>More Efficient Insurance Funding</a:t>
          </a:r>
          <a:endParaRPr lang="en-US" dirty="0">
            <a:latin typeface="Arial" panose="020B0604020202020204" pitchFamily="34" charset="0"/>
            <a:cs typeface="Arial" panose="020B0604020202020204" pitchFamily="34" charset="0"/>
          </a:endParaRPr>
        </a:p>
      </dgm:t>
    </dgm:pt>
    <dgm:pt modelId="{5A8D65D2-679D-BD4A-917F-FB505CBAB2E3}" type="parTrans" cxnId="{7D856708-613D-2B4F-9BAC-732A15E7DA71}">
      <dgm:prSet/>
      <dgm:spPr/>
      <dgm:t>
        <a:bodyPr/>
        <a:lstStyle/>
        <a:p>
          <a:endParaRPr lang="en-US"/>
        </a:p>
      </dgm:t>
    </dgm:pt>
    <dgm:pt modelId="{9BF49E92-16E3-F748-8A41-8FBE4AF7DB44}" type="sibTrans" cxnId="{7D856708-613D-2B4F-9BAC-732A15E7DA71}">
      <dgm:prSet/>
      <dgm:spPr/>
      <dgm:t>
        <a:bodyPr/>
        <a:lstStyle/>
        <a:p>
          <a:endParaRPr lang="en-US"/>
        </a:p>
      </dgm:t>
    </dgm:pt>
    <dgm:pt modelId="{E8F04385-5BB4-6B47-81DD-A3F1433942E2}" type="pres">
      <dgm:prSet presAssocID="{DBCC3C99-5BB3-914C-8F5C-CAD748B703A5}" presName="Name0" presStyleCnt="0">
        <dgm:presLayoutVars>
          <dgm:dir/>
          <dgm:animLvl val="lvl"/>
          <dgm:resizeHandles val="exact"/>
        </dgm:presLayoutVars>
      </dgm:prSet>
      <dgm:spPr/>
    </dgm:pt>
    <dgm:pt modelId="{C96E5787-D3B7-F64D-971A-507890A7D78C}" type="pres">
      <dgm:prSet presAssocID="{117E24CF-35C2-E84B-8E39-56024D117419}" presName="parTxOnly" presStyleLbl="node1" presStyleIdx="0" presStyleCnt="3">
        <dgm:presLayoutVars>
          <dgm:chMax val="0"/>
          <dgm:chPref val="0"/>
          <dgm:bulletEnabled val="1"/>
        </dgm:presLayoutVars>
      </dgm:prSet>
      <dgm:spPr/>
    </dgm:pt>
    <dgm:pt modelId="{8FC00810-08D3-3F4B-A441-C8CEBF4BB5A7}" type="pres">
      <dgm:prSet presAssocID="{7A81D7A5-2758-8B42-8DC8-1CC5499BDC15}" presName="parTxOnlySpace" presStyleCnt="0"/>
      <dgm:spPr/>
    </dgm:pt>
    <dgm:pt modelId="{BF788B78-928C-3649-937E-26DB3047B812}" type="pres">
      <dgm:prSet presAssocID="{BEDE719D-E1BF-B144-A4EF-9671E7CC2DD4}" presName="parTxOnly" presStyleLbl="node1" presStyleIdx="1" presStyleCnt="3">
        <dgm:presLayoutVars>
          <dgm:chMax val="0"/>
          <dgm:chPref val="0"/>
          <dgm:bulletEnabled val="1"/>
        </dgm:presLayoutVars>
      </dgm:prSet>
      <dgm:spPr/>
    </dgm:pt>
    <dgm:pt modelId="{328E93D7-0680-4741-B5DC-4517831BF253}" type="pres">
      <dgm:prSet presAssocID="{8FE48990-1241-6547-9C5A-0C552CD220CC}" presName="parTxOnlySpace" presStyleCnt="0"/>
      <dgm:spPr/>
    </dgm:pt>
    <dgm:pt modelId="{AAA815FD-BB55-934C-A919-1073C272FDEF}" type="pres">
      <dgm:prSet presAssocID="{1E53F070-7C88-E94A-9973-A435D3D1AF55}" presName="parTxOnly" presStyleLbl="node1" presStyleIdx="2" presStyleCnt="3">
        <dgm:presLayoutVars>
          <dgm:chMax val="0"/>
          <dgm:chPref val="0"/>
          <dgm:bulletEnabled val="1"/>
        </dgm:presLayoutVars>
      </dgm:prSet>
      <dgm:spPr/>
    </dgm:pt>
  </dgm:ptLst>
  <dgm:cxnLst>
    <dgm:cxn modelId="{7D856708-613D-2B4F-9BAC-732A15E7DA71}" srcId="{DBCC3C99-5BB3-914C-8F5C-CAD748B703A5}" destId="{1E53F070-7C88-E94A-9973-A435D3D1AF55}" srcOrd="2" destOrd="0" parTransId="{5A8D65D2-679D-BD4A-917F-FB505CBAB2E3}" sibTransId="{9BF49E92-16E3-F748-8A41-8FBE4AF7DB44}"/>
    <dgm:cxn modelId="{C79B015B-F508-B14D-8138-2AE365FFF23A}" srcId="{DBCC3C99-5BB3-914C-8F5C-CAD748B703A5}" destId="{117E24CF-35C2-E84B-8E39-56024D117419}" srcOrd="0" destOrd="0" parTransId="{C916B618-4BD4-4346-96D2-D36F7219DBDF}" sibTransId="{7A81D7A5-2758-8B42-8DC8-1CC5499BDC15}"/>
    <dgm:cxn modelId="{DC008E8F-B6F0-BD4C-BC2D-CF120F19F99B}" srcId="{DBCC3C99-5BB3-914C-8F5C-CAD748B703A5}" destId="{BEDE719D-E1BF-B144-A4EF-9671E7CC2DD4}" srcOrd="1" destOrd="0" parTransId="{3CFE78E8-A550-B842-8569-FBF8303BA01E}" sibTransId="{8FE48990-1241-6547-9C5A-0C552CD220CC}"/>
    <dgm:cxn modelId="{64959AA9-0149-014C-981E-CA1D5DD498F7}" type="presOf" srcId="{BEDE719D-E1BF-B144-A4EF-9671E7CC2DD4}" destId="{BF788B78-928C-3649-937E-26DB3047B812}" srcOrd="0" destOrd="0" presId="urn:microsoft.com/office/officeart/2005/8/layout/chevron1"/>
    <dgm:cxn modelId="{18F18CDC-C7DF-F54B-A713-3698AF779DA2}" type="presOf" srcId="{DBCC3C99-5BB3-914C-8F5C-CAD748B703A5}" destId="{E8F04385-5BB4-6B47-81DD-A3F1433942E2}" srcOrd="0" destOrd="0" presId="urn:microsoft.com/office/officeart/2005/8/layout/chevron1"/>
    <dgm:cxn modelId="{F6BDD3E1-B1CC-0A4C-BDD3-3A6FEDD703CE}" type="presOf" srcId="{117E24CF-35C2-E84B-8E39-56024D117419}" destId="{C96E5787-D3B7-F64D-971A-507890A7D78C}" srcOrd="0" destOrd="0" presId="urn:microsoft.com/office/officeart/2005/8/layout/chevron1"/>
    <dgm:cxn modelId="{BD4715F6-3BCD-EF4F-A899-9E0EBCD6D15D}" type="presOf" srcId="{1E53F070-7C88-E94A-9973-A435D3D1AF55}" destId="{AAA815FD-BB55-934C-A919-1073C272FDEF}" srcOrd="0" destOrd="0" presId="urn:microsoft.com/office/officeart/2005/8/layout/chevron1"/>
    <dgm:cxn modelId="{DE49A070-F4E0-EF45-A3AC-1F3CDB4E2D57}" type="presParOf" srcId="{E8F04385-5BB4-6B47-81DD-A3F1433942E2}" destId="{C96E5787-D3B7-F64D-971A-507890A7D78C}" srcOrd="0" destOrd="0" presId="urn:microsoft.com/office/officeart/2005/8/layout/chevron1"/>
    <dgm:cxn modelId="{ACBF1B14-DDE8-944A-9CEA-DE5A17DD0D0C}" type="presParOf" srcId="{E8F04385-5BB4-6B47-81DD-A3F1433942E2}" destId="{8FC00810-08D3-3F4B-A441-C8CEBF4BB5A7}" srcOrd="1" destOrd="0" presId="urn:microsoft.com/office/officeart/2005/8/layout/chevron1"/>
    <dgm:cxn modelId="{D6437B30-FFE3-E545-BBED-CB6619DE2FB3}" type="presParOf" srcId="{E8F04385-5BB4-6B47-81DD-A3F1433942E2}" destId="{BF788B78-928C-3649-937E-26DB3047B812}" srcOrd="2" destOrd="0" presId="urn:microsoft.com/office/officeart/2005/8/layout/chevron1"/>
    <dgm:cxn modelId="{4CA19D0F-AD33-D24C-A6E9-BB435D58400C}" type="presParOf" srcId="{E8F04385-5BB4-6B47-81DD-A3F1433942E2}" destId="{328E93D7-0680-4741-B5DC-4517831BF253}" srcOrd="3" destOrd="0" presId="urn:microsoft.com/office/officeart/2005/8/layout/chevron1"/>
    <dgm:cxn modelId="{69EFE612-DD6F-E748-98B6-B2B43970E224}" type="presParOf" srcId="{E8F04385-5BB4-6B47-81DD-A3F1433942E2}" destId="{AAA815FD-BB55-934C-A919-1073C272FDEF}"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6E5787-D3B7-F64D-971A-507890A7D78C}">
      <dsp:nvSpPr>
        <dsp:cNvPr id="0" name=""/>
        <dsp:cNvSpPr/>
      </dsp:nvSpPr>
      <dsp:spPr>
        <a:xfrm>
          <a:off x="2892" y="654318"/>
          <a:ext cx="3523629" cy="140945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013" tIns="33338" rIns="33338" bIns="33338" numCol="1" spcCol="1270" anchor="ctr" anchorCtr="0">
          <a:noAutofit/>
        </a:bodyPr>
        <a:lstStyle/>
        <a:p>
          <a:pPr marL="0" lvl="0" indent="0" algn="ctr" defTabSz="1111250">
            <a:lnSpc>
              <a:spcPct val="90000"/>
            </a:lnSpc>
            <a:spcBef>
              <a:spcPct val="0"/>
            </a:spcBef>
            <a:spcAft>
              <a:spcPct val="35000"/>
            </a:spcAft>
            <a:buNone/>
          </a:pPr>
          <a:r>
            <a:rPr lang="en-US" sz="2500" kern="1200" dirty="0"/>
            <a:t>Higher </a:t>
          </a:r>
          <a:r>
            <a:rPr lang="en-US" sz="2500" kern="1200" dirty="0">
              <a:latin typeface="Arial" panose="020B0604020202020204" pitchFamily="34" charset="0"/>
              <a:cs typeface="Arial" panose="020B0604020202020204" pitchFamily="34" charset="0"/>
            </a:rPr>
            <a:t>Deductions</a:t>
          </a:r>
        </a:p>
      </dsp:txBody>
      <dsp:txXfrm>
        <a:off x="707618" y="654318"/>
        <a:ext cx="2114178" cy="1409451"/>
      </dsp:txXfrm>
    </dsp:sp>
    <dsp:sp modelId="{BF788B78-928C-3649-937E-26DB3047B812}">
      <dsp:nvSpPr>
        <dsp:cNvPr id="0" name=""/>
        <dsp:cNvSpPr/>
      </dsp:nvSpPr>
      <dsp:spPr>
        <a:xfrm>
          <a:off x="3174158" y="654318"/>
          <a:ext cx="3523629" cy="140945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013" tIns="33338" rIns="33338" bIns="33338"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Arial" panose="020B0604020202020204" pitchFamily="34" charset="0"/>
              <a:cs typeface="Arial" panose="020B0604020202020204" pitchFamily="34" charset="0"/>
            </a:rPr>
            <a:t>Lower Taxable Withdrawals</a:t>
          </a:r>
        </a:p>
      </dsp:txBody>
      <dsp:txXfrm>
        <a:off x="3878884" y="654318"/>
        <a:ext cx="2114178" cy="1409451"/>
      </dsp:txXfrm>
    </dsp:sp>
    <dsp:sp modelId="{AAA815FD-BB55-934C-A919-1073C272FDEF}">
      <dsp:nvSpPr>
        <dsp:cNvPr id="0" name=""/>
        <dsp:cNvSpPr/>
      </dsp:nvSpPr>
      <dsp:spPr>
        <a:xfrm>
          <a:off x="6345424" y="654318"/>
          <a:ext cx="3523629" cy="140945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013" tIns="33338" rIns="33338" bIns="33338" numCol="1" spcCol="1270" anchor="ctr" anchorCtr="0">
          <a:noAutofit/>
        </a:bodyPr>
        <a:lstStyle/>
        <a:p>
          <a:pPr marL="0" lvl="0" indent="0" algn="ctr" defTabSz="1111250">
            <a:lnSpc>
              <a:spcPct val="90000"/>
            </a:lnSpc>
            <a:spcBef>
              <a:spcPct val="0"/>
            </a:spcBef>
            <a:spcAft>
              <a:spcPct val="35000"/>
            </a:spcAft>
            <a:buNone/>
          </a:pPr>
          <a:r>
            <a:rPr lang="en-US" sz="2500" b="0" i="0" u="none" kern="1200" dirty="0">
              <a:latin typeface="Arial" panose="020B0604020202020204" pitchFamily="34" charset="0"/>
              <a:cs typeface="Arial" panose="020B0604020202020204" pitchFamily="34" charset="0"/>
            </a:rPr>
            <a:t>More Efficient Insurance Funding</a:t>
          </a:r>
          <a:endParaRPr lang="en-US" sz="2500" kern="1200" dirty="0">
            <a:latin typeface="Arial" panose="020B0604020202020204" pitchFamily="34" charset="0"/>
            <a:cs typeface="Arial" panose="020B0604020202020204" pitchFamily="34" charset="0"/>
          </a:endParaRPr>
        </a:p>
      </dsp:txBody>
      <dsp:txXfrm>
        <a:off x="7050150" y="654318"/>
        <a:ext cx="2114178" cy="140945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6CF841-E578-48E4-8479-135D8919EC65}" type="datetimeFigureOut">
              <a:rPr lang="en-US" smtClean="0"/>
              <a:t>4/8/2026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4D3959-65A5-4F4B-B407-95D3C60E1ECF}" type="slidenum">
              <a:rPr lang="en-US" smtClean="0"/>
              <a:t>‹#›</a:t>
            </a:fld>
            <a:endParaRPr lang="en-US" dirty="0"/>
          </a:p>
        </p:txBody>
      </p:sp>
    </p:spTree>
    <p:extLst>
      <p:ext uri="{BB962C8B-B14F-4D97-AF65-F5344CB8AC3E}">
        <p14:creationId xmlns:p14="http://schemas.microsoft.com/office/powerpoint/2010/main" val="4014602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4D3959-65A5-4F4B-B407-95D3C60E1ECF}" type="slidenum">
              <a:rPr lang="en-US" smtClean="0"/>
              <a:t>1</a:t>
            </a:fld>
            <a:endParaRPr lang="en-US" dirty="0"/>
          </a:p>
        </p:txBody>
      </p:sp>
    </p:spTree>
    <p:extLst>
      <p:ext uri="{BB962C8B-B14F-4D97-AF65-F5344CB8AC3E}">
        <p14:creationId xmlns:p14="http://schemas.microsoft.com/office/powerpoint/2010/main" val="17038713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9C9DB-5AAA-ADA7-7319-8D1E534C5E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B7FAEA-860D-0B3E-F4F1-BF17FDFBEC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6B7161-F324-E4CD-30D1-9E5A176AD402}"/>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“For ongoing education, here are some of the newsletters we publish.</a:t>
            </a:r>
            <a:br>
              <a:rPr lang="en-US" dirty="0"/>
            </a:br>
            <a:r>
              <a:rPr lang="en-US" sz="1200" b="0" i="0" u="none" strike="noStrike" kern="1200" dirty="0">
                <a:solidFill>
                  <a:schemeClr val="tx1"/>
                </a:solidFill>
                <a:effectLst/>
                <a:latin typeface="+mn-lt"/>
                <a:ea typeface="+mn-ea"/>
                <a:cs typeface="+mn-cs"/>
              </a:rPr>
              <a:t>These are tools advisors use to stay sharp and keep clients informed.”</a:t>
            </a:r>
            <a:endParaRPr lang="en-US" dirty="0"/>
          </a:p>
        </p:txBody>
      </p:sp>
      <p:sp>
        <p:nvSpPr>
          <p:cNvPr id="4" name="Slide Number Placeholder 3">
            <a:extLst>
              <a:ext uri="{FF2B5EF4-FFF2-40B4-BE49-F238E27FC236}">
                <a16:creationId xmlns:a16="http://schemas.microsoft.com/office/drawing/2014/main" id="{AD3E3A88-6051-3BD5-A23B-8C7FB8325EF8}"/>
              </a:ext>
            </a:extLst>
          </p:cNvPr>
          <p:cNvSpPr>
            <a:spLocks noGrp="1"/>
          </p:cNvSpPr>
          <p:nvPr>
            <p:ph type="sldNum" sz="quarter" idx="5"/>
          </p:nvPr>
        </p:nvSpPr>
        <p:spPr/>
        <p:txBody>
          <a:bodyPr/>
          <a:lstStyle/>
          <a:p>
            <a:fld id="{984D3959-65A5-4F4B-B407-95D3C60E1ECF}" type="slidenum">
              <a:rPr lang="en-US" smtClean="0"/>
              <a:t>76</a:t>
            </a:fld>
            <a:endParaRPr lang="en-US" dirty="0"/>
          </a:p>
        </p:txBody>
      </p:sp>
    </p:spTree>
    <p:extLst>
      <p:ext uri="{BB962C8B-B14F-4D97-AF65-F5344CB8AC3E}">
        <p14:creationId xmlns:p14="http://schemas.microsoft.com/office/powerpoint/2010/main" val="1624236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8558-7889-4E8A-C73D-7010BF995E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C0E261-1880-F74F-548A-CCF6B606C4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78644A-73FE-E0D8-1764-BC884E19C8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D7D074-98A7-C1B9-2EBE-5B108EE09B76}"/>
              </a:ext>
            </a:extLst>
          </p:cNvPr>
          <p:cNvSpPr>
            <a:spLocks noGrp="1"/>
          </p:cNvSpPr>
          <p:nvPr>
            <p:ph type="sldNum" sz="quarter" idx="5"/>
          </p:nvPr>
        </p:nvSpPr>
        <p:spPr/>
        <p:txBody>
          <a:bodyPr/>
          <a:lstStyle/>
          <a:p>
            <a:fld id="{984D3959-65A5-4F4B-B407-95D3C60E1ECF}" type="slidenum">
              <a:rPr lang="en-US" smtClean="0"/>
              <a:t>12</a:t>
            </a:fld>
            <a:endParaRPr lang="en-US" dirty="0"/>
          </a:p>
        </p:txBody>
      </p:sp>
    </p:spTree>
    <p:extLst>
      <p:ext uri="{BB962C8B-B14F-4D97-AF65-F5344CB8AC3E}">
        <p14:creationId xmlns:p14="http://schemas.microsoft.com/office/powerpoint/2010/main" val="2130384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A7531-CA71-BD41-C4D1-F94EE2C848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C279DC-8874-7877-7339-FBF8BA1A08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EE3E9A-CAE9-9898-43E8-6E5062F1EF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960E4A-5353-5A2B-ACC5-90AF7070CEFA}"/>
              </a:ext>
            </a:extLst>
          </p:cNvPr>
          <p:cNvSpPr>
            <a:spLocks noGrp="1"/>
          </p:cNvSpPr>
          <p:nvPr>
            <p:ph type="sldNum" sz="quarter" idx="5"/>
          </p:nvPr>
        </p:nvSpPr>
        <p:spPr/>
        <p:txBody>
          <a:bodyPr/>
          <a:lstStyle/>
          <a:p>
            <a:fld id="{984D3959-65A5-4F4B-B407-95D3C60E1ECF}" type="slidenum">
              <a:rPr lang="en-US" smtClean="0"/>
              <a:t>17</a:t>
            </a:fld>
            <a:endParaRPr lang="en-US" dirty="0"/>
          </a:p>
        </p:txBody>
      </p:sp>
    </p:spTree>
    <p:extLst>
      <p:ext uri="{BB962C8B-B14F-4D97-AF65-F5344CB8AC3E}">
        <p14:creationId xmlns:p14="http://schemas.microsoft.com/office/powerpoint/2010/main" val="4226215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686E2-56EB-50DA-82BA-DD30CD3138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8620B1-C45F-6B9D-DCB8-1992234A4B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A47A62-C86C-9514-9AA6-7F02CACA8E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8E929D-D648-1E62-5D1F-F2149BE4DD70}"/>
              </a:ext>
            </a:extLst>
          </p:cNvPr>
          <p:cNvSpPr>
            <a:spLocks noGrp="1"/>
          </p:cNvSpPr>
          <p:nvPr>
            <p:ph type="sldNum" sz="quarter" idx="5"/>
          </p:nvPr>
        </p:nvSpPr>
        <p:spPr/>
        <p:txBody>
          <a:bodyPr/>
          <a:lstStyle/>
          <a:p>
            <a:fld id="{984D3959-65A5-4F4B-B407-95D3C60E1ECF}" type="slidenum">
              <a:rPr lang="en-US" smtClean="0"/>
              <a:t>18</a:t>
            </a:fld>
            <a:endParaRPr lang="en-US" dirty="0"/>
          </a:p>
        </p:txBody>
      </p:sp>
    </p:spTree>
    <p:extLst>
      <p:ext uri="{BB962C8B-B14F-4D97-AF65-F5344CB8AC3E}">
        <p14:creationId xmlns:p14="http://schemas.microsoft.com/office/powerpoint/2010/main" val="301635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57E7A-BC99-5A57-DF32-C20D14845A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6D9BDD-5A4A-0EC6-1369-4ED6B21710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C0E1C8-C00D-C8EB-931D-7055C814CA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5A6F1C-C691-2250-6C09-7E8056268552}"/>
              </a:ext>
            </a:extLst>
          </p:cNvPr>
          <p:cNvSpPr>
            <a:spLocks noGrp="1"/>
          </p:cNvSpPr>
          <p:nvPr>
            <p:ph type="sldNum" sz="quarter" idx="5"/>
          </p:nvPr>
        </p:nvSpPr>
        <p:spPr/>
        <p:txBody>
          <a:bodyPr/>
          <a:lstStyle/>
          <a:p>
            <a:fld id="{984D3959-65A5-4F4B-B407-95D3C60E1ECF}" type="slidenum">
              <a:rPr lang="en-US" smtClean="0"/>
              <a:t>32</a:t>
            </a:fld>
            <a:endParaRPr lang="en-US" dirty="0"/>
          </a:p>
        </p:txBody>
      </p:sp>
    </p:spTree>
    <p:extLst>
      <p:ext uri="{BB962C8B-B14F-4D97-AF65-F5344CB8AC3E}">
        <p14:creationId xmlns:p14="http://schemas.microsoft.com/office/powerpoint/2010/main" val="1067737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4D3959-65A5-4F4B-B407-95D3C60E1ECF}" type="slidenum">
              <a:rPr lang="en-US" smtClean="0"/>
              <a:t>63</a:t>
            </a:fld>
            <a:endParaRPr lang="en-US" dirty="0"/>
          </a:p>
        </p:txBody>
      </p:sp>
    </p:spTree>
    <p:extLst>
      <p:ext uri="{BB962C8B-B14F-4D97-AF65-F5344CB8AC3E}">
        <p14:creationId xmlns:p14="http://schemas.microsoft.com/office/powerpoint/2010/main" val="3655457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E3884-2C56-8D6A-D282-85335ED3ED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9985E6-E18B-421B-1078-35E72F8F1D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93AFA0-7BA0-0F7D-7DC1-E85F4A91FC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E4C7CB-4B1B-8909-4E83-57FF6A3A2AB6}"/>
              </a:ext>
            </a:extLst>
          </p:cNvPr>
          <p:cNvSpPr>
            <a:spLocks noGrp="1"/>
          </p:cNvSpPr>
          <p:nvPr>
            <p:ph type="sldNum" sz="quarter" idx="5"/>
          </p:nvPr>
        </p:nvSpPr>
        <p:spPr/>
        <p:txBody>
          <a:bodyPr/>
          <a:lstStyle/>
          <a:p>
            <a:fld id="{984D3959-65A5-4F4B-B407-95D3C60E1ECF}" type="slidenum">
              <a:rPr lang="en-US" smtClean="0"/>
              <a:t>70</a:t>
            </a:fld>
            <a:endParaRPr lang="en-US" dirty="0"/>
          </a:p>
        </p:txBody>
      </p:sp>
    </p:spTree>
    <p:extLst>
      <p:ext uri="{BB962C8B-B14F-4D97-AF65-F5344CB8AC3E}">
        <p14:creationId xmlns:p14="http://schemas.microsoft.com/office/powerpoint/2010/main" val="1709086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A948B-94EB-5E9A-2DDD-7C60076697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532B9D-950D-6960-E288-B1ED7000DD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ED574E-ACA1-E815-3E33-BA95BF42961B}"/>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“If you want a simple summary checklist of the opportunities we covered today,</a:t>
            </a:r>
            <a:br>
              <a:rPr lang="en-US" dirty="0"/>
            </a:br>
            <a:r>
              <a:rPr lang="en-US" sz="1200" b="0" i="0" u="none" strike="noStrike" kern="1200" dirty="0">
                <a:solidFill>
                  <a:schemeClr val="tx1"/>
                </a:solidFill>
                <a:effectLst/>
                <a:latin typeface="+mn-lt"/>
                <a:ea typeface="+mn-ea"/>
                <a:cs typeface="+mn-cs"/>
              </a:rPr>
              <a:t>you can scan this and get a free copy.</a:t>
            </a:r>
            <a:endParaRPr lang="en-US" dirty="0"/>
          </a:p>
        </p:txBody>
      </p:sp>
      <p:sp>
        <p:nvSpPr>
          <p:cNvPr id="4" name="Slide Number Placeholder 3">
            <a:extLst>
              <a:ext uri="{FF2B5EF4-FFF2-40B4-BE49-F238E27FC236}">
                <a16:creationId xmlns:a16="http://schemas.microsoft.com/office/drawing/2014/main" id="{F58BB38A-3141-E5E7-A566-C578C620621E}"/>
              </a:ext>
            </a:extLst>
          </p:cNvPr>
          <p:cNvSpPr>
            <a:spLocks noGrp="1"/>
          </p:cNvSpPr>
          <p:nvPr>
            <p:ph type="sldNum" sz="quarter" idx="5"/>
          </p:nvPr>
        </p:nvSpPr>
        <p:spPr/>
        <p:txBody>
          <a:bodyPr/>
          <a:lstStyle/>
          <a:p>
            <a:fld id="{984D3959-65A5-4F4B-B407-95D3C60E1ECF}" type="slidenum">
              <a:rPr lang="en-US" smtClean="0"/>
              <a:t>74</a:t>
            </a:fld>
            <a:endParaRPr lang="en-US" dirty="0"/>
          </a:p>
        </p:txBody>
      </p:sp>
    </p:spTree>
    <p:extLst>
      <p:ext uri="{BB962C8B-B14F-4D97-AF65-F5344CB8AC3E}">
        <p14:creationId xmlns:p14="http://schemas.microsoft.com/office/powerpoint/2010/main" val="3803677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34978-95EE-2B44-0B71-BA6C4F0699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398374-7DBF-388B-AC95-A4DF5EBDA5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B1187B-7630-BE59-95C8-64DCB5C651C4}"/>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“If you want to go deeper on these strategies and become the go-to tax advisor in your market,</a:t>
            </a:r>
            <a:br>
              <a:rPr lang="en-US" dirty="0"/>
            </a:br>
            <a:r>
              <a:rPr lang="en-US" sz="1200" b="0" i="0" u="none" strike="noStrike" kern="1200" dirty="0">
                <a:solidFill>
                  <a:schemeClr val="tx1"/>
                </a:solidFill>
                <a:effectLst/>
                <a:latin typeface="+mn-lt"/>
                <a:ea typeface="+mn-ea"/>
                <a:cs typeface="+mn-cs"/>
              </a:rPr>
              <a:t>join us at the 2-Day Workshop.</a:t>
            </a:r>
            <a:endParaRPr lang="en-US" dirty="0"/>
          </a:p>
        </p:txBody>
      </p:sp>
      <p:sp>
        <p:nvSpPr>
          <p:cNvPr id="4" name="Slide Number Placeholder 3">
            <a:extLst>
              <a:ext uri="{FF2B5EF4-FFF2-40B4-BE49-F238E27FC236}">
                <a16:creationId xmlns:a16="http://schemas.microsoft.com/office/drawing/2014/main" id="{752A6AE6-BBE3-8A0B-90E8-03BDDE40BD17}"/>
              </a:ext>
            </a:extLst>
          </p:cNvPr>
          <p:cNvSpPr>
            <a:spLocks noGrp="1"/>
          </p:cNvSpPr>
          <p:nvPr>
            <p:ph type="sldNum" sz="quarter" idx="5"/>
          </p:nvPr>
        </p:nvSpPr>
        <p:spPr/>
        <p:txBody>
          <a:bodyPr/>
          <a:lstStyle/>
          <a:p>
            <a:fld id="{984D3959-65A5-4F4B-B407-95D3C60E1ECF}" type="slidenum">
              <a:rPr lang="en-US" smtClean="0"/>
              <a:t>75</a:t>
            </a:fld>
            <a:endParaRPr lang="en-US" dirty="0"/>
          </a:p>
        </p:txBody>
      </p:sp>
    </p:spTree>
    <p:extLst>
      <p:ext uri="{BB962C8B-B14F-4D97-AF65-F5344CB8AC3E}">
        <p14:creationId xmlns:p14="http://schemas.microsoft.com/office/powerpoint/2010/main" val="3171219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7CA929-A3F2-D646-A1C2-C828C5BED563}"/>
              </a:ext>
            </a:extLst>
          </p:cNvPr>
          <p:cNvSpPr>
            <a:spLocks noGrp="1"/>
          </p:cNvSpPr>
          <p:nvPr>
            <p:ph idx="1"/>
          </p:nvPr>
        </p:nvSpPr>
        <p:spPr>
          <a:xfrm>
            <a:off x="496955" y="1447801"/>
            <a:ext cx="3292847" cy="2308951"/>
          </a:xfrm>
          <a:prstGeom prst="rect">
            <a:avLst/>
          </a:prstGeom>
        </p:spPr>
        <p:txBody>
          <a:bodyPr/>
          <a:lstStyle>
            <a:lvl1pPr>
              <a:buClr>
                <a:srgbClr val="5B94D0"/>
              </a:buClr>
              <a:defRPr>
                <a:latin typeface="Arial" panose="020B0604020202020204" pitchFamily="34" charset="0"/>
                <a:cs typeface="Arial" panose="020B0604020202020204" pitchFamily="34" charset="0"/>
              </a:defRPr>
            </a:lvl1pPr>
            <a:lvl2pPr>
              <a:buClr>
                <a:srgbClr val="5B94D0"/>
              </a:buClr>
              <a:defRPr>
                <a:latin typeface="Arial" panose="020B0604020202020204" pitchFamily="34" charset="0"/>
                <a:cs typeface="Arial" panose="020B0604020202020204" pitchFamily="34" charset="0"/>
              </a:defRPr>
            </a:lvl2pPr>
            <a:lvl3pPr>
              <a:buClr>
                <a:srgbClr val="5B94D0"/>
              </a:buClr>
              <a:defRPr>
                <a:latin typeface="Arial" panose="020B0604020202020204" pitchFamily="34" charset="0"/>
                <a:cs typeface="Arial" panose="020B0604020202020204" pitchFamily="34" charset="0"/>
              </a:defRPr>
            </a:lvl3pPr>
            <a:lvl4pPr>
              <a:buClr>
                <a:srgbClr val="5B94D0"/>
              </a:buClr>
              <a:defRPr>
                <a:latin typeface="Arial" panose="020B0604020202020204" pitchFamily="34" charset="0"/>
                <a:cs typeface="Arial" panose="020B0604020202020204" pitchFamily="34" charset="0"/>
              </a:defRPr>
            </a:lvl4pPr>
            <a:lvl5pPr>
              <a:buClr>
                <a:srgbClr val="5B94D0"/>
              </a:buCl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AA73DA4E-E089-DA4A-B1F0-80D7503CBA3F}"/>
              </a:ext>
            </a:extLst>
          </p:cNvPr>
          <p:cNvSpPr>
            <a:spLocks noGrp="1"/>
          </p:cNvSpPr>
          <p:nvPr>
            <p:ph type="title"/>
          </p:nvPr>
        </p:nvSpPr>
        <p:spPr>
          <a:xfrm>
            <a:off x="490554" y="752304"/>
            <a:ext cx="11413392" cy="533779"/>
          </a:xfrm>
          <a:prstGeom prst="rect">
            <a:avLst/>
          </a:prstGeom>
        </p:spPr>
        <p:txBody>
          <a:bodyPr/>
          <a:lstStyle>
            <a:lvl1pPr>
              <a:defRPr sz="2800" b="1">
                <a:solidFill>
                  <a:srgbClr val="002060"/>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Slide Number Placeholder 5">
            <a:extLst>
              <a:ext uri="{FF2B5EF4-FFF2-40B4-BE49-F238E27FC236}">
                <a16:creationId xmlns:a16="http://schemas.microsoft.com/office/drawing/2014/main" id="{096EFAD0-BBEE-5B25-5AC0-7FA5B34C50C3}"/>
              </a:ext>
            </a:extLst>
          </p:cNvPr>
          <p:cNvSpPr txBox="1">
            <a:spLocks/>
          </p:cNvSpPr>
          <p:nvPr userDrawn="1"/>
        </p:nvSpPr>
        <p:spPr>
          <a:xfrm>
            <a:off x="7515771" y="6069196"/>
            <a:ext cx="4389963" cy="533779"/>
          </a:xfrm>
          <a:prstGeom prst="rect">
            <a:avLst/>
          </a:prstGeom>
        </p:spPr>
        <p:txBody>
          <a:bodyPr/>
          <a:lstStyle>
            <a:defPPr>
              <a:defRPr lang="en-US"/>
            </a:defPPr>
            <a:lvl1pPr marL="0" algn="r" defTabSz="914400" rtl="0" eaLnBrk="1" latinLnBrk="0" hangingPunct="1">
              <a:defRPr sz="1400" kern="1200">
                <a:solidFill>
                  <a:srgbClr val="00275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EF1B70-EFF4-472F-B8B8-B2C6BBC7FF00}" type="slidenum">
              <a:rPr lang="en-US" b="1" smtClean="0"/>
              <a:pPr/>
              <a:t>‹#›</a:t>
            </a:fld>
            <a:br>
              <a:rPr lang="en-US" dirty="0"/>
            </a:br>
            <a:r>
              <a:rPr lang="en-US" dirty="0">
                <a:latin typeface="Arial Narrow" panose="020B0604020202020204" pitchFamily="34" charset="0"/>
                <a:cs typeface="Arial Narrow" panose="020B0604020202020204" pitchFamily="34" charset="0"/>
              </a:rPr>
              <a:t>© 2026 Ed Slott and Company, LLC  |  </a:t>
            </a:r>
            <a:r>
              <a:rPr lang="en-US" b="1" dirty="0">
                <a:solidFill>
                  <a:srgbClr val="4E88C6"/>
                </a:solidFill>
                <a:latin typeface="Arial Narrow" panose="020B0604020202020204" pitchFamily="34" charset="0"/>
                <a:cs typeface="Arial Narrow" panose="020B0604020202020204" pitchFamily="34" charset="0"/>
              </a:rPr>
              <a:t>irahelp.com</a:t>
            </a:r>
          </a:p>
        </p:txBody>
      </p:sp>
      <p:sp>
        <p:nvSpPr>
          <p:cNvPr id="5" name="Content Placeholder 2">
            <a:extLst>
              <a:ext uri="{FF2B5EF4-FFF2-40B4-BE49-F238E27FC236}">
                <a16:creationId xmlns:a16="http://schemas.microsoft.com/office/drawing/2014/main" id="{7EB21F94-90FC-D00D-F993-7A4D1B087F22}"/>
              </a:ext>
            </a:extLst>
          </p:cNvPr>
          <p:cNvSpPr>
            <a:spLocks noGrp="1"/>
          </p:cNvSpPr>
          <p:nvPr>
            <p:ph idx="10"/>
          </p:nvPr>
        </p:nvSpPr>
        <p:spPr>
          <a:xfrm>
            <a:off x="3976449" y="1447801"/>
            <a:ext cx="3292847" cy="2308951"/>
          </a:xfrm>
          <a:prstGeom prst="rect">
            <a:avLst/>
          </a:prstGeom>
        </p:spPr>
        <p:txBody>
          <a:bodyPr/>
          <a:lstStyle>
            <a:lvl1pPr>
              <a:buClr>
                <a:srgbClr val="5B94D0"/>
              </a:buClr>
              <a:defRPr>
                <a:latin typeface="Arial" panose="020B0604020202020204" pitchFamily="34" charset="0"/>
                <a:cs typeface="Arial" panose="020B0604020202020204" pitchFamily="34" charset="0"/>
              </a:defRPr>
            </a:lvl1pPr>
            <a:lvl2pPr>
              <a:buClr>
                <a:srgbClr val="5B94D0"/>
              </a:buClr>
              <a:defRPr>
                <a:latin typeface="Arial" panose="020B0604020202020204" pitchFamily="34" charset="0"/>
                <a:cs typeface="Arial" panose="020B0604020202020204" pitchFamily="34" charset="0"/>
              </a:defRPr>
            </a:lvl2pPr>
            <a:lvl3pPr>
              <a:buClr>
                <a:srgbClr val="5B94D0"/>
              </a:buClr>
              <a:defRPr>
                <a:latin typeface="Arial" panose="020B0604020202020204" pitchFamily="34" charset="0"/>
                <a:cs typeface="Arial" panose="020B0604020202020204" pitchFamily="34" charset="0"/>
              </a:defRPr>
            </a:lvl3pPr>
            <a:lvl4pPr>
              <a:buClr>
                <a:srgbClr val="5B94D0"/>
              </a:buClr>
              <a:defRPr>
                <a:latin typeface="Arial" panose="020B0604020202020204" pitchFamily="34" charset="0"/>
                <a:cs typeface="Arial" panose="020B0604020202020204" pitchFamily="34" charset="0"/>
              </a:defRPr>
            </a:lvl4pPr>
            <a:lvl5pPr>
              <a:buClr>
                <a:srgbClr val="5B94D0"/>
              </a:buCl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2">
            <a:extLst>
              <a:ext uri="{FF2B5EF4-FFF2-40B4-BE49-F238E27FC236}">
                <a16:creationId xmlns:a16="http://schemas.microsoft.com/office/drawing/2014/main" id="{E5BB5916-3BB2-8766-608B-55809A56AB95}"/>
              </a:ext>
            </a:extLst>
          </p:cNvPr>
          <p:cNvSpPr>
            <a:spLocks noGrp="1"/>
          </p:cNvSpPr>
          <p:nvPr>
            <p:ph idx="11"/>
          </p:nvPr>
        </p:nvSpPr>
        <p:spPr>
          <a:xfrm>
            <a:off x="7455943" y="1447801"/>
            <a:ext cx="3292847" cy="2308951"/>
          </a:xfrm>
          <a:prstGeom prst="rect">
            <a:avLst/>
          </a:prstGeom>
        </p:spPr>
        <p:txBody>
          <a:bodyPr/>
          <a:lstStyle>
            <a:lvl1pPr>
              <a:buClr>
                <a:srgbClr val="5B94D0"/>
              </a:buClr>
              <a:defRPr>
                <a:latin typeface="Arial" panose="020B0604020202020204" pitchFamily="34" charset="0"/>
                <a:cs typeface="Arial" panose="020B0604020202020204" pitchFamily="34" charset="0"/>
              </a:defRPr>
            </a:lvl1pPr>
            <a:lvl2pPr>
              <a:buClr>
                <a:srgbClr val="5B94D0"/>
              </a:buClr>
              <a:defRPr>
                <a:latin typeface="Arial" panose="020B0604020202020204" pitchFamily="34" charset="0"/>
                <a:cs typeface="Arial" panose="020B0604020202020204" pitchFamily="34" charset="0"/>
              </a:defRPr>
            </a:lvl2pPr>
            <a:lvl3pPr>
              <a:buClr>
                <a:srgbClr val="5B94D0"/>
              </a:buClr>
              <a:defRPr>
                <a:latin typeface="Arial" panose="020B0604020202020204" pitchFamily="34" charset="0"/>
                <a:cs typeface="Arial" panose="020B0604020202020204" pitchFamily="34" charset="0"/>
              </a:defRPr>
            </a:lvl3pPr>
            <a:lvl4pPr>
              <a:buClr>
                <a:srgbClr val="5B94D0"/>
              </a:buClr>
              <a:defRPr>
                <a:latin typeface="Arial" panose="020B0604020202020204" pitchFamily="34" charset="0"/>
                <a:cs typeface="Arial" panose="020B0604020202020204" pitchFamily="34" charset="0"/>
              </a:defRPr>
            </a:lvl4pPr>
            <a:lvl5pPr>
              <a:buClr>
                <a:srgbClr val="5B94D0"/>
              </a:buCl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7A1F2889-331B-AB00-AF00-E9CA17C4F498}"/>
              </a:ext>
            </a:extLst>
          </p:cNvPr>
          <p:cNvSpPr>
            <a:spLocks noGrp="1"/>
          </p:cNvSpPr>
          <p:nvPr>
            <p:ph idx="12"/>
          </p:nvPr>
        </p:nvSpPr>
        <p:spPr>
          <a:xfrm>
            <a:off x="496955" y="3918470"/>
            <a:ext cx="3292847" cy="2204292"/>
          </a:xfrm>
          <a:prstGeom prst="rect">
            <a:avLst/>
          </a:prstGeom>
        </p:spPr>
        <p:txBody>
          <a:bodyPr/>
          <a:lstStyle>
            <a:lvl1pPr>
              <a:buClr>
                <a:srgbClr val="5B94D0"/>
              </a:buClr>
              <a:defRPr>
                <a:latin typeface="Arial" panose="020B0604020202020204" pitchFamily="34" charset="0"/>
                <a:cs typeface="Arial" panose="020B0604020202020204" pitchFamily="34" charset="0"/>
              </a:defRPr>
            </a:lvl1pPr>
            <a:lvl2pPr>
              <a:buClr>
                <a:srgbClr val="5B94D0"/>
              </a:buClr>
              <a:defRPr>
                <a:latin typeface="Arial" panose="020B0604020202020204" pitchFamily="34" charset="0"/>
                <a:cs typeface="Arial" panose="020B0604020202020204" pitchFamily="34" charset="0"/>
              </a:defRPr>
            </a:lvl2pPr>
            <a:lvl3pPr>
              <a:buClr>
                <a:srgbClr val="5B94D0"/>
              </a:buClr>
              <a:defRPr>
                <a:latin typeface="Arial" panose="020B0604020202020204" pitchFamily="34" charset="0"/>
                <a:cs typeface="Arial" panose="020B0604020202020204" pitchFamily="34" charset="0"/>
              </a:defRPr>
            </a:lvl3pPr>
            <a:lvl4pPr>
              <a:buClr>
                <a:srgbClr val="5B94D0"/>
              </a:buClr>
              <a:defRPr>
                <a:latin typeface="Arial" panose="020B0604020202020204" pitchFamily="34" charset="0"/>
                <a:cs typeface="Arial" panose="020B0604020202020204" pitchFamily="34" charset="0"/>
              </a:defRPr>
            </a:lvl4pPr>
            <a:lvl5pPr>
              <a:buClr>
                <a:srgbClr val="5B94D0"/>
              </a:buCl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1B6E183A-4B54-6B00-B4B0-93F342325326}"/>
              </a:ext>
            </a:extLst>
          </p:cNvPr>
          <p:cNvSpPr>
            <a:spLocks noGrp="1"/>
          </p:cNvSpPr>
          <p:nvPr>
            <p:ph idx="13"/>
          </p:nvPr>
        </p:nvSpPr>
        <p:spPr>
          <a:xfrm>
            <a:off x="3976449" y="3918470"/>
            <a:ext cx="3292847" cy="2204292"/>
          </a:xfrm>
          <a:prstGeom prst="rect">
            <a:avLst/>
          </a:prstGeom>
        </p:spPr>
        <p:txBody>
          <a:bodyPr/>
          <a:lstStyle>
            <a:lvl1pPr>
              <a:buClr>
                <a:srgbClr val="5B94D0"/>
              </a:buClr>
              <a:defRPr>
                <a:latin typeface="Arial" panose="020B0604020202020204" pitchFamily="34" charset="0"/>
                <a:cs typeface="Arial" panose="020B0604020202020204" pitchFamily="34" charset="0"/>
              </a:defRPr>
            </a:lvl1pPr>
            <a:lvl2pPr>
              <a:buClr>
                <a:srgbClr val="5B94D0"/>
              </a:buClr>
              <a:defRPr>
                <a:latin typeface="Arial" panose="020B0604020202020204" pitchFamily="34" charset="0"/>
                <a:cs typeface="Arial" panose="020B0604020202020204" pitchFamily="34" charset="0"/>
              </a:defRPr>
            </a:lvl2pPr>
            <a:lvl3pPr>
              <a:buClr>
                <a:srgbClr val="5B94D0"/>
              </a:buClr>
              <a:defRPr>
                <a:latin typeface="Arial" panose="020B0604020202020204" pitchFamily="34" charset="0"/>
                <a:cs typeface="Arial" panose="020B0604020202020204" pitchFamily="34" charset="0"/>
              </a:defRPr>
            </a:lvl3pPr>
            <a:lvl4pPr>
              <a:buClr>
                <a:srgbClr val="5B94D0"/>
              </a:buClr>
              <a:defRPr>
                <a:latin typeface="Arial" panose="020B0604020202020204" pitchFamily="34" charset="0"/>
                <a:cs typeface="Arial" panose="020B0604020202020204" pitchFamily="34" charset="0"/>
              </a:defRPr>
            </a:lvl4pPr>
            <a:lvl5pPr>
              <a:buClr>
                <a:srgbClr val="5B94D0"/>
              </a:buCl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a:extLst>
              <a:ext uri="{FF2B5EF4-FFF2-40B4-BE49-F238E27FC236}">
                <a16:creationId xmlns:a16="http://schemas.microsoft.com/office/drawing/2014/main" id="{51CC1D64-7C4A-0625-F7FF-0C0167E556B8}"/>
              </a:ext>
            </a:extLst>
          </p:cNvPr>
          <p:cNvSpPr>
            <a:spLocks noGrp="1"/>
          </p:cNvSpPr>
          <p:nvPr>
            <p:ph idx="14"/>
          </p:nvPr>
        </p:nvSpPr>
        <p:spPr>
          <a:xfrm>
            <a:off x="7455943" y="3918470"/>
            <a:ext cx="3292847" cy="2204292"/>
          </a:xfrm>
          <a:prstGeom prst="rect">
            <a:avLst/>
          </a:prstGeom>
        </p:spPr>
        <p:txBody>
          <a:bodyPr/>
          <a:lstStyle>
            <a:lvl1pPr>
              <a:buClr>
                <a:srgbClr val="5B94D0"/>
              </a:buClr>
              <a:defRPr>
                <a:latin typeface="Arial" panose="020B0604020202020204" pitchFamily="34" charset="0"/>
                <a:cs typeface="Arial" panose="020B0604020202020204" pitchFamily="34" charset="0"/>
              </a:defRPr>
            </a:lvl1pPr>
            <a:lvl2pPr>
              <a:buClr>
                <a:srgbClr val="5B94D0"/>
              </a:buClr>
              <a:defRPr>
                <a:latin typeface="Arial" panose="020B0604020202020204" pitchFamily="34" charset="0"/>
                <a:cs typeface="Arial" panose="020B0604020202020204" pitchFamily="34" charset="0"/>
              </a:defRPr>
            </a:lvl2pPr>
            <a:lvl3pPr>
              <a:buClr>
                <a:srgbClr val="5B94D0"/>
              </a:buClr>
              <a:defRPr>
                <a:latin typeface="Arial" panose="020B0604020202020204" pitchFamily="34" charset="0"/>
                <a:cs typeface="Arial" panose="020B0604020202020204" pitchFamily="34" charset="0"/>
              </a:defRPr>
            </a:lvl3pPr>
            <a:lvl4pPr>
              <a:buClr>
                <a:srgbClr val="5B94D0"/>
              </a:buClr>
              <a:defRPr>
                <a:latin typeface="Arial" panose="020B0604020202020204" pitchFamily="34" charset="0"/>
                <a:cs typeface="Arial" panose="020B0604020202020204" pitchFamily="34" charset="0"/>
              </a:defRPr>
            </a:lvl4pPr>
            <a:lvl5pPr>
              <a:buClr>
                <a:srgbClr val="5B94D0"/>
              </a:buCl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42442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7CA929-A3F2-D646-A1C2-C828C5BED563}"/>
              </a:ext>
            </a:extLst>
          </p:cNvPr>
          <p:cNvSpPr>
            <a:spLocks noGrp="1"/>
          </p:cNvSpPr>
          <p:nvPr>
            <p:ph idx="1"/>
          </p:nvPr>
        </p:nvSpPr>
        <p:spPr>
          <a:xfrm>
            <a:off x="496955" y="1447801"/>
            <a:ext cx="2743200" cy="1491729"/>
          </a:xfrm>
          <a:prstGeom prst="rect">
            <a:avLst/>
          </a:prstGeom>
        </p:spPr>
        <p:txBody>
          <a:bodyPr/>
          <a:lstStyle>
            <a:lvl1pPr>
              <a:buClr>
                <a:srgbClr val="5B94D0"/>
              </a:buClr>
              <a:defRPr>
                <a:latin typeface="Arial" panose="020B0604020202020204" pitchFamily="34" charset="0"/>
                <a:cs typeface="Arial" panose="020B0604020202020204" pitchFamily="34" charset="0"/>
              </a:defRPr>
            </a:lvl1pPr>
            <a:lvl2pPr>
              <a:buClr>
                <a:srgbClr val="5B94D0"/>
              </a:buClr>
              <a:defRPr>
                <a:latin typeface="Arial" panose="020B0604020202020204" pitchFamily="34" charset="0"/>
                <a:cs typeface="Arial" panose="020B0604020202020204" pitchFamily="34" charset="0"/>
              </a:defRPr>
            </a:lvl2pPr>
            <a:lvl3pPr>
              <a:buClr>
                <a:srgbClr val="5B94D0"/>
              </a:buClr>
              <a:defRPr>
                <a:latin typeface="Arial" panose="020B0604020202020204" pitchFamily="34" charset="0"/>
                <a:cs typeface="Arial" panose="020B0604020202020204" pitchFamily="34" charset="0"/>
              </a:defRPr>
            </a:lvl3pPr>
            <a:lvl4pPr>
              <a:buClr>
                <a:srgbClr val="5B94D0"/>
              </a:buClr>
              <a:defRPr>
                <a:latin typeface="Arial" panose="020B0604020202020204" pitchFamily="34" charset="0"/>
                <a:cs typeface="Arial" panose="020B0604020202020204" pitchFamily="34" charset="0"/>
              </a:defRPr>
            </a:lvl4pPr>
            <a:lvl5pPr>
              <a:buClr>
                <a:srgbClr val="5B94D0"/>
              </a:buCl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AA73DA4E-E089-DA4A-B1F0-80D7503CBA3F}"/>
              </a:ext>
            </a:extLst>
          </p:cNvPr>
          <p:cNvSpPr>
            <a:spLocks noGrp="1"/>
          </p:cNvSpPr>
          <p:nvPr>
            <p:ph type="title"/>
          </p:nvPr>
        </p:nvSpPr>
        <p:spPr>
          <a:xfrm>
            <a:off x="490554" y="752304"/>
            <a:ext cx="11413392" cy="533779"/>
          </a:xfrm>
          <a:prstGeom prst="rect">
            <a:avLst/>
          </a:prstGeom>
        </p:spPr>
        <p:txBody>
          <a:bodyPr/>
          <a:lstStyle>
            <a:lvl1pPr>
              <a:defRPr sz="2800" b="1">
                <a:solidFill>
                  <a:srgbClr val="002060"/>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Slide Number Placeholder 5">
            <a:extLst>
              <a:ext uri="{FF2B5EF4-FFF2-40B4-BE49-F238E27FC236}">
                <a16:creationId xmlns:a16="http://schemas.microsoft.com/office/drawing/2014/main" id="{096EFAD0-BBEE-5B25-5AC0-7FA5B34C50C3}"/>
              </a:ext>
            </a:extLst>
          </p:cNvPr>
          <p:cNvSpPr txBox="1">
            <a:spLocks/>
          </p:cNvSpPr>
          <p:nvPr userDrawn="1"/>
        </p:nvSpPr>
        <p:spPr>
          <a:xfrm>
            <a:off x="7515771" y="6069196"/>
            <a:ext cx="4389963" cy="533779"/>
          </a:xfrm>
          <a:prstGeom prst="rect">
            <a:avLst/>
          </a:prstGeom>
        </p:spPr>
        <p:txBody>
          <a:bodyPr/>
          <a:lstStyle>
            <a:defPPr>
              <a:defRPr lang="en-US"/>
            </a:defPPr>
            <a:lvl1pPr marL="0" algn="r" defTabSz="914400" rtl="0" eaLnBrk="1" latinLnBrk="0" hangingPunct="1">
              <a:defRPr sz="1400" kern="1200">
                <a:solidFill>
                  <a:srgbClr val="00275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EF1B70-EFF4-472F-B8B8-B2C6BBC7FF00}" type="slidenum">
              <a:rPr lang="en-US" b="1" smtClean="0"/>
              <a:pPr/>
              <a:t>‹#›</a:t>
            </a:fld>
            <a:br>
              <a:rPr lang="en-US" dirty="0"/>
            </a:br>
            <a:r>
              <a:rPr lang="en-US" dirty="0">
                <a:latin typeface="Arial Narrow" panose="020B0604020202020204" pitchFamily="34" charset="0"/>
                <a:cs typeface="Arial Narrow" panose="020B0604020202020204" pitchFamily="34" charset="0"/>
              </a:rPr>
              <a:t>© 2026 Ed Slott and Company, LLC  |  </a:t>
            </a:r>
            <a:r>
              <a:rPr lang="en-US" b="1" dirty="0">
                <a:solidFill>
                  <a:srgbClr val="4E88C6"/>
                </a:solidFill>
                <a:latin typeface="Arial Narrow" panose="020B0604020202020204" pitchFamily="34" charset="0"/>
                <a:cs typeface="Arial Narrow" panose="020B0604020202020204" pitchFamily="34" charset="0"/>
              </a:rPr>
              <a:t>irahelp.com</a:t>
            </a:r>
          </a:p>
        </p:txBody>
      </p:sp>
      <p:sp>
        <p:nvSpPr>
          <p:cNvPr id="5" name="Content Placeholder 2">
            <a:extLst>
              <a:ext uri="{FF2B5EF4-FFF2-40B4-BE49-F238E27FC236}">
                <a16:creationId xmlns:a16="http://schemas.microsoft.com/office/drawing/2014/main" id="{7EB21F94-90FC-D00D-F993-7A4D1B087F22}"/>
              </a:ext>
            </a:extLst>
          </p:cNvPr>
          <p:cNvSpPr>
            <a:spLocks noGrp="1"/>
          </p:cNvSpPr>
          <p:nvPr>
            <p:ph idx="10"/>
          </p:nvPr>
        </p:nvSpPr>
        <p:spPr>
          <a:xfrm>
            <a:off x="3384885" y="1447801"/>
            <a:ext cx="2743200" cy="1491729"/>
          </a:xfrm>
          <a:prstGeom prst="rect">
            <a:avLst/>
          </a:prstGeom>
        </p:spPr>
        <p:txBody>
          <a:bodyPr/>
          <a:lstStyle>
            <a:lvl1pPr>
              <a:buClr>
                <a:srgbClr val="5B94D0"/>
              </a:buClr>
              <a:defRPr>
                <a:latin typeface="Arial" panose="020B0604020202020204" pitchFamily="34" charset="0"/>
                <a:cs typeface="Arial" panose="020B0604020202020204" pitchFamily="34" charset="0"/>
              </a:defRPr>
            </a:lvl1pPr>
            <a:lvl2pPr>
              <a:buClr>
                <a:srgbClr val="5B94D0"/>
              </a:buClr>
              <a:defRPr>
                <a:latin typeface="Arial" panose="020B0604020202020204" pitchFamily="34" charset="0"/>
                <a:cs typeface="Arial" panose="020B0604020202020204" pitchFamily="34" charset="0"/>
              </a:defRPr>
            </a:lvl2pPr>
            <a:lvl3pPr>
              <a:buClr>
                <a:srgbClr val="5B94D0"/>
              </a:buClr>
              <a:defRPr>
                <a:latin typeface="Arial" panose="020B0604020202020204" pitchFamily="34" charset="0"/>
                <a:cs typeface="Arial" panose="020B0604020202020204" pitchFamily="34" charset="0"/>
              </a:defRPr>
            </a:lvl3pPr>
            <a:lvl4pPr>
              <a:buClr>
                <a:srgbClr val="5B94D0"/>
              </a:buClr>
              <a:defRPr>
                <a:latin typeface="Arial" panose="020B0604020202020204" pitchFamily="34" charset="0"/>
                <a:cs typeface="Arial" panose="020B0604020202020204" pitchFamily="34" charset="0"/>
              </a:defRPr>
            </a:lvl4pPr>
            <a:lvl5pPr>
              <a:buClr>
                <a:srgbClr val="5B94D0"/>
              </a:buCl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2">
            <a:extLst>
              <a:ext uri="{FF2B5EF4-FFF2-40B4-BE49-F238E27FC236}">
                <a16:creationId xmlns:a16="http://schemas.microsoft.com/office/drawing/2014/main" id="{E5BB5916-3BB2-8766-608B-55809A56AB95}"/>
              </a:ext>
            </a:extLst>
          </p:cNvPr>
          <p:cNvSpPr>
            <a:spLocks noGrp="1"/>
          </p:cNvSpPr>
          <p:nvPr>
            <p:ph idx="11"/>
          </p:nvPr>
        </p:nvSpPr>
        <p:spPr>
          <a:xfrm>
            <a:off x="6272815" y="1447801"/>
            <a:ext cx="2743200" cy="1491729"/>
          </a:xfrm>
          <a:prstGeom prst="rect">
            <a:avLst/>
          </a:prstGeom>
        </p:spPr>
        <p:txBody>
          <a:bodyPr/>
          <a:lstStyle>
            <a:lvl1pPr>
              <a:buClr>
                <a:srgbClr val="5B94D0"/>
              </a:buClr>
              <a:defRPr>
                <a:latin typeface="Arial" panose="020B0604020202020204" pitchFamily="34" charset="0"/>
                <a:cs typeface="Arial" panose="020B0604020202020204" pitchFamily="34" charset="0"/>
              </a:defRPr>
            </a:lvl1pPr>
            <a:lvl2pPr>
              <a:buClr>
                <a:srgbClr val="5B94D0"/>
              </a:buClr>
              <a:defRPr>
                <a:latin typeface="Arial" panose="020B0604020202020204" pitchFamily="34" charset="0"/>
                <a:cs typeface="Arial" panose="020B0604020202020204" pitchFamily="34" charset="0"/>
              </a:defRPr>
            </a:lvl2pPr>
            <a:lvl3pPr>
              <a:buClr>
                <a:srgbClr val="5B94D0"/>
              </a:buClr>
              <a:defRPr>
                <a:latin typeface="Arial" panose="020B0604020202020204" pitchFamily="34" charset="0"/>
                <a:cs typeface="Arial" panose="020B0604020202020204" pitchFamily="34" charset="0"/>
              </a:defRPr>
            </a:lvl3pPr>
            <a:lvl4pPr>
              <a:buClr>
                <a:srgbClr val="5B94D0"/>
              </a:buClr>
              <a:defRPr>
                <a:latin typeface="Arial" panose="020B0604020202020204" pitchFamily="34" charset="0"/>
                <a:cs typeface="Arial" panose="020B0604020202020204" pitchFamily="34" charset="0"/>
              </a:defRPr>
            </a:lvl4pPr>
            <a:lvl5pPr>
              <a:buClr>
                <a:srgbClr val="5B94D0"/>
              </a:buCl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7A1F2889-331B-AB00-AF00-E9CA17C4F498}"/>
              </a:ext>
            </a:extLst>
          </p:cNvPr>
          <p:cNvSpPr>
            <a:spLocks noGrp="1"/>
          </p:cNvSpPr>
          <p:nvPr>
            <p:ph idx="12"/>
          </p:nvPr>
        </p:nvSpPr>
        <p:spPr>
          <a:xfrm>
            <a:off x="496955" y="3101248"/>
            <a:ext cx="2743200" cy="1491729"/>
          </a:xfrm>
          <a:prstGeom prst="rect">
            <a:avLst/>
          </a:prstGeom>
        </p:spPr>
        <p:txBody>
          <a:bodyPr/>
          <a:lstStyle>
            <a:lvl1pPr>
              <a:buClr>
                <a:srgbClr val="5B94D0"/>
              </a:buClr>
              <a:defRPr>
                <a:latin typeface="Arial" panose="020B0604020202020204" pitchFamily="34" charset="0"/>
                <a:cs typeface="Arial" panose="020B0604020202020204" pitchFamily="34" charset="0"/>
              </a:defRPr>
            </a:lvl1pPr>
            <a:lvl2pPr>
              <a:buClr>
                <a:srgbClr val="5B94D0"/>
              </a:buClr>
              <a:defRPr>
                <a:latin typeface="Arial" panose="020B0604020202020204" pitchFamily="34" charset="0"/>
                <a:cs typeface="Arial" panose="020B0604020202020204" pitchFamily="34" charset="0"/>
              </a:defRPr>
            </a:lvl2pPr>
            <a:lvl3pPr>
              <a:buClr>
                <a:srgbClr val="5B94D0"/>
              </a:buClr>
              <a:defRPr>
                <a:latin typeface="Arial" panose="020B0604020202020204" pitchFamily="34" charset="0"/>
                <a:cs typeface="Arial" panose="020B0604020202020204" pitchFamily="34" charset="0"/>
              </a:defRPr>
            </a:lvl3pPr>
            <a:lvl4pPr>
              <a:buClr>
                <a:srgbClr val="5B94D0"/>
              </a:buClr>
              <a:defRPr>
                <a:latin typeface="Arial" panose="020B0604020202020204" pitchFamily="34" charset="0"/>
                <a:cs typeface="Arial" panose="020B0604020202020204" pitchFamily="34" charset="0"/>
              </a:defRPr>
            </a:lvl4pPr>
            <a:lvl5pPr>
              <a:buClr>
                <a:srgbClr val="5B94D0"/>
              </a:buCl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1B6E183A-4B54-6B00-B4B0-93F342325326}"/>
              </a:ext>
            </a:extLst>
          </p:cNvPr>
          <p:cNvSpPr>
            <a:spLocks noGrp="1"/>
          </p:cNvSpPr>
          <p:nvPr>
            <p:ph idx="13"/>
          </p:nvPr>
        </p:nvSpPr>
        <p:spPr>
          <a:xfrm>
            <a:off x="3384885" y="3101248"/>
            <a:ext cx="2743200" cy="1491729"/>
          </a:xfrm>
          <a:prstGeom prst="rect">
            <a:avLst/>
          </a:prstGeom>
        </p:spPr>
        <p:txBody>
          <a:bodyPr/>
          <a:lstStyle>
            <a:lvl1pPr>
              <a:buClr>
                <a:srgbClr val="5B94D0"/>
              </a:buClr>
              <a:defRPr>
                <a:latin typeface="Arial" panose="020B0604020202020204" pitchFamily="34" charset="0"/>
                <a:cs typeface="Arial" panose="020B0604020202020204" pitchFamily="34" charset="0"/>
              </a:defRPr>
            </a:lvl1pPr>
            <a:lvl2pPr>
              <a:buClr>
                <a:srgbClr val="5B94D0"/>
              </a:buClr>
              <a:defRPr>
                <a:latin typeface="Arial" panose="020B0604020202020204" pitchFamily="34" charset="0"/>
                <a:cs typeface="Arial" panose="020B0604020202020204" pitchFamily="34" charset="0"/>
              </a:defRPr>
            </a:lvl2pPr>
            <a:lvl3pPr>
              <a:buClr>
                <a:srgbClr val="5B94D0"/>
              </a:buClr>
              <a:defRPr>
                <a:latin typeface="Arial" panose="020B0604020202020204" pitchFamily="34" charset="0"/>
                <a:cs typeface="Arial" panose="020B0604020202020204" pitchFamily="34" charset="0"/>
              </a:defRPr>
            </a:lvl3pPr>
            <a:lvl4pPr>
              <a:buClr>
                <a:srgbClr val="5B94D0"/>
              </a:buClr>
              <a:defRPr>
                <a:latin typeface="Arial" panose="020B0604020202020204" pitchFamily="34" charset="0"/>
                <a:cs typeface="Arial" panose="020B0604020202020204" pitchFamily="34" charset="0"/>
              </a:defRPr>
            </a:lvl4pPr>
            <a:lvl5pPr>
              <a:buClr>
                <a:srgbClr val="5B94D0"/>
              </a:buCl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a:extLst>
              <a:ext uri="{FF2B5EF4-FFF2-40B4-BE49-F238E27FC236}">
                <a16:creationId xmlns:a16="http://schemas.microsoft.com/office/drawing/2014/main" id="{51CC1D64-7C4A-0625-F7FF-0C0167E556B8}"/>
              </a:ext>
            </a:extLst>
          </p:cNvPr>
          <p:cNvSpPr>
            <a:spLocks noGrp="1"/>
          </p:cNvSpPr>
          <p:nvPr>
            <p:ph idx="14"/>
          </p:nvPr>
        </p:nvSpPr>
        <p:spPr>
          <a:xfrm>
            <a:off x="6272815" y="3101248"/>
            <a:ext cx="2743200" cy="1491729"/>
          </a:xfrm>
          <a:prstGeom prst="rect">
            <a:avLst/>
          </a:prstGeom>
        </p:spPr>
        <p:txBody>
          <a:bodyPr/>
          <a:lstStyle>
            <a:lvl1pPr>
              <a:buClr>
                <a:srgbClr val="5B94D0"/>
              </a:buClr>
              <a:defRPr>
                <a:latin typeface="Arial" panose="020B0604020202020204" pitchFamily="34" charset="0"/>
                <a:cs typeface="Arial" panose="020B0604020202020204" pitchFamily="34" charset="0"/>
              </a:defRPr>
            </a:lvl1pPr>
            <a:lvl2pPr>
              <a:buClr>
                <a:srgbClr val="5B94D0"/>
              </a:buClr>
              <a:defRPr>
                <a:latin typeface="Arial" panose="020B0604020202020204" pitchFamily="34" charset="0"/>
                <a:cs typeface="Arial" panose="020B0604020202020204" pitchFamily="34" charset="0"/>
              </a:defRPr>
            </a:lvl2pPr>
            <a:lvl3pPr>
              <a:buClr>
                <a:srgbClr val="5B94D0"/>
              </a:buClr>
              <a:defRPr>
                <a:latin typeface="Arial" panose="020B0604020202020204" pitchFamily="34" charset="0"/>
                <a:cs typeface="Arial" panose="020B0604020202020204" pitchFamily="34" charset="0"/>
              </a:defRPr>
            </a:lvl3pPr>
            <a:lvl4pPr>
              <a:buClr>
                <a:srgbClr val="5B94D0"/>
              </a:buClr>
              <a:defRPr>
                <a:latin typeface="Arial" panose="020B0604020202020204" pitchFamily="34" charset="0"/>
                <a:cs typeface="Arial" panose="020B0604020202020204" pitchFamily="34" charset="0"/>
              </a:defRPr>
            </a:lvl4pPr>
            <a:lvl5pPr>
              <a:buClr>
                <a:srgbClr val="5B94D0"/>
              </a:buCl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a:extLst>
              <a:ext uri="{FF2B5EF4-FFF2-40B4-BE49-F238E27FC236}">
                <a16:creationId xmlns:a16="http://schemas.microsoft.com/office/drawing/2014/main" id="{8387F697-380B-BC63-C0BD-8FFE70B5643E}"/>
              </a:ext>
            </a:extLst>
          </p:cNvPr>
          <p:cNvSpPr>
            <a:spLocks noGrp="1"/>
          </p:cNvSpPr>
          <p:nvPr>
            <p:ph idx="15"/>
          </p:nvPr>
        </p:nvSpPr>
        <p:spPr>
          <a:xfrm>
            <a:off x="490554" y="4754695"/>
            <a:ext cx="2743200" cy="1491729"/>
          </a:xfrm>
          <a:prstGeom prst="rect">
            <a:avLst/>
          </a:prstGeom>
        </p:spPr>
        <p:txBody>
          <a:bodyPr/>
          <a:lstStyle>
            <a:lvl1pPr>
              <a:buClr>
                <a:srgbClr val="5B94D0"/>
              </a:buClr>
              <a:defRPr>
                <a:latin typeface="Arial" panose="020B0604020202020204" pitchFamily="34" charset="0"/>
                <a:cs typeface="Arial" panose="020B0604020202020204" pitchFamily="34" charset="0"/>
              </a:defRPr>
            </a:lvl1pPr>
            <a:lvl2pPr>
              <a:buClr>
                <a:srgbClr val="5B94D0"/>
              </a:buClr>
              <a:defRPr>
                <a:latin typeface="Arial" panose="020B0604020202020204" pitchFamily="34" charset="0"/>
                <a:cs typeface="Arial" panose="020B0604020202020204" pitchFamily="34" charset="0"/>
              </a:defRPr>
            </a:lvl2pPr>
            <a:lvl3pPr>
              <a:buClr>
                <a:srgbClr val="5B94D0"/>
              </a:buClr>
              <a:defRPr>
                <a:latin typeface="Arial" panose="020B0604020202020204" pitchFamily="34" charset="0"/>
                <a:cs typeface="Arial" panose="020B0604020202020204" pitchFamily="34" charset="0"/>
              </a:defRPr>
            </a:lvl3pPr>
            <a:lvl4pPr>
              <a:buClr>
                <a:srgbClr val="5B94D0"/>
              </a:buClr>
              <a:defRPr>
                <a:latin typeface="Arial" panose="020B0604020202020204" pitchFamily="34" charset="0"/>
                <a:cs typeface="Arial" panose="020B0604020202020204" pitchFamily="34" charset="0"/>
              </a:defRPr>
            </a:lvl4pPr>
            <a:lvl5pPr>
              <a:buClr>
                <a:srgbClr val="5B94D0"/>
              </a:buCl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a:extLst>
              <a:ext uri="{FF2B5EF4-FFF2-40B4-BE49-F238E27FC236}">
                <a16:creationId xmlns:a16="http://schemas.microsoft.com/office/drawing/2014/main" id="{2B1D2248-89D3-3280-073A-B522E5308612}"/>
              </a:ext>
            </a:extLst>
          </p:cNvPr>
          <p:cNvSpPr>
            <a:spLocks noGrp="1"/>
          </p:cNvSpPr>
          <p:nvPr>
            <p:ph idx="16"/>
          </p:nvPr>
        </p:nvSpPr>
        <p:spPr>
          <a:xfrm>
            <a:off x="3384885" y="4754695"/>
            <a:ext cx="2743200" cy="1491729"/>
          </a:xfrm>
          <a:prstGeom prst="rect">
            <a:avLst/>
          </a:prstGeom>
        </p:spPr>
        <p:txBody>
          <a:bodyPr/>
          <a:lstStyle>
            <a:lvl1pPr>
              <a:buClr>
                <a:srgbClr val="5B94D0"/>
              </a:buClr>
              <a:defRPr>
                <a:latin typeface="Arial" panose="020B0604020202020204" pitchFamily="34" charset="0"/>
                <a:cs typeface="Arial" panose="020B0604020202020204" pitchFamily="34" charset="0"/>
              </a:defRPr>
            </a:lvl1pPr>
            <a:lvl2pPr>
              <a:buClr>
                <a:srgbClr val="5B94D0"/>
              </a:buClr>
              <a:defRPr>
                <a:latin typeface="Arial" panose="020B0604020202020204" pitchFamily="34" charset="0"/>
                <a:cs typeface="Arial" panose="020B0604020202020204" pitchFamily="34" charset="0"/>
              </a:defRPr>
            </a:lvl2pPr>
            <a:lvl3pPr>
              <a:buClr>
                <a:srgbClr val="5B94D0"/>
              </a:buClr>
              <a:defRPr>
                <a:latin typeface="Arial" panose="020B0604020202020204" pitchFamily="34" charset="0"/>
                <a:cs typeface="Arial" panose="020B0604020202020204" pitchFamily="34" charset="0"/>
              </a:defRPr>
            </a:lvl3pPr>
            <a:lvl4pPr>
              <a:buClr>
                <a:srgbClr val="5B94D0"/>
              </a:buClr>
              <a:defRPr>
                <a:latin typeface="Arial" panose="020B0604020202020204" pitchFamily="34" charset="0"/>
                <a:cs typeface="Arial" panose="020B0604020202020204" pitchFamily="34" charset="0"/>
              </a:defRPr>
            </a:lvl4pPr>
            <a:lvl5pPr>
              <a:buClr>
                <a:srgbClr val="5B94D0"/>
              </a:buCl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785A397B-8963-B5AB-A89E-02476FBF3894}"/>
              </a:ext>
            </a:extLst>
          </p:cNvPr>
          <p:cNvSpPr>
            <a:spLocks noGrp="1"/>
          </p:cNvSpPr>
          <p:nvPr>
            <p:ph idx="17"/>
          </p:nvPr>
        </p:nvSpPr>
        <p:spPr>
          <a:xfrm>
            <a:off x="6272815" y="4754695"/>
            <a:ext cx="2743200" cy="1491729"/>
          </a:xfrm>
          <a:prstGeom prst="rect">
            <a:avLst/>
          </a:prstGeom>
        </p:spPr>
        <p:txBody>
          <a:bodyPr/>
          <a:lstStyle>
            <a:lvl1pPr>
              <a:buClr>
                <a:srgbClr val="5B94D0"/>
              </a:buClr>
              <a:defRPr>
                <a:latin typeface="Arial" panose="020B0604020202020204" pitchFamily="34" charset="0"/>
                <a:cs typeface="Arial" panose="020B0604020202020204" pitchFamily="34" charset="0"/>
              </a:defRPr>
            </a:lvl1pPr>
            <a:lvl2pPr>
              <a:buClr>
                <a:srgbClr val="5B94D0"/>
              </a:buClr>
              <a:defRPr>
                <a:latin typeface="Arial" panose="020B0604020202020204" pitchFamily="34" charset="0"/>
                <a:cs typeface="Arial" panose="020B0604020202020204" pitchFamily="34" charset="0"/>
              </a:defRPr>
            </a:lvl2pPr>
            <a:lvl3pPr>
              <a:buClr>
                <a:srgbClr val="5B94D0"/>
              </a:buClr>
              <a:defRPr>
                <a:latin typeface="Arial" panose="020B0604020202020204" pitchFamily="34" charset="0"/>
                <a:cs typeface="Arial" panose="020B0604020202020204" pitchFamily="34" charset="0"/>
              </a:defRPr>
            </a:lvl3pPr>
            <a:lvl4pPr>
              <a:buClr>
                <a:srgbClr val="5B94D0"/>
              </a:buClr>
              <a:defRPr>
                <a:latin typeface="Arial" panose="020B0604020202020204" pitchFamily="34" charset="0"/>
                <a:cs typeface="Arial" panose="020B0604020202020204" pitchFamily="34" charset="0"/>
              </a:defRPr>
            </a:lvl4pPr>
            <a:lvl5pPr>
              <a:buClr>
                <a:srgbClr val="5B94D0"/>
              </a:buCl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a:extLst>
              <a:ext uri="{FF2B5EF4-FFF2-40B4-BE49-F238E27FC236}">
                <a16:creationId xmlns:a16="http://schemas.microsoft.com/office/drawing/2014/main" id="{861DA230-231F-E58D-0198-8970D14FCD35}"/>
              </a:ext>
            </a:extLst>
          </p:cNvPr>
          <p:cNvSpPr>
            <a:spLocks noGrp="1"/>
          </p:cNvSpPr>
          <p:nvPr>
            <p:ph idx="18"/>
          </p:nvPr>
        </p:nvSpPr>
        <p:spPr>
          <a:xfrm>
            <a:off x="9160746" y="1440046"/>
            <a:ext cx="2743200" cy="1491729"/>
          </a:xfrm>
          <a:prstGeom prst="rect">
            <a:avLst/>
          </a:prstGeom>
        </p:spPr>
        <p:txBody>
          <a:bodyPr/>
          <a:lstStyle>
            <a:lvl1pPr>
              <a:buClr>
                <a:srgbClr val="5B94D0"/>
              </a:buClr>
              <a:defRPr>
                <a:latin typeface="Arial" panose="020B0604020202020204" pitchFamily="34" charset="0"/>
                <a:cs typeface="Arial" panose="020B0604020202020204" pitchFamily="34" charset="0"/>
              </a:defRPr>
            </a:lvl1pPr>
            <a:lvl2pPr>
              <a:buClr>
                <a:srgbClr val="5B94D0"/>
              </a:buClr>
              <a:defRPr>
                <a:latin typeface="Arial" panose="020B0604020202020204" pitchFamily="34" charset="0"/>
                <a:cs typeface="Arial" panose="020B0604020202020204" pitchFamily="34" charset="0"/>
              </a:defRPr>
            </a:lvl2pPr>
            <a:lvl3pPr>
              <a:buClr>
                <a:srgbClr val="5B94D0"/>
              </a:buClr>
              <a:defRPr>
                <a:latin typeface="Arial" panose="020B0604020202020204" pitchFamily="34" charset="0"/>
                <a:cs typeface="Arial" panose="020B0604020202020204" pitchFamily="34" charset="0"/>
              </a:defRPr>
            </a:lvl3pPr>
            <a:lvl4pPr>
              <a:buClr>
                <a:srgbClr val="5B94D0"/>
              </a:buClr>
              <a:defRPr>
                <a:latin typeface="Arial" panose="020B0604020202020204" pitchFamily="34" charset="0"/>
                <a:cs typeface="Arial" panose="020B0604020202020204" pitchFamily="34" charset="0"/>
              </a:defRPr>
            </a:lvl4pPr>
            <a:lvl5pPr>
              <a:buClr>
                <a:srgbClr val="5B94D0"/>
              </a:buCl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2">
            <a:extLst>
              <a:ext uri="{FF2B5EF4-FFF2-40B4-BE49-F238E27FC236}">
                <a16:creationId xmlns:a16="http://schemas.microsoft.com/office/drawing/2014/main" id="{E7814780-7225-E0D5-7781-CCC706B2BAB6}"/>
              </a:ext>
            </a:extLst>
          </p:cNvPr>
          <p:cNvSpPr>
            <a:spLocks noGrp="1"/>
          </p:cNvSpPr>
          <p:nvPr>
            <p:ph idx="19"/>
          </p:nvPr>
        </p:nvSpPr>
        <p:spPr>
          <a:xfrm>
            <a:off x="9160746" y="3093493"/>
            <a:ext cx="2743200" cy="1491729"/>
          </a:xfrm>
          <a:prstGeom prst="rect">
            <a:avLst/>
          </a:prstGeom>
        </p:spPr>
        <p:txBody>
          <a:bodyPr/>
          <a:lstStyle>
            <a:lvl1pPr>
              <a:buClr>
                <a:srgbClr val="5B94D0"/>
              </a:buClr>
              <a:defRPr>
                <a:latin typeface="Arial" panose="020B0604020202020204" pitchFamily="34" charset="0"/>
                <a:cs typeface="Arial" panose="020B0604020202020204" pitchFamily="34" charset="0"/>
              </a:defRPr>
            </a:lvl1pPr>
            <a:lvl2pPr>
              <a:buClr>
                <a:srgbClr val="5B94D0"/>
              </a:buClr>
              <a:defRPr>
                <a:latin typeface="Arial" panose="020B0604020202020204" pitchFamily="34" charset="0"/>
                <a:cs typeface="Arial" panose="020B0604020202020204" pitchFamily="34" charset="0"/>
              </a:defRPr>
            </a:lvl2pPr>
            <a:lvl3pPr>
              <a:buClr>
                <a:srgbClr val="5B94D0"/>
              </a:buClr>
              <a:defRPr>
                <a:latin typeface="Arial" panose="020B0604020202020204" pitchFamily="34" charset="0"/>
                <a:cs typeface="Arial" panose="020B0604020202020204" pitchFamily="34" charset="0"/>
              </a:defRPr>
            </a:lvl3pPr>
            <a:lvl4pPr>
              <a:buClr>
                <a:srgbClr val="5B94D0"/>
              </a:buClr>
              <a:defRPr>
                <a:latin typeface="Arial" panose="020B0604020202020204" pitchFamily="34" charset="0"/>
                <a:cs typeface="Arial" panose="020B0604020202020204" pitchFamily="34" charset="0"/>
              </a:defRPr>
            </a:lvl4pPr>
            <a:lvl5pPr>
              <a:buClr>
                <a:srgbClr val="5B94D0"/>
              </a:buCl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40BA7F8C-A686-B6B0-2C5F-9DEB5468D770}"/>
              </a:ext>
            </a:extLst>
          </p:cNvPr>
          <p:cNvSpPr>
            <a:spLocks noGrp="1"/>
          </p:cNvSpPr>
          <p:nvPr>
            <p:ph idx="20"/>
          </p:nvPr>
        </p:nvSpPr>
        <p:spPr>
          <a:xfrm>
            <a:off x="9154345" y="4746940"/>
            <a:ext cx="2743200" cy="1491729"/>
          </a:xfrm>
          <a:prstGeom prst="rect">
            <a:avLst/>
          </a:prstGeom>
        </p:spPr>
        <p:txBody>
          <a:bodyPr/>
          <a:lstStyle>
            <a:lvl1pPr>
              <a:buClr>
                <a:srgbClr val="5B94D0"/>
              </a:buClr>
              <a:defRPr>
                <a:latin typeface="Arial" panose="020B0604020202020204" pitchFamily="34" charset="0"/>
                <a:cs typeface="Arial" panose="020B0604020202020204" pitchFamily="34" charset="0"/>
              </a:defRPr>
            </a:lvl1pPr>
            <a:lvl2pPr>
              <a:buClr>
                <a:srgbClr val="5B94D0"/>
              </a:buClr>
              <a:defRPr>
                <a:latin typeface="Arial" panose="020B0604020202020204" pitchFamily="34" charset="0"/>
                <a:cs typeface="Arial" panose="020B0604020202020204" pitchFamily="34" charset="0"/>
              </a:defRPr>
            </a:lvl2pPr>
            <a:lvl3pPr>
              <a:buClr>
                <a:srgbClr val="5B94D0"/>
              </a:buClr>
              <a:defRPr>
                <a:latin typeface="Arial" panose="020B0604020202020204" pitchFamily="34" charset="0"/>
                <a:cs typeface="Arial" panose="020B0604020202020204" pitchFamily="34" charset="0"/>
              </a:defRPr>
            </a:lvl3pPr>
            <a:lvl4pPr>
              <a:buClr>
                <a:srgbClr val="5B94D0"/>
              </a:buClr>
              <a:defRPr>
                <a:latin typeface="Arial" panose="020B0604020202020204" pitchFamily="34" charset="0"/>
                <a:cs typeface="Arial" panose="020B0604020202020204" pitchFamily="34" charset="0"/>
              </a:defRPr>
            </a:lvl4pPr>
            <a:lvl5pPr>
              <a:buClr>
                <a:srgbClr val="5B94D0"/>
              </a:buCl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0248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p:bg>
      <p:bgPr>
        <a:gradFill flip="none" rotWithShape="1">
          <a:gsLst>
            <a:gs pos="10000">
              <a:srgbClr val="81A0D7"/>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3FF9F0-A839-FBB0-152E-29C9C6052528}"/>
              </a:ext>
            </a:extLst>
          </p:cNvPr>
          <p:cNvPicPr>
            <a:picLocks noChangeAspect="1"/>
          </p:cNvPicPr>
          <p:nvPr userDrawn="1"/>
        </p:nvPicPr>
        <p:blipFill>
          <a:blip r:embed="rId2"/>
          <a:srcRect l="11319" t="6209"/>
          <a:stretch>
            <a:fillRect/>
          </a:stretch>
        </p:blipFill>
        <p:spPr>
          <a:xfrm>
            <a:off x="-135467" y="-50799"/>
            <a:ext cx="12358770" cy="7344112"/>
          </a:xfrm>
          <a:prstGeom prst="rect">
            <a:avLst/>
          </a:prstGeom>
        </p:spPr>
      </p:pic>
      <p:pic>
        <p:nvPicPr>
          <p:cNvPr id="19" name="Picture 18">
            <a:extLst>
              <a:ext uri="{FF2B5EF4-FFF2-40B4-BE49-F238E27FC236}">
                <a16:creationId xmlns:a16="http://schemas.microsoft.com/office/drawing/2014/main" id="{B1C6A270-E1FD-CEE7-4AE4-7DF919ACD749}"/>
              </a:ext>
            </a:extLst>
          </p:cNvPr>
          <p:cNvPicPr>
            <a:picLocks noChangeAspect="1"/>
          </p:cNvPicPr>
          <p:nvPr userDrawn="1"/>
        </p:nvPicPr>
        <p:blipFill>
          <a:blip r:embed="rId3"/>
          <a:stretch>
            <a:fillRect/>
          </a:stretch>
        </p:blipFill>
        <p:spPr>
          <a:xfrm>
            <a:off x="-135469" y="-34952"/>
            <a:ext cx="12358771" cy="5741830"/>
          </a:xfrm>
          <a:prstGeom prst="rect">
            <a:avLst/>
          </a:prstGeom>
        </p:spPr>
      </p:pic>
      <p:sp>
        <p:nvSpPr>
          <p:cNvPr id="10" name="Rectangle 9">
            <a:extLst>
              <a:ext uri="{FF2B5EF4-FFF2-40B4-BE49-F238E27FC236}">
                <a16:creationId xmlns:a16="http://schemas.microsoft.com/office/drawing/2014/main" id="{9B412A62-8BC7-DD97-44CE-969A184E222A}"/>
              </a:ext>
            </a:extLst>
          </p:cNvPr>
          <p:cNvSpPr/>
          <p:nvPr userDrawn="1"/>
        </p:nvSpPr>
        <p:spPr>
          <a:xfrm>
            <a:off x="2571305" y="998722"/>
            <a:ext cx="9567333" cy="3076851"/>
          </a:xfrm>
          <a:prstGeom prst="rect">
            <a:avLst/>
          </a:prstGeom>
          <a:solidFill>
            <a:srgbClr val="4E88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47662F8-5C7E-CBBD-264F-41BC669988F8}"/>
              </a:ext>
            </a:extLst>
          </p:cNvPr>
          <p:cNvSpPr/>
          <p:nvPr userDrawn="1"/>
        </p:nvSpPr>
        <p:spPr>
          <a:xfrm>
            <a:off x="2827868" y="1297737"/>
            <a:ext cx="9567333" cy="317844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A2AFDE-8351-DAF6-0B48-EA3E097281AD}"/>
              </a:ext>
            </a:extLst>
          </p:cNvPr>
          <p:cNvSpPr/>
          <p:nvPr userDrawn="1"/>
        </p:nvSpPr>
        <p:spPr>
          <a:xfrm>
            <a:off x="-135467" y="5706878"/>
            <a:ext cx="12327467" cy="115112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DEDB5E-7CFA-F549-99FD-80E581F9C346}"/>
              </a:ext>
            </a:extLst>
          </p:cNvPr>
          <p:cNvSpPr>
            <a:spLocks noGrp="1"/>
          </p:cNvSpPr>
          <p:nvPr>
            <p:ph type="ctrTitle"/>
          </p:nvPr>
        </p:nvSpPr>
        <p:spPr>
          <a:xfrm>
            <a:off x="3005405" y="1297737"/>
            <a:ext cx="8644730" cy="2427596"/>
          </a:xfrm>
          <a:prstGeom prst="rect">
            <a:avLst/>
          </a:prstGeom>
        </p:spPr>
        <p:txBody>
          <a:bodyPr anchor="b"/>
          <a:lstStyle>
            <a:lvl1pPr algn="l">
              <a:defRPr sz="60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E3280552-9873-1445-99DE-0428E9E39D74}"/>
              </a:ext>
            </a:extLst>
          </p:cNvPr>
          <p:cNvSpPr>
            <a:spLocks noGrp="1"/>
          </p:cNvSpPr>
          <p:nvPr>
            <p:ph type="subTitle" idx="1"/>
          </p:nvPr>
        </p:nvSpPr>
        <p:spPr>
          <a:xfrm>
            <a:off x="3005405" y="3788091"/>
            <a:ext cx="8644730" cy="574964"/>
          </a:xfrm>
          <a:prstGeom prst="rect">
            <a:avLst/>
          </a:prstGeom>
        </p:spPr>
        <p:txBody>
          <a:bodyPr/>
          <a:lstStyle>
            <a:lvl1pPr marL="0" indent="0" algn="l">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123D92AD-1C3D-2141-816C-AA19D3D11A43}"/>
              </a:ext>
            </a:extLst>
          </p:cNvPr>
          <p:cNvSpPr>
            <a:spLocks noGrp="1"/>
          </p:cNvSpPr>
          <p:nvPr>
            <p:ph type="ftr" sz="quarter" idx="11"/>
          </p:nvPr>
        </p:nvSpPr>
        <p:spPr>
          <a:xfrm>
            <a:off x="7696199" y="6134970"/>
            <a:ext cx="4114800" cy="365125"/>
          </a:xfrm>
          <a:prstGeom prst="rect">
            <a:avLst/>
          </a:prstGeom>
        </p:spPr>
        <p:txBody>
          <a:bodyPr/>
          <a:lstStyle>
            <a:lvl1pPr algn="r">
              <a:defRPr sz="1400">
                <a:solidFill>
                  <a:schemeClr val="tx1"/>
                </a:solidFill>
                <a:latin typeface="Arial" panose="020B0604020202020204" pitchFamily="34" charset="0"/>
                <a:cs typeface="Arial" panose="020B0604020202020204" pitchFamily="34" charset="0"/>
              </a:defRPr>
            </a:lvl1pPr>
          </a:lstStyle>
          <a:p>
            <a:r>
              <a:rPr lang="en-US" dirty="0">
                <a:latin typeface="Arial Narrow" panose="020B0604020202020204" pitchFamily="34" charset="0"/>
                <a:cs typeface="Arial Narrow" panose="020B0604020202020204" pitchFamily="34" charset="0"/>
              </a:rPr>
              <a:t>© 2026 Ed Slott and Company, LLC  |  </a:t>
            </a:r>
            <a:r>
              <a:rPr lang="en-US" b="1" dirty="0" err="1">
                <a:solidFill>
                  <a:srgbClr val="4E88C6"/>
                </a:solidFill>
                <a:latin typeface="Arial Narrow" panose="020B0604020202020204" pitchFamily="34" charset="0"/>
                <a:cs typeface="Arial Narrow" panose="020B0604020202020204" pitchFamily="34" charset="0"/>
              </a:rPr>
              <a:t>irahelp.com</a:t>
            </a:r>
            <a:endParaRPr lang="en-US" b="1" dirty="0">
              <a:solidFill>
                <a:srgbClr val="4E88C6"/>
              </a:solidFill>
              <a:latin typeface="Arial Narrow" panose="020B0604020202020204" pitchFamily="34" charset="0"/>
              <a:cs typeface="Arial Narrow" panose="020B0604020202020204" pitchFamily="34" charset="0"/>
            </a:endParaRPr>
          </a:p>
        </p:txBody>
      </p:sp>
      <p:sp>
        <p:nvSpPr>
          <p:cNvPr id="6" name="Content Placeholder 5">
            <a:extLst>
              <a:ext uri="{FF2B5EF4-FFF2-40B4-BE49-F238E27FC236}">
                <a16:creationId xmlns:a16="http://schemas.microsoft.com/office/drawing/2014/main" id="{E1D17929-EEA9-CBC6-8021-E11A2DD14A27}"/>
              </a:ext>
            </a:extLst>
          </p:cNvPr>
          <p:cNvSpPr>
            <a:spLocks noGrp="1"/>
          </p:cNvSpPr>
          <p:nvPr>
            <p:ph sz="quarter" idx="12"/>
          </p:nvPr>
        </p:nvSpPr>
        <p:spPr>
          <a:xfrm>
            <a:off x="262466" y="348132"/>
            <a:ext cx="11943903" cy="66213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7">
            <a:extLst>
              <a:ext uri="{FF2B5EF4-FFF2-40B4-BE49-F238E27FC236}">
                <a16:creationId xmlns:a16="http://schemas.microsoft.com/office/drawing/2014/main" id="{D905777B-8F75-C384-2D71-163624058348}"/>
              </a:ext>
            </a:extLst>
          </p:cNvPr>
          <p:cNvSpPr>
            <a:spLocks noGrp="1"/>
          </p:cNvSpPr>
          <p:nvPr>
            <p:ph sz="quarter" idx="13"/>
          </p:nvPr>
        </p:nvSpPr>
        <p:spPr>
          <a:xfrm>
            <a:off x="240604" y="5769636"/>
            <a:ext cx="3500123" cy="914400"/>
          </a:xfrm>
          <a:prstGeom prst="rect">
            <a:avLst/>
          </a:prstGeom>
        </p:spPr>
        <p:txBody>
          <a:bodyPr/>
          <a:lstStyle/>
          <a:p>
            <a:pPr lvl="0"/>
            <a:r>
              <a:rPr lang="en-US" dirty="0"/>
              <a:t>Click to edit Master text styles</a:t>
            </a:r>
          </a:p>
        </p:txBody>
      </p:sp>
      <p:sp>
        <p:nvSpPr>
          <p:cNvPr id="13" name="Content Placeholder 12">
            <a:extLst>
              <a:ext uri="{FF2B5EF4-FFF2-40B4-BE49-F238E27FC236}">
                <a16:creationId xmlns:a16="http://schemas.microsoft.com/office/drawing/2014/main" id="{D393B55B-FA62-3DB3-95A3-D6CB82BC23D1}"/>
              </a:ext>
            </a:extLst>
          </p:cNvPr>
          <p:cNvSpPr>
            <a:spLocks noGrp="1"/>
          </p:cNvSpPr>
          <p:nvPr>
            <p:ph sz="quarter" idx="14"/>
          </p:nvPr>
        </p:nvSpPr>
        <p:spPr>
          <a:xfrm>
            <a:off x="3917373" y="5769636"/>
            <a:ext cx="3747523" cy="914399"/>
          </a:xfrm>
          <a:prstGeom prst="rect">
            <a:avLst/>
          </a:prstGeom>
        </p:spPr>
        <p:txBody>
          <a:bodyPr/>
          <a:lstStyle/>
          <a:p>
            <a:pPr lvl="0"/>
            <a:r>
              <a:rPr lang="en-US" dirty="0"/>
              <a:t>Click to edit Master text styles</a:t>
            </a:r>
          </a:p>
        </p:txBody>
      </p:sp>
    </p:spTree>
    <p:extLst>
      <p:ext uri="{BB962C8B-B14F-4D97-AF65-F5344CB8AC3E}">
        <p14:creationId xmlns:p14="http://schemas.microsoft.com/office/powerpoint/2010/main" val="4250622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D1FD69B-0EC6-AE55-DD77-6EE313974F00}"/>
              </a:ext>
            </a:extLst>
          </p:cNvPr>
          <p:cNvSpPr/>
          <p:nvPr userDrawn="1"/>
        </p:nvSpPr>
        <p:spPr>
          <a:xfrm>
            <a:off x="10160" y="0"/>
            <a:ext cx="12192000" cy="6900122"/>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Rectangle 11">
            <a:extLst>
              <a:ext uri="{FF2B5EF4-FFF2-40B4-BE49-F238E27FC236}">
                <a16:creationId xmlns:a16="http://schemas.microsoft.com/office/drawing/2014/main" id="{D57B1C35-C208-7711-8E4B-3E06D077B7F1}"/>
              </a:ext>
            </a:extLst>
          </p:cNvPr>
          <p:cNvSpPr/>
          <p:nvPr userDrawn="1"/>
        </p:nvSpPr>
        <p:spPr>
          <a:xfrm>
            <a:off x="-12991" y="-10219"/>
            <a:ext cx="12316879" cy="5882519"/>
          </a:xfrm>
          <a:prstGeom prst="rect">
            <a:avLst/>
          </a:prstGeom>
          <a:solidFill>
            <a:srgbClr val="022D5D"/>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02D6A"/>
              </a:solidFill>
            </a:endParaRPr>
          </a:p>
        </p:txBody>
      </p:sp>
      <p:sp>
        <p:nvSpPr>
          <p:cNvPr id="4" name="Round Diagonal Corner Rectangle 3">
            <a:extLst>
              <a:ext uri="{FF2B5EF4-FFF2-40B4-BE49-F238E27FC236}">
                <a16:creationId xmlns:a16="http://schemas.microsoft.com/office/drawing/2014/main" id="{5751A601-BA2E-095C-7865-CECA3BDC4053}"/>
              </a:ext>
            </a:extLst>
          </p:cNvPr>
          <p:cNvSpPr/>
          <p:nvPr userDrawn="1"/>
        </p:nvSpPr>
        <p:spPr>
          <a:xfrm>
            <a:off x="219108" y="1427745"/>
            <a:ext cx="11775230" cy="3927841"/>
          </a:xfrm>
          <a:prstGeom prst="round2DiagRect">
            <a:avLst/>
          </a:prstGeom>
          <a:solidFill>
            <a:srgbClr val="5B94D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DEDB5E-7CFA-F549-99FD-80E581F9C346}"/>
              </a:ext>
            </a:extLst>
          </p:cNvPr>
          <p:cNvSpPr>
            <a:spLocks noGrp="1"/>
          </p:cNvSpPr>
          <p:nvPr>
            <p:ph type="ctrTitle"/>
          </p:nvPr>
        </p:nvSpPr>
        <p:spPr>
          <a:xfrm>
            <a:off x="609600" y="1728986"/>
            <a:ext cx="4752109" cy="2777836"/>
          </a:xfrm>
          <a:prstGeom prst="rect">
            <a:avLst/>
          </a:prstGeom>
        </p:spPr>
        <p:txBody>
          <a:bodyPr anchor="b"/>
          <a:lstStyle>
            <a:lvl1pPr algn="l">
              <a:defRPr sz="60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E3280552-9873-1445-99DE-0428E9E39D74}"/>
              </a:ext>
            </a:extLst>
          </p:cNvPr>
          <p:cNvSpPr>
            <a:spLocks noGrp="1"/>
          </p:cNvSpPr>
          <p:nvPr>
            <p:ph type="subTitle" idx="1"/>
          </p:nvPr>
        </p:nvSpPr>
        <p:spPr>
          <a:xfrm>
            <a:off x="609600" y="4506822"/>
            <a:ext cx="4752109" cy="574964"/>
          </a:xfrm>
          <a:prstGeom prst="rect">
            <a:avLst/>
          </a:prstGeom>
        </p:spPr>
        <p:txBody>
          <a:bodyPr/>
          <a:lstStyle>
            <a:lvl1pPr marL="0" indent="0" algn="l">
              <a:buNone/>
              <a:defRPr sz="240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123D92AD-1C3D-2141-816C-AA19D3D11A43}"/>
              </a:ext>
            </a:extLst>
          </p:cNvPr>
          <p:cNvSpPr>
            <a:spLocks noGrp="1"/>
          </p:cNvSpPr>
          <p:nvPr>
            <p:ph type="ftr" sz="quarter" idx="11"/>
          </p:nvPr>
        </p:nvSpPr>
        <p:spPr>
          <a:xfrm>
            <a:off x="7855785" y="6426621"/>
            <a:ext cx="4114800" cy="365125"/>
          </a:xfrm>
          <a:prstGeom prst="rect">
            <a:avLst/>
          </a:prstGeom>
        </p:spPr>
        <p:txBody>
          <a:bodyPr/>
          <a:lstStyle>
            <a:lvl1pPr algn="r">
              <a:defRPr sz="1400">
                <a:solidFill>
                  <a:schemeClr val="tx1"/>
                </a:solidFill>
                <a:latin typeface="Arial" panose="020B0604020202020204" pitchFamily="34" charset="0"/>
                <a:cs typeface="Arial" panose="020B0604020202020204" pitchFamily="34" charset="0"/>
              </a:defRPr>
            </a:lvl1pPr>
          </a:lstStyle>
          <a:p>
            <a:fld id="{A3EF1B70-EFF4-472F-B8B8-B2C6BBC7FF00}" type="slidenum">
              <a:rPr lang="en-US" b="1" smtClean="0"/>
              <a:pPr/>
              <a:t>‹#›</a:t>
            </a:fld>
            <a:br>
              <a:rPr lang="en-US" dirty="0"/>
            </a:br>
            <a:r>
              <a:rPr lang="en-US" dirty="0">
                <a:latin typeface="Arial Narrow" panose="020B0604020202020204" pitchFamily="34" charset="0"/>
                <a:cs typeface="Arial Narrow" panose="020B0604020202020204" pitchFamily="34" charset="0"/>
              </a:rPr>
              <a:t>© 2026 Ed Slott and Company, LLC  |  </a:t>
            </a:r>
            <a:r>
              <a:rPr lang="en-US" b="1" dirty="0" err="1">
                <a:solidFill>
                  <a:srgbClr val="4E88C6"/>
                </a:solidFill>
                <a:latin typeface="Arial Narrow" panose="020B0604020202020204" pitchFamily="34" charset="0"/>
                <a:cs typeface="Arial Narrow" panose="020B0604020202020204" pitchFamily="34" charset="0"/>
              </a:rPr>
              <a:t>irahelp.com</a:t>
            </a:r>
            <a:endParaRPr lang="en-US" b="1" dirty="0">
              <a:solidFill>
                <a:srgbClr val="4E88C6"/>
              </a:solidFill>
              <a:latin typeface="Arial Narrow" panose="020B0604020202020204" pitchFamily="34" charset="0"/>
              <a:cs typeface="Arial Narrow" panose="020B0604020202020204" pitchFamily="34" charset="0"/>
            </a:endParaRPr>
          </a:p>
        </p:txBody>
      </p:sp>
      <p:pic>
        <p:nvPicPr>
          <p:cNvPr id="9" name="Picture 8">
            <a:extLst>
              <a:ext uri="{FF2B5EF4-FFF2-40B4-BE49-F238E27FC236}">
                <a16:creationId xmlns:a16="http://schemas.microsoft.com/office/drawing/2014/main" id="{D0046671-3C18-6AE4-96BF-DD3ACABE9528}"/>
              </a:ext>
            </a:extLst>
          </p:cNvPr>
          <p:cNvPicPr>
            <a:picLocks noChangeAspect="1"/>
          </p:cNvPicPr>
          <p:nvPr userDrawn="1"/>
        </p:nvPicPr>
        <p:blipFill>
          <a:blip r:embed="rId2"/>
          <a:srcRect b="20596"/>
          <a:stretch/>
        </p:blipFill>
        <p:spPr>
          <a:xfrm>
            <a:off x="281542" y="407350"/>
            <a:ext cx="2936760" cy="695038"/>
          </a:xfrm>
          <a:prstGeom prst="rect">
            <a:avLst/>
          </a:prstGeom>
        </p:spPr>
      </p:pic>
      <p:pic>
        <p:nvPicPr>
          <p:cNvPr id="10" name="Picture 9">
            <a:extLst>
              <a:ext uri="{FF2B5EF4-FFF2-40B4-BE49-F238E27FC236}">
                <a16:creationId xmlns:a16="http://schemas.microsoft.com/office/drawing/2014/main" id="{00CDDD3D-9763-E803-B125-86C52630A282}"/>
              </a:ext>
            </a:extLst>
          </p:cNvPr>
          <p:cNvPicPr>
            <a:picLocks noChangeAspect="1"/>
          </p:cNvPicPr>
          <p:nvPr userDrawn="1"/>
        </p:nvPicPr>
        <p:blipFill>
          <a:blip r:embed="rId3"/>
          <a:stretch>
            <a:fillRect/>
          </a:stretch>
        </p:blipFill>
        <p:spPr>
          <a:xfrm>
            <a:off x="3479325" y="463208"/>
            <a:ext cx="3634000" cy="589887"/>
          </a:xfrm>
          <a:prstGeom prst="rect">
            <a:avLst/>
          </a:prstGeom>
        </p:spPr>
      </p:pic>
      <p:sp>
        <p:nvSpPr>
          <p:cNvPr id="7" name="Content Placeholder 6">
            <a:extLst>
              <a:ext uri="{FF2B5EF4-FFF2-40B4-BE49-F238E27FC236}">
                <a16:creationId xmlns:a16="http://schemas.microsoft.com/office/drawing/2014/main" id="{FE0905B8-13E1-7951-CEA2-FF27EC366E1A}"/>
              </a:ext>
            </a:extLst>
          </p:cNvPr>
          <p:cNvSpPr>
            <a:spLocks noGrp="1"/>
          </p:cNvSpPr>
          <p:nvPr>
            <p:ph sz="quarter" idx="12"/>
          </p:nvPr>
        </p:nvSpPr>
        <p:spPr>
          <a:xfrm>
            <a:off x="5675313" y="1625495"/>
            <a:ext cx="1606550" cy="17002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7A588DD2-33C9-6513-FAE5-7D4D36FBACEA}"/>
              </a:ext>
            </a:extLst>
          </p:cNvPr>
          <p:cNvSpPr>
            <a:spLocks noGrp="1"/>
          </p:cNvSpPr>
          <p:nvPr>
            <p:ph sz="quarter" idx="13"/>
          </p:nvPr>
        </p:nvSpPr>
        <p:spPr>
          <a:xfrm>
            <a:off x="7580715" y="1646556"/>
            <a:ext cx="1606550" cy="17002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6">
            <a:extLst>
              <a:ext uri="{FF2B5EF4-FFF2-40B4-BE49-F238E27FC236}">
                <a16:creationId xmlns:a16="http://schemas.microsoft.com/office/drawing/2014/main" id="{2997FCFB-03BE-A039-05D7-2D6ABDB92DF9}"/>
              </a:ext>
            </a:extLst>
          </p:cNvPr>
          <p:cNvSpPr>
            <a:spLocks noGrp="1"/>
          </p:cNvSpPr>
          <p:nvPr>
            <p:ph sz="quarter" idx="14"/>
          </p:nvPr>
        </p:nvSpPr>
        <p:spPr>
          <a:xfrm>
            <a:off x="9486117" y="1667617"/>
            <a:ext cx="1606550" cy="17002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6">
            <a:extLst>
              <a:ext uri="{FF2B5EF4-FFF2-40B4-BE49-F238E27FC236}">
                <a16:creationId xmlns:a16="http://schemas.microsoft.com/office/drawing/2014/main" id="{32843A82-F91D-306D-AA08-703F6A161DF4}"/>
              </a:ext>
            </a:extLst>
          </p:cNvPr>
          <p:cNvSpPr>
            <a:spLocks noGrp="1"/>
          </p:cNvSpPr>
          <p:nvPr>
            <p:ph sz="quarter" idx="15"/>
          </p:nvPr>
        </p:nvSpPr>
        <p:spPr>
          <a:xfrm>
            <a:off x="5675313" y="3509959"/>
            <a:ext cx="1606550" cy="17002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6">
            <a:extLst>
              <a:ext uri="{FF2B5EF4-FFF2-40B4-BE49-F238E27FC236}">
                <a16:creationId xmlns:a16="http://schemas.microsoft.com/office/drawing/2014/main" id="{330CCCE4-FEA5-8C32-6E38-A3237AFC1B70}"/>
              </a:ext>
            </a:extLst>
          </p:cNvPr>
          <p:cNvSpPr>
            <a:spLocks noGrp="1"/>
          </p:cNvSpPr>
          <p:nvPr>
            <p:ph sz="quarter" idx="16"/>
          </p:nvPr>
        </p:nvSpPr>
        <p:spPr>
          <a:xfrm>
            <a:off x="7580715" y="3531020"/>
            <a:ext cx="1606550" cy="17002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6">
            <a:extLst>
              <a:ext uri="{FF2B5EF4-FFF2-40B4-BE49-F238E27FC236}">
                <a16:creationId xmlns:a16="http://schemas.microsoft.com/office/drawing/2014/main" id="{5A531A56-0A35-DCED-C678-B4A3EBDF1E63}"/>
              </a:ext>
            </a:extLst>
          </p:cNvPr>
          <p:cNvSpPr>
            <a:spLocks noGrp="1"/>
          </p:cNvSpPr>
          <p:nvPr>
            <p:ph sz="quarter" idx="17"/>
          </p:nvPr>
        </p:nvSpPr>
        <p:spPr>
          <a:xfrm>
            <a:off x="9486117" y="3552081"/>
            <a:ext cx="1606550" cy="17002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a:extLst>
              <a:ext uri="{FF2B5EF4-FFF2-40B4-BE49-F238E27FC236}">
                <a16:creationId xmlns:a16="http://schemas.microsoft.com/office/drawing/2014/main" id="{5D68CE8C-0ACD-622D-4848-7784A9509A1A}"/>
              </a:ext>
            </a:extLst>
          </p:cNvPr>
          <p:cNvSpPr txBox="1">
            <a:spLocks/>
          </p:cNvSpPr>
          <p:nvPr userDrawn="1"/>
        </p:nvSpPr>
        <p:spPr>
          <a:xfrm>
            <a:off x="7513983" y="6067408"/>
            <a:ext cx="4389963" cy="533779"/>
          </a:xfrm>
          <a:prstGeom prst="rect">
            <a:avLst/>
          </a:prstGeom>
        </p:spPr>
        <p:txBody>
          <a:bodyPr/>
          <a:lstStyle>
            <a:defPPr>
              <a:defRPr lang="en-US"/>
            </a:defPPr>
            <a:lvl1pPr marL="0" algn="r" defTabSz="914400" rtl="0" eaLnBrk="1" latinLnBrk="0" hangingPunct="1">
              <a:defRPr sz="1400" kern="1200">
                <a:solidFill>
                  <a:srgbClr val="00275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EF1B70-EFF4-472F-B8B8-B2C6BBC7FF00}" type="slidenum">
              <a:rPr lang="en-US" b="1" smtClean="0"/>
              <a:pPr/>
              <a:t>‹#›</a:t>
            </a:fld>
            <a:br>
              <a:rPr lang="en-US" dirty="0"/>
            </a:br>
            <a:r>
              <a:rPr lang="en-US" dirty="0">
                <a:latin typeface="Arial Narrow" panose="020B0604020202020204" pitchFamily="34" charset="0"/>
                <a:cs typeface="Arial Narrow" panose="020B0604020202020204" pitchFamily="34" charset="0"/>
              </a:rPr>
              <a:t>© 2026 Ed Slott and Company, LLC  |  </a:t>
            </a:r>
            <a:r>
              <a:rPr lang="en-US" b="1" dirty="0">
                <a:solidFill>
                  <a:srgbClr val="4E88C6"/>
                </a:solidFill>
                <a:latin typeface="Arial Narrow" panose="020B0604020202020204" pitchFamily="34" charset="0"/>
                <a:cs typeface="Arial Narrow" panose="020B0604020202020204" pitchFamily="34" charset="0"/>
              </a:rPr>
              <a:t>irahelp.com</a:t>
            </a:r>
          </a:p>
        </p:txBody>
      </p:sp>
    </p:spTree>
    <p:extLst>
      <p:ext uri="{BB962C8B-B14F-4D97-AF65-F5344CB8AC3E}">
        <p14:creationId xmlns:p14="http://schemas.microsoft.com/office/powerpoint/2010/main" val="2937292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ection Divid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45012B7-EC1B-5B6A-3300-826DF1E8847D}"/>
              </a:ext>
            </a:extLst>
          </p:cNvPr>
          <p:cNvSpPr/>
          <p:nvPr userDrawn="1"/>
        </p:nvSpPr>
        <p:spPr>
          <a:xfrm>
            <a:off x="-95002" y="-83126"/>
            <a:ext cx="12440056" cy="7052286"/>
          </a:xfrm>
          <a:prstGeom prst="rect">
            <a:avLst/>
          </a:prstGeom>
          <a:gradFill flip="none" rotWithShape="1">
            <a:gsLst>
              <a:gs pos="0">
                <a:schemeClr val="accent1">
                  <a:lumMod val="95000"/>
                  <a:lumOff val="5000"/>
                </a:schemeClr>
              </a:gs>
              <a:gs pos="62000">
                <a:schemeClr val="accent1">
                  <a:lumMod val="60000"/>
                </a:schemeClr>
              </a:gs>
            </a:gsLst>
            <a:path path="circle">
              <a:fillToRect l="100000" b="100000"/>
            </a:path>
            <a:tileRect t="-100000" r="-100000"/>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02D6A"/>
              </a:solidFill>
            </a:endParaRPr>
          </a:p>
        </p:txBody>
      </p:sp>
      <p:sp>
        <p:nvSpPr>
          <p:cNvPr id="6" name="Round Diagonal Corner Rectangle 5">
            <a:extLst>
              <a:ext uri="{FF2B5EF4-FFF2-40B4-BE49-F238E27FC236}">
                <a16:creationId xmlns:a16="http://schemas.microsoft.com/office/drawing/2014/main" id="{6B87AB0A-924C-1DA0-132D-1F04F85810C3}"/>
              </a:ext>
            </a:extLst>
          </p:cNvPr>
          <p:cNvSpPr/>
          <p:nvPr userDrawn="1"/>
        </p:nvSpPr>
        <p:spPr>
          <a:xfrm>
            <a:off x="311795" y="2010414"/>
            <a:ext cx="11568410" cy="3236832"/>
          </a:xfrm>
          <a:prstGeom prst="round2DiagRect">
            <a:avLst/>
          </a:prstGeom>
          <a:solidFill>
            <a:srgbClr val="4E88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30">
            <a:extLst>
              <a:ext uri="{FF2B5EF4-FFF2-40B4-BE49-F238E27FC236}">
                <a16:creationId xmlns:a16="http://schemas.microsoft.com/office/drawing/2014/main" id="{EB62AB6D-6AE3-491E-86B9-BC854BDD8B95}"/>
              </a:ext>
            </a:extLst>
          </p:cNvPr>
          <p:cNvSpPr>
            <a:spLocks noGrp="1"/>
          </p:cNvSpPr>
          <p:nvPr>
            <p:ph type="body" sz="quarter" idx="10"/>
          </p:nvPr>
        </p:nvSpPr>
        <p:spPr>
          <a:xfrm>
            <a:off x="619299" y="2970500"/>
            <a:ext cx="5567315" cy="2054749"/>
          </a:xfrm>
          <a:prstGeom prst="rect">
            <a:avLst/>
          </a:prstGeom>
        </p:spPr>
        <p:txBody>
          <a:bodyPr/>
          <a:lstStyle>
            <a:lvl1pPr marL="0" indent="0" algn="l" defTabSz="914400" rtl="0" eaLnBrk="1" latinLnBrk="0" hangingPunct="1">
              <a:lnSpc>
                <a:spcPct val="90000"/>
              </a:lnSpc>
              <a:spcBef>
                <a:spcPct val="0"/>
              </a:spcBef>
              <a:buFontTx/>
              <a:buNone/>
              <a:defRPr lang="en-US" sz="5400" kern="1200" dirty="0" smtClean="0">
                <a:solidFill>
                  <a:schemeClr val="bg1"/>
                </a:solidFill>
                <a:latin typeface="Arial" panose="020B0604020202020204" pitchFamily="34" charset="0"/>
                <a:ea typeface="+mj-ea"/>
                <a:cs typeface="Arial" panose="020B0604020202020204" pitchFamily="34" charset="0"/>
              </a:defRPr>
            </a:lvl1pPr>
          </a:lstStyle>
          <a:p>
            <a:pPr lvl="0"/>
            <a:r>
              <a:rPr lang="en-US" dirty="0"/>
              <a:t>Click to edit Master text styles</a:t>
            </a:r>
          </a:p>
        </p:txBody>
      </p:sp>
      <p:sp>
        <p:nvSpPr>
          <p:cNvPr id="11" name="Slide Number Placeholder 3">
            <a:extLst>
              <a:ext uri="{FF2B5EF4-FFF2-40B4-BE49-F238E27FC236}">
                <a16:creationId xmlns:a16="http://schemas.microsoft.com/office/drawing/2014/main" id="{E4CC5E38-DAAC-4148-ADB3-BD910DAF4339}"/>
              </a:ext>
            </a:extLst>
          </p:cNvPr>
          <p:cNvSpPr txBox="1">
            <a:spLocks/>
          </p:cNvSpPr>
          <p:nvPr userDrawn="1"/>
        </p:nvSpPr>
        <p:spPr>
          <a:xfrm>
            <a:off x="7345017" y="6177282"/>
            <a:ext cx="4610397" cy="505131"/>
          </a:xfrm>
          <a:prstGeom prst="rect">
            <a:avLst/>
          </a:prstGeom>
        </p:spPr>
        <p:txBody>
          <a:bodyPr/>
          <a:lstStyle>
            <a:defPPr>
              <a:defRPr lang="en-US"/>
            </a:defPPr>
            <a:lvl1pPr marL="0" algn="r"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EF1B70-EFF4-472F-B8B8-B2C6BBC7FF00}" type="slidenum">
              <a:rPr lang="en-US" b="1" smtClean="0"/>
              <a:pPr/>
              <a:t>‹#›</a:t>
            </a:fld>
            <a:br>
              <a:rPr lang="en-US" dirty="0"/>
            </a:br>
            <a:r>
              <a:rPr lang="en-US" dirty="0">
                <a:latin typeface="Arial Narrow" panose="020B0604020202020204" pitchFamily="34" charset="0"/>
                <a:cs typeface="Arial Narrow" panose="020B0604020202020204" pitchFamily="34" charset="0"/>
              </a:rPr>
              <a:t>© 2026 Ed Slott and Company, LLC  |  </a:t>
            </a:r>
            <a:r>
              <a:rPr lang="en-US" b="1" dirty="0" err="1">
                <a:solidFill>
                  <a:srgbClr val="4E88C6"/>
                </a:solidFill>
                <a:latin typeface="Arial Narrow" panose="020B0604020202020204" pitchFamily="34" charset="0"/>
                <a:cs typeface="Arial Narrow" panose="020B0604020202020204" pitchFamily="34" charset="0"/>
              </a:rPr>
              <a:t>irahelp.com</a:t>
            </a:r>
            <a:endParaRPr lang="en-US" b="1" dirty="0">
              <a:solidFill>
                <a:srgbClr val="4E88C6"/>
              </a:solidFill>
              <a:latin typeface="Arial Narrow" panose="020B0604020202020204" pitchFamily="34" charset="0"/>
              <a:cs typeface="Arial Narrow" panose="020B0604020202020204" pitchFamily="34" charset="0"/>
            </a:endParaRPr>
          </a:p>
          <a:p>
            <a:endParaRPr lang="en-US" dirty="0"/>
          </a:p>
        </p:txBody>
      </p:sp>
      <p:pic>
        <p:nvPicPr>
          <p:cNvPr id="2" name="Picture 1">
            <a:extLst>
              <a:ext uri="{FF2B5EF4-FFF2-40B4-BE49-F238E27FC236}">
                <a16:creationId xmlns:a16="http://schemas.microsoft.com/office/drawing/2014/main" id="{B21559B9-F7D4-BA11-1439-3BF56CDA7B4C}"/>
              </a:ext>
            </a:extLst>
          </p:cNvPr>
          <p:cNvPicPr>
            <a:picLocks noChangeAspect="1"/>
          </p:cNvPicPr>
          <p:nvPr userDrawn="1"/>
        </p:nvPicPr>
        <p:blipFill>
          <a:blip r:embed="rId2"/>
          <a:srcRect b="20596"/>
          <a:stretch/>
        </p:blipFill>
        <p:spPr>
          <a:xfrm>
            <a:off x="531686" y="6166600"/>
            <a:ext cx="2134343" cy="505131"/>
          </a:xfrm>
          <a:prstGeom prst="rect">
            <a:avLst/>
          </a:prstGeom>
        </p:spPr>
      </p:pic>
      <p:sp>
        <p:nvSpPr>
          <p:cNvPr id="7" name="Content Placeholder 6">
            <a:extLst>
              <a:ext uri="{FF2B5EF4-FFF2-40B4-BE49-F238E27FC236}">
                <a16:creationId xmlns:a16="http://schemas.microsoft.com/office/drawing/2014/main" id="{532B6FB1-0B09-A99D-24B0-801D8CEFE76A}"/>
              </a:ext>
            </a:extLst>
          </p:cNvPr>
          <p:cNvSpPr>
            <a:spLocks noGrp="1"/>
          </p:cNvSpPr>
          <p:nvPr>
            <p:ph sz="quarter" idx="11"/>
          </p:nvPr>
        </p:nvSpPr>
        <p:spPr>
          <a:xfrm>
            <a:off x="619299" y="5193803"/>
            <a:ext cx="6787776" cy="91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5EB409D8-08E9-BCA3-EDF6-3CE56DA7AD1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900605919"/>
      </p:ext>
    </p:extLst>
  </p:cSld>
  <p:clrMapOvr>
    <a:masterClrMapping/>
  </p:clrMapOvr>
  <p:extLst>
    <p:ext uri="{DCECCB84-F9BA-43D5-87BE-67443E8EF086}">
      <p15:sldGuideLst xmlns:p15="http://schemas.microsoft.com/office/powerpoint/2012/main">
        <p15:guide id="1" pos="3840">
          <p15:clr>
            <a:srgbClr val="FBAE40"/>
          </p15:clr>
        </p15:guide>
        <p15:guide id="2" pos="312">
          <p15:clr>
            <a:srgbClr val="FBAE40"/>
          </p15:clr>
        </p15:guide>
        <p15:guide id="3" pos="736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Section Divid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45012B7-EC1B-5B6A-3300-826DF1E8847D}"/>
              </a:ext>
            </a:extLst>
          </p:cNvPr>
          <p:cNvSpPr/>
          <p:nvPr userDrawn="1"/>
        </p:nvSpPr>
        <p:spPr>
          <a:xfrm>
            <a:off x="-95002" y="-83126"/>
            <a:ext cx="12440056" cy="7052286"/>
          </a:xfrm>
          <a:prstGeom prst="rect">
            <a:avLst/>
          </a:prstGeom>
          <a:gradFill flip="none" rotWithShape="1">
            <a:gsLst>
              <a:gs pos="0">
                <a:schemeClr val="accent1">
                  <a:lumMod val="95000"/>
                  <a:lumOff val="5000"/>
                </a:schemeClr>
              </a:gs>
              <a:gs pos="62000">
                <a:schemeClr val="accent1">
                  <a:lumMod val="60000"/>
                </a:schemeClr>
              </a:gs>
            </a:gsLst>
            <a:path path="circle">
              <a:fillToRect l="100000" b="100000"/>
            </a:path>
            <a:tileRect t="-100000" r="-100000"/>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rgbClr val="002D6A"/>
              </a:solidFill>
            </a:endParaRPr>
          </a:p>
        </p:txBody>
      </p:sp>
      <p:pic>
        <p:nvPicPr>
          <p:cNvPr id="4" name="Picture 3" descr="Gray and denim color gradient background">
            <a:extLst>
              <a:ext uri="{FF2B5EF4-FFF2-40B4-BE49-F238E27FC236}">
                <a16:creationId xmlns:a16="http://schemas.microsoft.com/office/drawing/2014/main" id="{AF21B25A-39DF-9947-BA8D-22D25BF338C2}"/>
              </a:ext>
            </a:extLst>
          </p:cNvPr>
          <p:cNvPicPr>
            <a:picLocks noChangeAspect="1"/>
          </p:cNvPicPr>
          <p:nvPr userDrawn="1"/>
        </p:nvPicPr>
        <p:blipFill>
          <a:blip r:embed="rId2" cstate="screen">
            <a:alphaModFix amt="46000"/>
            <a:extLst>
              <a:ext uri="{28A0092B-C50C-407E-A947-70E740481C1C}">
                <a14:useLocalDpi xmlns:a14="http://schemas.microsoft.com/office/drawing/2010/main"/>
              </a:ext>
            </a:extLst>
          </a:blip>
          <a:srcRect r="-568" b="-50601"/>
          <a:stretch>
            <a:fillRect/>
          </a:stretch>
        </p:blipFill>
        <p:spPr>
          <a:xfrm>
            <a:off x="-35011" y="0"/>
            <a:ext cx="12532957" cy="8861922"/>
          </a:xfrm>
          <a:prstGeom prst="rect">
            <a:avLst/>
          </a:prstGeom>
        </p:spPr>
      </p:pic>
      <p:sp>
        <p:nvSpPr>
          <p:cNvPr id="31" name="Text Placeholder 30">
            <a:extLst>
              <a:ext uri="{FF2B5EF4-FFF2-40B4-BE49-F238E27FC236}">
                <a16:creationId xmlns:a16="http://schemas.microsoft.com/office/drawing/2014/main" id="{EB62AB6D-6AE3-491E-86B9-BC854BDD8B95}"/>
              </a:ext>
            </a:extLst>
          </p:cNvPr>
          <p:cNvSpPr>
            <a:spLocks noGrp="1"/>
          </p:cNvSpPr>
          <p:nvPr>
            <p:ph type="body" sz="quarter" idx="10"/>
          </p:nvPr>
        </p:nvSpPr>
        <p:spPr>
          <a:xfrm>
            <a:off x="4165601" y="2061267"/>
            <a:ext cx="7633182" cy="2054749"/>
          </a:xfrm>
          <a:prstGeom prst="rect">
            <a:avLst/>
          </a:prstGeom>
        </p:spPr>
        <p:txBody>
          <a:bodyPr/>
          <a:lstStyle>
            <a:lvl1pPr marL="0" indent="0" algn="r" defTabSz="914400" rtl="0" eaLnBrk="1" latinLnBrk="0" hangingPunct="1">
              <a:lnSpc>
                <a:spcPct val="90000"/>
              </a:lnSpc>
              <a:spcBef>
                <a:spcPct val="0"/>
              </a:spcBef>
              <a:buFontTx/>
              <a:buNone/>
              <a:defRPr lang="en-US" sz="5400" b="1" kern="1200" dirty="0" smtClean="0">
                <a:solidFill>
                  <a:schemeClr val="bg1"/>
                </a:solidFill>
                <a:latin typeface="Arial" panose="020B0604020202020204" pitchFamily="34" charset="0"/>
                <a:ea typeface="+mj-ea"/>
                <a:cs typeface="Arial" panose="020B0604020202020204" pitchFamily="34" charset="0"/>
              </a:defRPr>
            </a:lvl1pPr>
          </a:lstStyle>
          <a:p>
            <a:pPr lvl="0"/>
            <a:r>
              <a:rPr lang="en-US" dirty="0"/>
              <a:t>Click to edit Master text styles</a:t>
            </a:r>
          </a:p>
        </p:txBody>
      </p:sp>
      <p:sp>
        <p:nvSpPr>
          <p:cNvPr id="11" name="Slide Number Placeholder 3">
            <a:extLst>
              <a:ext uri="{FF2B5EF4-FFF2-40B4-BE49-F238E27FC236}">
                <a16:creationId xmlns:a16="http://schemas.microsoft.com/office/drawing/2014/main" id="{E4CC5E38-DAAC-4148-ADB3-BD910DAF4339}"/>
              </a:ext>
            </a:extLst>
          </p:cNvPr>
          <p:cNvSpPr txBox="1">
            <a:spLocks/>
          </p:cNvSpPr>
          <p:nvPr userDrawn="1"/>
        </p:nvSpPr>
        <p:spPr>
          <a:xfrm>
            <a:off x="7345017" y="6177282"/>
            <a:ext cx="4610397" cy="505131"/>
          </a:xfrm>
          <a:prstGeom prst="rect">
            <a:avLst/>
          </a:prstGeom>
        </p:spPr>
        <p:txBody>
          <a:bodyPr/>
          <a:lstStyle>
            <a:defPPr>
              <a:defRPr lang="en-US"/>
            </a:defPPr>
            <a:lvl1pPr marL="0" algn="r"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EF1B70-EFF4-472F-B8B8-B2C6BBC7FF00}" type="slidenum">
              <a:rPr lang="en-US" b="1" smtClean="0"/>
              <a:pPr/>
              <a:t>‹#›</a:t>
            </a:fld>
            <a:br>
              <a:rPr lang="en-US" dirty="0"/>
            </a:br>
            <a:r>
              <a:rPr lang="en-US" dirty="0">
                <a:latin typeface="Arial Narrow" panose="020B0604020202020204" pitchFamily="34" charset="0"/>
                <a:cs typeface="Arial Narrow" panose="020B0604020202020204" pitchFamily="34" charset="0"/>
              </a:rPr>
              <a:t>© 2026 Ed Slott and Company, LLC  |  </a:t>
            </a:r>
            <a:r>
              <a:rPr lang="en-US" b="1" dirty="0" err="1">
                <a:solidFill>
                  <a:srgbClr val="4E88C6"/>
                </a:solidFill>
                <a:latin typeface="Arial Narrow" panose="020B0604020202020204" pitchFamily="34" charset="0"/>
                <a:cs typeface="Arial Narrow" panose="020B0604020202020204" pitchFamily="34" charset="0"/>
              </a:rPr>
              <a:t>irahelp.com</a:t>
            </a:r>
            <a:endParaRPr lang="en-US" b="1" dirty="0">
              <a:solidFill>
                <a:srgbClr val="4E88C6"/>
              </a:solidFill>
              <a:latin typeface="Arial Narrow" panose="020B0604020202020204" pitchFamily="34" charset="0"/>
              <a:cs typeface="Arial Narrow" panose="020B0604020202020204" pitchFamily="34" charset="0"/>
            </a:endParaRPr>
          </a:p>
          <a:p>
            <a:endParaRPr lang="en-US" dirty="0"/>
          </a:p>
        </p:txBody>
      </p:sp>
      <p:pic>
        <p:nvPicPr>
          <p:cNvPr id="2" name="Picture 1">
            <a:extLst>
              <a:ext uri="{FF2B5EF4-FFF2-40B4-BE49-F238E27FC236}">
                <a16:creationId xmlns:a16="http://schemas.microsoft.com/office/drawing/2014/main" id="{B21559B9-F7D4-BA11-1439-3BF56CDA7B4C}"/>
              </a:ext>
            </a:extLst>
          </p:cNvPr>
          <p:cNvPicPr>
            <a:picLocks noChangeAspect="1"/>
          </p:cNvPicPr>
          <p:nvPr userDrawn="1"/>
        </p:nvPicPr>
        <p:blipFill>
          <a:blip r:embed="rId3"/>
          <a:srcRect b="20596"/>
          <a:stretch/>
        </p:blipFill>
        <p:spPr>
          <a:xfrm>
            <a:off x="531686" y="6166600"/>
            <a:ext cx="2134343" cy="505131"/>
          </a:xfrm>
          <a:prstGeom prst="rect">
            <a:avLst/>
          </a:prstGeom>
        </p:spPr>
      </p:pic>
    </p:spTree>
    <p:extLst>
      <p:ext uri="{BB962C8B-B14F-4D97-AF65-F5344CB8AC3E}">
        <p14:creationId xmlns:p14="http://schemas.microsoft.com/office/powerpoint/2010/main" val="3603727445"/>
      </p:ext>
    </p:extLst>
  </p:cSld>
  <p:clrMapOvr>
    <a:masterClrMapping/>
  </p:clrMapOvr>
  <p:extLst>
    <p:ext uri="{DCECCB84-F9BA-43D5-87BE-67443E8EF086}">
      <p15:sldGuideLst xmlns:p15="http://schemas.microsoft.com/office/powerpoint/2012/main">
        <p15:guide id="1" pos="3840">
          <p15:clr>
            <a:srgbClr val="FBAE40"/>
          </p15:clr>
        </p15:guide>
        <p15:guide id="2" pos="312">
          <p15:clr>
            <a:srgbClr val="FBAE40"/>
          </p15:clr>
        </p15:guide>
        <p15:guide id="3" pos="736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0D5A45-E08C-6D62-F233-E632BDD595E1}"/>
              </a:ext>
            </a:extLst>
          </p:cNvPr>
          <p:cNvSpPr>
            <a:spLocks noGrp="1"/>
          </p:cNvSpPr>
          <p:nvPr>
            <p:ph type="sldNum" sz="quarter" idx="10"/>
          </p:nvPr>
        </p:nvSpPr>
        <p:spPr/>
        <p:txBody>
          <a:bodyPr/>
          <a:lstStyle>
            <a:lvl1pPr>
              <a:defRPr>
                <a:solidFill>
                  <a:srgbClr val="022D5D"/>
                </a:solidFill>
              </a:defRPr>
            </a:lvl1pPr>
          </a:lstStyle>
          <a:p>
            <a:fld id="{A3EF1B70-EFF4-472F-B8B8-B2C6BBC7FF00}" type="slidenum">
              <a:rPr lang="en-US" b="1" smtClean="0"/>
              <a:pPr/>
              <a:t>‹#›</a:t>
            </a:fld>
            <a:endParaRPr lang="en-US" b="1" dirty="0"/>
          </a:p>
          <a:p>
            <a:fld id="{A3EF1B70-EFF4-472F-B8B8-B2C6BBC7FF00}" type="slidenum">
              <a:rPr lang="en-US" b="1" smtClean="0"/>
              <a:pPr/>
              <a:t>‹#›</a:t>
            </a:fld>
            <a:br>
              <a:rPr lang="en-US" dirty="0"/>
            </a:br>
            <a:r>
              <a:rPr lang="en-US" dirty="0">
                <a:latin typeface="Arial Narrow" panose="020B0604020202020204" pitchFamily="34" charset="0"/>
                <a:cs typeface="Arial Narrow" panose="020B0604020202020204" pitchFamily="34" charset="0"/>
              </a:rPr>
              <a:t>© 2026 Ed Slott and Company, LLC  |  </a:t>
            </a:r>
            <a:r>
              <a:rPr lang="en-US" b="1" dirty="0" err="1">
                <a:solidFill>
                  <a:srgbClr val="4E88C6"/>
                </a:solidFill>
                <a:latin typeface="Arial Narrow" panose="020B0604020202020204" pitchFamily="34" charset="0"/>
                <a:cs typeface="Arial Narrow" panose="020B0604020202020204" pitchFamily="34" charset="0"/>
              </a:rPr>
              <a:t>irahelp.com</a:t>
            </a:r>
            <a:endParaRPr lang="en-US" b="1" dirty="0">
              <a:solidFill>
                <a:srgbClr val="4E88C6"/>
              </a:solidFill>
              <a:latin typeface="Arial Narrow" panose="020B0604020202020204" pitchFamily="34" charset="0"/>
              <a:cs typeface="Arial Narrow" panose="020B0604020202020204" pitchFamily="34" charset="0"/>
            </a:endParaRPr>
          </a:p>
          <a:p>
            <a:endParaRPr lang="en-US" dirty="0"/>
          </a:p>
        </p:txBody>
      </p:sp>
    </p:spTree>
    <p:extLst>
      <p:ext uri="{BB962C8B-B14F-4D97-AF65-F5344CB8AC3E}">
        <p14:creationId xmlns:p14="http://schemas.microsoft.com/office/powerpoint/2010/main" val="3885258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14F2ABD-C806-DE2B-673D-BEB725BD8178}"/>
              </a:ext>
            </a:extLst>
          </p:cNvPr>
          <p:cNvSpPr/>
          <p:nvPr userDrawn="1"/>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5">
            <a:extLst>
              <a:ext uri="{FF2B5EF4-FFF2-40B4-BE49-F238E27FC236}">
                <a16:creationId xmlns:a16="http://schemas.microsoft.com/office/drawing/2014/main" id="{38DD7284-B9A3-69C9-6321-4D428191855B}"/>
              </a:ext>
            </a:extLst>
          </p:cNvPr>
          <p:cNvSpPr>
            <a:spLocks noGrp="1"/>
          </p:cNvSpPr>
          <p:nvPr>
            <p:ph type="sldNum" sz="quarter" idx="4"/>
          </p:nvPr>
        </p:nvSpPr>
        <p:spPr>
          <a:xfrm>
            <a:off x="7454349" y="6102626"/>
            <a:ext cx="4570642" cy="587346"/>
          </a:xfrm>
          <a:prstGeom prst="rect">
            <a:avLst/>
          </a:prstGeom>
        </p:spPr>
        <p:txBody>
          <a:bodyPr/>
          <a:lstStyle>
            <a:lvl1pPr algn="r">
              <a:defRPr sz="1400">
                <a:solidFill>
                  <a:schemeClr val="accent1"/>
                </a:solidFill>
                <a:latin typeface="Arial" panose="020B0604020202020204" pitchFamily="34" charset="0"/>
                <a:cs typeface="Arial" panose="020B0604020202020204" pitchFamily="34" charset="0"/>
              </a:defRPr>
            </a:lvl1pPr>
          </a:lstStyle>
          <a:p>
            <a:fld id="{A3EF1B70-EFF4-472F-B8B8-B2C6BBC7FF00}" type="slidenum">
              <a:rPr lang="en-US" b="1" smtClean="0"/>
              <a:pPr/>
              <a:t>‹#›</a:t>
            </a:fld>
            <a:br>
              <a:rPr lang="en-US" dirty="0"/>
            </a:br>
            <a:r>
              <a:rPr lang="en-US" dirty="0">
                <a:latin typeface="Arial Narrow" panose="020B0604020202020204" pitchFamily="34" charset="0"/>
                <a:cs typeface="Arial Narrow" panose="020B0604020202020204" pitchFamily="34" charset="0"/>
              </a:rPr>
              <a:t>© 2026 Ed Slott and Company, LLC  |  </a:t>
            </a:r>
            <a:r>
              <a:rPr lang="en-US" b="1" dirty="0" err="1">
                <a:solidFill>
                  <a:srgbClr val="4E88C6"/>
                </a:solidFill>
                <a:latin typeface="Arial Narrow" panose="020B0604020202020204" pitchFamily="34" charset="0"/>
                <a:cs typeface="Arial Narrow" panose="020B0604020202020204" pitchFamily="34" charset="0"/>
              </a:rPr>
              <a:t>irahelp.com</a:t>
            </a:r>
            <a:endParaRPr lang="en-US" b="1" dirty="0">
              <a:solidFill>
                <a:srgbClr val="4E88C6"/>
              </a:solidFill>
              <a:latin typeface="Arial Narrow" panose="020B0604020202020204" pitchFamily="34" charset="0"/>
              <a:cs typeface="Arial Narrow" panose="020B0604020202020204" pitchFamily="34" charset="0"/>
            </a:endParaRPr>
          </a:p>
          <a:p>
            <a:endParaRPr lang="en-US" dirty="0"/>
          </a:p>
        </p:txBody>
      </p:sp>
      <p:sp>
        <p:nvSpPr>
          <p:cNvPr id="2" name="Rectangle 1">
            <a:extLst>
              <a:ext uri="{FF2B5EF4-FFF2-40B4-BE49-F238E27FC236}">
                <a16:creationId xmlns:a16="http://schemas.microsoft.com/office/drawing/2014/main" id="{E93DC35C-CBA3-9879-69F5-88F716AD15D9}"/>
              </a:ext>
            </a:extLst>
          </p:cNvPr>
          <p:cNvSpPr/>
          <p:nvPr userDrawn="1"/>
        </p:nvSpPr>
        <p:spPr>
          <a:xfrm>
            <a:off x="0" y="0"/>
            <a:ext cx="367748" cy="6857999"/>
          </a:xfrm>
          <a:prstGeom prst="rect">
            <a:avLst/>
          </a:prstGeom>
          <a:solidFill>
            <a:srgbClr val="4E88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554927"/>
      </p:ext>
    </p:extLst>
  </p:cSld>
  <p:clrMap bg1="lt1" tx1="dk1" bg2="lt2" tx2="dk2" accent1="accent1" accent2="accent2" accent3="accent3" accent4="accent4" accent5="accent5" accent6="accent6" hlink="hlink" folHlink="folHlink"/>
  <p:sldLayoutIdLst>
    <p:sldLayoutId id="2147483755" r:id="rId1"/>
    <p:sldLayoutId id="2147483765" r:id="rId2"/>
    <p:sldLayoutId id="2147483763" r:id="rId3"/>
    <p:sldLayoutId id="2147483757" r:id="rId4"/>
    <p:sldLayoutId id="2147483758" r:id="rId5"/>
    <p:sldLayoutId id="2147483764" r:id="rId6"/>
    <p:sldLayoutId id="2147483759" r:id="rId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3.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image" Target="../media/image36.tiff"/><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tiff"/><Relationship Id="rId4" Type="http://schemas.openxmlformats.org/officeDocument/2006/relationships/image" Target="../media/image38.tiff"/></Relationships>
</file>

<file path=ppt/slides/_rels/slide6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hyperlink" Target="https://keap.page/qe305/2026-retirement-tax-checklist.html" TargetMode="External"/></Relationships>
</file>

<file path=ppt/slides/_rels/slide7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48.jpeg"/><Relationship Id="rId5" Type="http://schemas.openxmlformats.org/officeDocument/2006/relationships/hyperlink" Target="irahelp.com" TargetMode="External"/><Relationship Id="rId4" Type="http://schemas.openxmlformats.org/officeDocument/2006/relationships/image" Target="../media/image4.emf"/></Relationships>
</file>

<file path=ppt/slides/_rels/slide76.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51.png"/><Relationship Id="rId4" Type="http://schemas.openxmlformats.org/officeDocument/2006/relationships/image" Target="../media/image50.emf"/></Relationships>
</file>

<file path=ppt/slides/_rels/slide7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xml"/><Relationship Id="rId4" Type="http://schemas.openxmlformats.org/officeDocument/2006/relationships/hyperlink" Target="irahelp.com/RetirementRoadmap" TargetMode="External"/></Relationships>
</file>

<file path=ppt/slides/_rels/slide7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4.jpeg"/><Relationship Id="rId1" Type="http://schemas.openxmlformats.org/officeDocument/2006/relationships/slideLayout" Target="../slideLayouts/slideLayout5.xml"/><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087C6-0918-43A5-174F-9DC227C03C9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EEC2277-7544-A4EB-7DAE-EC01762BB2BD}"/>
              </a:ext>
              <a:ext uri="{C183D7F6-B498-43B3-948B-1728B52AA6E4}">
                <adec:decorative xmlns:adec="http://schemas.microsoft.com/office/drawing/2017/decorative" val="1"/>
              </a:ext>
            </a:extLst>
          </p:cNvPr>
          <p:cNvSpPr/>
          <p:nvPr/>
        </p:nvSpPr>
        <p:spPr>
          <a:xfrm>
            <a:off x="2827867" y="4063998"/>
            <a:ext cx="9582058" cy="491067"/>
          </a:xfrm>
          <a:prstGeom prst="rect">
            <a:avLst/>
          </a:prstGeom>
          <a:solidFill>
            <a:srgbClr val="FDCB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EE497935-CB48-68FA-4E94-3345303385B0}"/>
              </a:ext>
            </a:extLst>
          </p:cNvPr>
          <p:cNvSpPr>
            <a:spLocks noGrp="1"/>
          </p:cNvSpPr>
          <p:nvPr>
            <p:ph type="ctrTitle"/>
          </p:nvPr>
        </p:nvSpPr>
        <p:spPr>
          <a:xfrm>
            <a:off x="2946398" y="1977885"/>
            <a:ext cx="9051128" cy="1248398"/>
          </a:xfrm>
        </p:spPr>
        <p:txBody>
          <a:bodyPr anchor="ctr"/>
          <a:lstStyle/>
          <a:p>
            <a:r>
              <a:rPr lang="en-US" sz="4800" b="1" dirty="0"/>
              <a:t>The Power of Life Insurance </a:t>
            </a:r>
            <a:br>
              <a:rPr lang="en-US" sz="3600" dirty="0"/>
            </a:br>
            <a:r>
              <a:rPr lang="en-US" sz="2800" b="1" dirty="0"/>
              <a:t>Larger Inheritances. More Control. Less Tax.</a:t>
            </a:r>
            <a:endParaRPr lang="en-US" sz="2200" dirty="0"/>
          </a:p>
        </p:txBody>
      </p:sp>
      <p:sp>
        <p:nvSpPr>
          <p:cNvPr id="9" name="Subtitle 8">
            <a:extLst>
              <a:ext uri="{FF2B5EF4-FFF2-40B4-BE49-F238E27FC236}">
                <a16:creationId xmlns:a16="http://schemas.microsoft.com/office/drawing/2014/main" id="{E98C6223-DFDC-C25E-BFBF-77B7065E69A1}"/>
              </a:ext>
            </a:extLst>
          </p:cNvPr>
          <p:cNvSpPr>
            <a:spLocks noGrp="1"/>
          </p:cNvSpPr>
          <p:nvPr>
            <p:ph type="subTitle" idx="1"/>
          </p:nvPr>
        </p:nvSpPr>
        <p:spPr>
          <a:xfrm>
            <a:off x="2946399" y="4113033"/>
            <a:ext cx="9051127" cy="369332"/>
          </a:xfrm>
        </p:spPr>
        <p:txBody>
          <a:bodyPr wrap="square" lIns="91440" tIns="45720" rIns="91440" bIns="45720">
            <a:spAutoFit/>
          </a:bodyPr>
          <a:lstStyle/>
          <a:p>
            <a:r>
              <a:rPr kumimoji="0" lang="en-US" sz="2000" b="0" i="1" u="none" strike="noStrike" kern="1200" cap="none" spc="0" normalizeH="0" baseline="0" noProof="0" dirty="0">
                <a:ln>
                  <a:noFill/>
                </a:ln>
                <a:solidFill>
                  <a:srgbClr val="002751"/>
                </a:solidFill>
                <a:effectLst/>
                <a:uLnTx/>
                <a:uFillTx/>
                <a:latin typeface="Arial" panose="020B0604020202020204" pitchFamily="34" charset="0"/>
                <a:ea typeface="+mn-ea"/>
                <a:cs typeface="Arial" panose="020B0604020202020204" pitchFamily="34" charset="0"/>
              </a:rPr>
              <a:t>&gt;&gt; </a:t>
            </a: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Leveraging Large IRAs to Create Long-Term, Tax-Free Wealth</a:t>
            </a:r>
            <a:endParaRPr lang="en-US" dirty="0"/>
          </a:p>
        </p:txBody>
      </p:sp>
      <p:sp>
        <p:nvSpPr>
          <p:cNvPr id="16" name="Content Placeholder 14">
            <a:extLst>
              <a:ext uri="{FF2B5EF4-FFF2-40B4-BE49-F238E27FC236}">
                <a16:creationId xmlns:a16="http://schemas.microsoft.com/office/drawing/2014/main" id="{49761C19-BB4D-2BB3-AEBE-4E2276A610D1}"/>
              </a:ext>
            </a:extLst>
          </p:cNvPr>
          <p:cNvSpPr>
            <a:spLocks noGrp="1"/>
          </p:cNvSpPr>
          <p:nvPr>
            <p:ph sz="quarter" idx="13"/>
          </p:nvPr>
        </p:nvSpPr>
        <p:spPr>
          <a:xfrm>
            <a:off x="260765" y="6213295"/>
            <a:ext cx="2159262" cy="365125"/>
          </a:xfrm>
        </p:spPr>
        <p:txBody>
          <a:bodyPr wrap="square" lIns="91440" tIns="45720" rIns="91440" bIns="4572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Narrow" panose="020B0606020202030204" pitchFamily="34" charset="0"/>
              </a:rPr>
              <a:t>[April 9, 2026]</a:t>
            </a:r>
          </a:p>
        </p:txBody>
      </p:sp>
      <p:sp>
        <p:nvSpPr>
          <p:cNvPr id="17" name="Content Placeholder 16">
            <a:extLst>
              <a:ext uri="{FF2B5EF4-FFF2-40B4-BE49-F238E27FC236}">
                <a16:creationId xmlns:a16="http://schemas.microsoft.com/office/drawing/2014/main" id="{10A2BC70-80DB-4C41-D7AA-76E294F5DBE1}"/>
              </a:ext>
            </a:extLst>
          </p:cNvPr>
          <p:cNvSpPr>
            <a:spLocks noGrp="1"/>
          </p:cNvSpPr>
          <p:nvPr>
            <p:ph sz="quarter" idx="14"/>
          </p:nvPr>
        </p:nvSpPr>
        <p:spPr>
          <a:xfrm>
            <a:off x="8409782" y="6196362"/>
            <a:ext cx="3646751" cy="382058"/>
          </a:xfrm>
        </p:spPr>
        <p:txBody>
          <a:bodyPr wrap="square" lIns="91440" tIns="45720" rIns="91440" bIns="4572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Narrow" panose="020B0604020202020204" pitchFamily="34" charset="0"/>
                <a:ea typeface="+mn-ea"/>
                <a:cs typeface="Arial Narrow" panose="020B0604020202020204" pitchFamily="34" charset="0"/>
              </a:rPr>
              <a:t>Copyright © 2026 by Ed Slott and Company, LLC</a:t>
            </a:r>
            <a:endPar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9" name="Content Placeholder 18" descr="ED Slott and Company, LLC and America's IRA Experts Logo">
            <a:extLst>
              <a:ext uri="{FF2B5EF4-FFF2-40B4-BE49-F238E27FC236}">
                <a16:creationId xmlns:a16="http://schemas.microsoft.com/office/drawing/2014/main" id="{C0F36A58-115B-EAAB-3417-BA5A588A3FF7}"/>
              </a:ext>
            </a:extLst>
          </p:cNvPr>
          <p:cNvPicPr>
            <a:picLocks noGrp="1" noChangeAspect="1"/>
          </p:cNvPicPr>
          <p:nvPr>
            <p:ph sz="quarter" idx="12"/>
          </p:nvPr>
        </p:nvPicPr>
        <p:blipFill>
          <a:blip r:embed="rId3"/>
          <a:stretch>
            <a:fillRect/>
          </a:stretch>
        </p:blipFill>
        <p:spPr>
          <a:xfrm>
            <a:off x="261938" y="348105"/>
            <a:ext cx="11944350" cy="661102"/>
          </a:xfrm>
          <a:prstGeom prst="rect">
            <a:avLst/>
          </a:prstGeom>
        </p:spPr>
      </p:pic>
    </p:spTree>
    <p:extLst>
      <p:ext uri="{BB962C8B-B14F-4D97-AF65-F5344CB8AC3E}">
        <p14:creationId xmlns:p14="http://schemas.microsoft.com/office/powerpoint/2010/main" val="1578393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24629-2800-31DF-368B-795AA0B140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196FB50-AF70-6AF3-708B-4586CFA1299F}"/>
              </a:ext>
            </a:extLst>
          </p:cNvPr>
          <p:cNvSpPr>
            <a:spLocks noGrp="1"/>
          </p:cNvSpPr>
          <p:nvPr>
            <p:ph type="title"/>
          </p:nvPr>
        </p:nvSpPr>
        <p:spPr/>
        <p:txBody>
          <a:bodyPr/>
          <a:lstStyle/>
          <a:p>
            <a:r>
              <a:rPr lang="en-US" dirty="0"/>
              <a:t>IRA Imbalance: Overweighted Tax-Deferred Accounts</a:t>
            </a:r>
          </a:p>
        </p:txBody>
      </p:sp>
      <p:sp>
        <p:nvSpPr>
          <p:cNvPr id="2" name="Content Placeholder 1">
            <a:extLst>
              <a:ext uri="{FF2B5EF4-FFF2-40B4-BE49-F238E27FC236}">
                <a16:creationId xmlns:a16="http://schemas.microsoft.com/office/drawing/2014/main" id="{1E7B8C8D-F23E-E513-9E94-F8B92F21CAEC}"/>
              </a:ext>
            </a:extLst>
          </p:cNvPr>
          <p:cNvSpPr>
            <a:spLocks noGrp="1"/>
          </p:cNvSpPr>
          <p:nvPr>
            <p:ph idx="1"/>
          </p:nvPr>
        </p:nvSpPr>
        <p:spPr>
          <a:xfrm>
            <a:off x="490553" y="1924881"/>
            <a:ext cx="7017028" cy="3305908"/>
          </a:xfrm>
        </p:spPr>
        <p:txBody>
          <a:bodyPr wrap="square" lIns="91440" tIns="45720" rIns="91440" bIns="45720">
            <a:noAutofit/>
          </a:bodyPr>
          <a:lstStyle/>
          <a:p>
            <a:pPr marL="0" indent="0">
              <a:lnSpc>
                <a:spcPct val="100000"/>
              </a:lnSpc>
              <a:spcBef>
                <a:spcPts val="3600"/>
              </a:spcBef>
              <a:buNone/>
            </a:pPr>
            <a:r>
              <a:rPr lang="en-US" b="1" dirty="0"/>
              <a:t>Most retirement savers are overly weighted</a:t>
            </a:r>
            <a:r>
              <a:rPr lang="en-US" dirty="0"/>
              <a:t> with traditional IRAs and 401(k)s – </a:t>
            </a:r>
            <a:r>
              <a:rPr lang="en-US" i="1" dirty="0"/>
              <a:t>building a future tax bill for themselves </a:t>
            </a:r>
            <a:br>
              <a:rPr lang="en-US" i="1" dirty="0"/>
            </a:br>
            <a:r>
              <a:rPr lang="en-US" i="1" dirty="0"/>
              <a:t>and their heirs.</a:t>
            </a:r>
          </a:p>
          <a:p>
            <a:pPr marL="0" indent="0">
              <a:lnSpc>
                <a:spcPct val="100000"/>
              </a:lnSpc>
              <a:spcBef>
                <a:spcPts val="3600"/>
              </a:spcBef>
              <a:buNone/>
            </a:pPr>
            <a:r>
              <a:rPr lang="en-US" dirty="0"/>
              <a:t>There is not enough </a:t>
            </a:r>
            <a:br>
              <a:rPr lang="en-US" dirty="0"/>
            </a:br>
            <a:r>
              <a:rPr lang="en-US" b="1" i="1" dirty="0">
                <a:solidFill>
                  <a:srgbClr val="4E88C6"/>
                </a:solidFill>
              </a:rPr>
              <a:t>tax risk diversification.</a:t>
            </a:r>
            <a:endParaRPr lang="en-US" dirty="0">
              <a:solidFill>
                <a:srgbClr val="4E88C6"/>
              </a:solidFill>
            </a:endParaRPr>
          </a:p>
        </p:txBody>
      </p:sp>
      <p:sp>
        <p:nvSpPr>
          <p:cNvPr id="14" name="Content Placeholder 13">
            <a:extLst>
              <a:ext uri="{FF2B5EF4-FFF2-40B4-BE49-F238E27FC236}">
                <a16:creationId xmlns:a16="http://schemas.microsoft.com/office/drawing/2014/main" id="{6DD46C05-6D86-7EF5-4A75-3B9445206DB8}"/>
              </a:ext>
            </a:extLst>
          </p:cNvPr>
          <p:cNvSpPr>
            <a:spLocks noGrp="1"/>
          </p:cNvSpPr>
          <p:nvPr>
            <p:ph idx="14"/>
          </p:nvPr>
        </p:nvSpPr>
        <p:spPr>
          <a:xfrm>
            <a:off x="8148769" y="3719658"/>
            <a:ext cx="3039418" cy="1309542"/>
          </a:xfrm>
        </p:spPr>
        <p:txBody>
          <a:bodyPr/>
          <a:lstStyle/>
          <a:p>
            <a:r>
              <a:rPr lang="en-US" sz="1200" dirty="0"/>
              <a:t>TAX FREE</a:t>
            </a:r>
            <a:br>
              <a:rPr lang="en-US" sz="1200" dirty="0"/>
            </a:br>
            <a:r>
              <a:rPr lang="en-US" sz="1200" dirty="0"/>
              <a:t>(REMOVES UNCERTAINTY)</a:t>
            </a:r>
          </a:p>
          <a:p>
            <a:r>
              <a:rPr lang="en-US" sz="1200" dirty="0"/>
              <a:t>TAX DEFERRED</a:t>
            </a:r>
            <a:br>
              <a:rPr lang="en-US" sz="1200" dirty="0"/>
            </a:br>
            <a:r>
              <a:rPr lang="en-US" sz="1200" dirty="0"/>
              <a:t>(TAXABLE AT FUTURE RATES)</a:t>
            </a:r>
          </a:p>
        </p:txBody>
      </p:sp>
      <p:pic>
        <p:nvPicPr>
          <p:cNvPr id="16" name="Picture 15">
            <a:extLst>
              <a:ext uri="{FF2B5EF4-FFF2-40B4-BE49-F238E27FC236}">
                <a16:creationId xmlns:a16="http://schemas.microsoft.com/office/drawing/2014/main" id="{BA2999D2-AB71-6F16-3134-70F0306C470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152899" y="2417296"/>
            <a:ext cx="4694327" cy="3688400"/>
          </a:xfrm>
          <a:prstGeom prst="rect">
            <a:avLst/>
          </a:prstGeom>
        </p:spPr>
      </p:pic>
    </p:spTree>
    <p:extLst>
      <p:ext uri="{BB962C8B-B14F-4D97-AF65-F5344CB8AC3E}">
        <p14:creationId xmlns:p14="http://schemas.microsoft.com/office/powerpoint/2010/main" val="4012829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4E720-DA0A-29CA-29F2-588047803C36}"/>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C3FCAF08-D978-9BF4-D783-38B74DEBDD0D}"/>
              </a:ext>
              <a:ext uri="{C183D7F6-B498-43B3-948B-1728B52AA6E4}">
                <adec:decorative xmlns:adec="http://schemas.microsoft.com/office/drawing/2017/decorative" val="1"/>
              </a:ext>
            </a:extLst>
          </p:cNvPr>
          <p:cNvSpPr/>
          <p:nvPr/>
        </p:nvSpPr>
        <p:spPr>
          <a:xfrm>
            <a:off x="494120" y="4029524"/>
            <a:ext cx="5508096" cy="1348154"/>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A74AA345-D981-FE8F-A4FE-B8294030FA76}"/>
              </a:ext>
            </a:extLst>
          </p:cNvPr>
          <p:cNvSpPr>
            <a:spLocks noGrp="1"/>
          </p:cNvSpPr>
          <p:nvPr>
            <p:ph type="title"/>
          </p:nvPr>
        </p:nvSpPr>
        <p:spPr/>
        <p:txBody>
          <a:bodyPr/>
          <a:lstStyle/>
          <a:p>
            <a:r>
              <a:rPr lang="en-US" dirty="0"/>
              <a:t>Solution: Reduce IRA Balances </a:t>
            </a:r>
            <a:r>
              <a:rPr lang="en-US" i="1" dirty="0"/>
              <a:t>While Rates Are Low</a:t>
            </a:r>
          </a:p>
        </p:txBody>
      </p:sp>
      <p:sp>
        <p:nvSpPr>
          <p:cNvPr id="2" name="Content Placeholder 1">
            <a:extLst>
              <a:ext uri="{FF2B5EF4-FFF2-40B4-BE49-F238E27FC236}">
                <a16:creationId xmlns:a16="http://schemas.microsoft.com/office/drawing/2014/main" id="{76D5329C-7D23-A2DA-9546-91CA1E134021}"/>
              </a:ext>
            </a:extLst>
          </p:cNvPr>
          <p:cNvSpPr>
            <a:spLocks noGrp="1"/>
          </p:cNvSpPr>
          <p:nvPr>
            <p:ph idx="1"/>
          </p:nvPr>
        </p:nvSpPr>
        <p:spPr>
          <a:xfrm>
            <a:off x="549168" y="1951396"/>
            <a:ext cx="7767518" cy="1414221"/>
          </a:xfrm>
        </p:spPr>
        <p:txBody>
          <a:bodyPr wrap="square" lIns="91440" tIns="45720" rIns="91440" bIns="45720">
            <a:noAutofit/>
          </a:bodyPr>
          <a:lstStyle/>
          <a:p>
            <a:pPr marL="0" indent="0">
              <a:spcAft>
                <a:spcPts val="2400"/>
              </a:spcAft>
              <a:buNone/>
            </a:pPr>
            <a:r>
              <a:rPr lang="en-US" sz="2400" b="1" dirty="0"/>
              <a:t>Opportunity: </a:t>
            </a:r>
            <a:r>
              <a:rPr lang="en-US" sz="2400" dirty="0"/>
              <a:t>Use Roth conversions, life insurance, </a:t>
            </a:r>
            <a:br>
              <a:rPr lang="en-US" sz="2400" dirty="0"/>
            </a:br>
            <a:r>
              <a:rPr lang="en-US" sz="2400" dirty="0"/>
              <a:t>and charitable planning </a:t>
            </a:r>
            <a:r>
              <a:rPr lang="en-US" sz="2400" b="1" i="1" dirty="0">
                <a:solidFill>
                  <a:srgbClr val="005E00"/>
                </a:solidFill>
              </a:rPr>
              <a:t>to shrink future tax exposure.</a:t>
            </a:r>
          </a:p>
          <a:p>
            <a:pPr marL="0" indent="0">
              <a:spcAft>
                <a:spcPts val="2400"/>
              </a:spcAft>
              <a:buNone/>
            </a:pPr>
            <a:r>
              <a:rPr lang="en-US" sz="2400" b="1" dirty="0"/>
              <a:t>Known rates = predictability</a:t>
            </a:r>
          </a:p>
        </p:txBody>
      </p:sp>
      <p:sp>
        <p:nvSpPr>
          <p:cNvPr id="4" name="Content Placeholder 3">
            <a:extLst>
              <a:ext uri="{FF2B5EF4-FFF2-40B4-BE49-F238E27FC236}">
                <a16:creationId xmlns:a16="http://schemas.microsoft.com/office/drawing/2014/main" id="{736032D0-8C3E-BF67-0A65-746AF8FF3DE0}"/>
              </a:ext>
            </a:extLst>
          </p:cNvPr>
          <p:cNvSpPr>
            <a:spLocks noGrp="1"/>
          </p:cNvSpPr>
          <p:nvPr>
            <p:ph idx="10"/>
          </p:nvPr>
        </p:nvSpPr>
        <p:spPr>
          <a:xfrm>
            <a:off x="549168" y="4195769"/>
            <a:ext cx="5383526" cy="1015663"/>
          </a:xfrm>
        </p:spPr>
        <p:txBody>
          <a:bodyPr wrap="square" lIns="91440" tIns="45720" rIns="91440" bIns="4572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Action Plan: </a:t>
            </a:r>
            <a:b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2000" b="1" i="1" u="sng" strike="noStrike" kern="1200" cap="none" spc="0" normalizeH="0" baseline="0" noProof="0" dirty="0">
                <a:ln>
                  <a:noFill/>
                </a:ln>
                <a:solidFill>
                  <a:srgbClr val="002751">
                    <a:lumMod val="75000"/>
                  </a:srgbClr>
                </a:solidFill>
                <a:effectLst/>
                <a:uLnTx/>
                <a:uFillTx/>
                <a:latin typeface="Arial" panose="020B0604020202020204" pitchFamily="34" charset="0"/>
                <a:ea typeface="+mn-ea"/>
                <a:cs typeface="Arial" panose="020B0604020202020204" pitchFamily="34" charset="0"/>
              </a:rPr>
              <a:t>Use it</a:t>
            </a:r>
            <a:r>
              <a:rPr kumimoji="0" lang="en-US" sz="2000" b="1" i="1" u="none" strike="noStrike" kern="1200" cap="none" spc="0" normalizeH="0" baseline="0" noProof="0" dirty="0">
                <a:ln>
                  <a:noFill/>
                </a:ln>
                <a:solidFill>
                  <a:srgbClr val="002751">
                    <a:lumMod val="75000"/>
                  </a:srgbClr>
                </a:solidFill>
                <a:effectLst/>
                <a:uLnTx/>
                <a:uFillTx/>
                <a:latin typeface="Arial" panose="020B0604020202020204" pitchFamily="34" charset="0"/>
                <a:ea typeface="+mn-ea"/>
                <a:cs typeface="Arial" panose="020B0604020202020204" pitchFamily="34" charset="0"/>
              </a:rPr>
              <a:t>, </a:t>
            </a:r>
            <a:r>
              <a:rPr kumimoji="0" lang="en-US" sz="2000" b="1" i="1" u="sng" strike="noStrike" kern="1200" cap="none" spc="0" normalizeH="0" baseline="0" noProof="0" dirty="0">
                <a:ln>
                  <a:noFill/>
                </a:ln>
                <a:solidFill>
                  <a:srgbClr val="002751">
                    <a:lumMod val="75000"/>
                  </a:srgbClr>
                </a:solidFill>
                <a:effectLst/>
                <a:uLnTx/>
                <a:uFillTx/>
                <a:latin typeface="Arial" panose="020B0604020202020204" pitchFamily="34" charset="0"/>
                <a:ea typeface="+mn-ea"/>
                <a:cs typeface="Arial" panose="020B0604020202020204" pitchFamily="34" charset="0"/>
              </a:rPr>
              <a:t>Leverage it</a:t>
            </a:r>
            <a:r>
              <a:rPr kumimoji="0" lang="en-US" sz="2000" b="1" i="1" u="none" strike="noStrike" kern="1200" cap="none" spc="0" normalizeH="0" baseline="0" noProof="0" dirty="0">
                <a:ln>
                  <a:noFill/>
                </a:ln>
                <a:solidFill>
                  <a:srgbClr val="002751">
                    <a:lumMod val="75000"/>
                  </a:srgbClr>
                </a:solidFill>
                <a:effectLst/>
                <a:uLnTx/>
                <a:uFillTx/>
                <a:latin typeface="Arial" panose="020B0604020202020204" pitchFamily="34" charset="0"/>
                <a:ea typeface="+mn-ea"/>
                <a:cs typeface="Arial" panose="020B0604020202020204" pitchFamily="34" charset="0"/>
              </a:rPr>
              <a:t>, or </a:t>
            </a:r>
            <a:r>
              <a:rPr kumimoji="0" lang="en-US" sz="2000" b="1" i="1" u="sng" strike="noStrike" kern="1200" cap="none" spc="0" normalizeH="0" baseline="0" noProof="0" dirty="0">
                <a:ln>
                  <a:noFill/>
                </a:ln>
                <a:solidFill>
                  <a:srgbClr val="002751">
                    <a:lumMod val="75000"/>
                  </a:srgbClr>
                </a:solidFill>
                <a:effectLst/>
                <a:uLnTx/>
                <a:uFillTx/>
                <a:latin typeface="Arial" panose="020B0604020202020204" pitchFamily="34" charset="0"/>
                <a:ea typeface="+mn-ea"/>
                <a:cs typeface="Arial" panose="020B0604020202020204" pitchFamily="34" charset="0"/>
              </a:rPr>
              <a:t>Lose it</a:t>
            </a:r>
            <a:r>
              <a:rPr kumimoji="0" lang="en-US" sz="2000" b="1" i="1" u="none" strike="noStrike" kern="1200" cap="none" spc="0" normalizeH="0" baseline="0" noProof="0" dirty="0">
                <a:ln>
                  <a:noFill/>
                </a:ln>
                <a:solidFill>
                  <a:srgbClr val="002751">
                    <a:lumMod val="75000"/>
                  </a:srgbClr>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to future </a:t>
            </a:r>
            <a:b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(potentially higher) taxes</a:t>
            </a:r>
          </a:p>
        </p:txBody>
      </p:sp>
      <p:sp>
        <p:nvSpPr>
          <p:cNvPr id="8" name="Content Placeholder 7">
            <a:extLst>
              <a:ext uri="{FF2B5EF4-FFF2-40B4-BE49-F238E27FC236}">
                <a16:creationId xmlns:a16="http://schemas.microsoft.com/office/drawing/2014/main" id="{3D098A50-3A13-372C-53DC-DA450DC3C8D7}"/>
              </a:ext>
            </a:extLst>
          </p:cNvPr>
          <p:cNvSpPr>
            <a:spLocks noGrp="1"/>
          </p:cNvSpPr>
          <p:nvPr>
            <p:ph idx="11"/>
          </p:nvPr>
        </p:nvSpPr>
        <p:spPr>
          <a:xfrm>
            <a:off x="7863536" y="3918471"/>
            <a:ext cx="3292847" cy="1292962"/>
          </a:xfrm>
        </p:spPr>
        <p:txBody>
          <a:bodyPr/>
          <a:lstStyle/>
          <a:p>
            <a:r>
              <a:rPr lang="en-US" sz="1400" dirty="0"/>
              <a:t>TAX DEFERRED</a:t>
            </a:r>
            <a:br>
              <a:rPr lang="en-US" sz="1400" dirty="0"/>
            </a:br>
            <a:r>
              <a:rPr lang="en-US" sz="1400" dirty="0"/>
              <a:t>(TAXABLE AT FUTURE RATES)</a:t>
            </a:r>
          </a:p>
          <a:p>
            <a:r>
              <a:rPr lang="en-US" sz="1400" dirty="0"/>
              <a:t>TAX FREE</a:t>
            </a:r>
            <a:br>
              <a:rPr lang="en-US" sz="1400" dirty="0"/>
            </a:br>
            <a:r>
              <a:rPr lang="en-US" sz="1400" dirty="0"/>
              <a:t>(REMOVES UNCERTAINTY)</a:t>
            </a:r>
          </a:p>
        </p:txBody>
      </p:sp>
      <p:pic>
        <p:nvPicPr>
          <p:cNvPr id="16" name="Picture 15">
            <a:extLst>
              <a:ext uri="{FF2B5EF4-FFF2-40B4-BE49-F238E27FC236}">
                <a16:creationId xmlns:a16="http://schemas.microsoft.com/office/drawing/2014/main" id="{2B9ED172-9FC6-E18B-9686-CA031AE8101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011149" y="2150003"/>
            <a:ext cx="4883319" cy="3779848"/>
          </a:xfrm>
          <a:prstGeom prst="rect">
            <a:avLst/>
          </a:prstGeom>
        </p:spPr>
      </p:pic>
    </p:spTree>
    <p:extLst>
      <p:ext uri="{BB962C8B-B14F-4D97-AF65-F5344CB8AC3E}">
        <p14:creationId xmlns:p14="http://schemas.microsoft.com/office/powerpoint/2010/main" val="2903585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4B679-9FDE-1047-AFB8-044F9B57890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FAEF323-A227-C87D-ACDA-99B818D2DDA4}"/>
              </a:ext>
              <a:ext uri="{C183D7F6-B498-43B3-948B-1728B52AA6E4}">
                <adec:decorative xmlns:adec="http://schemas.microsoft.com/office/drawing/2017/decorative" val="1"/>
              </a:ext>
            </a:extLst>
          </p:cNvPr>
          <p:cNvSpPr/>
          <p:nvPr/>
        </p:nvSpPr>
        <p:spPr>
          <a:xfrm>
            <a:off x="8386354" y="4231601"/>
            <a:ext cx="3517592" cy="1213839"/>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9E67760B-6A5E-2A30-CC88-2084E03991A2}"/>
              </a:ext>
            </a:extLst>
          </p:cNvPr>
          <p:cNvSpPr>
            <a:spLocks noGrp="1"/>
          </p:cNvSpPr>
          <p:nvPr>
            <p:ph type="title"/>
          </p:nvPr>
        </p:nvSpPr>
        <p:spPr>
          <a:xfrm>
            <a:off x="1172584" y="752304"/>
            <a:ext cx="10731362" cy="533779"/>
          </a:xfrm>
          <a:prstGeom prst="rect">
            <a:avLst/>
          </a:prstGeom>
        </p:spPr>
        <p:txBody>
          <a:bodyPr/>
          <a:lstStyle>
            <a:lvl1pPr>
              <a:defRPr sz="2800" b="1">
                <a:solidFill>
                  <a:srgbClr val="002B64"/>
                </a:solidFill>
                <a:latin typeface="Arial" panose="020B0604020202020204" pitchFamily="34" charset="0"/>
                <a:cs typeface="Arial" panose="020B0604020202020204" pitchFamily="34" charset="0"/>
              </a:defRPr>
            </a:lvl1pPr>
          </a:lstStyle>
          <a:p>
            <a:r>
              <a:rPr lang="en-US" dirty="0"/>
              <a:t>Which IRAs Are Most Affected?</a:t>
            </a:r>
          </a:p>
        </p:txBody>
      </p:sp>
      <p:sp>
        <p:nvSpPr>
          <p:cNvPr id="2" name="Content Placeholder 1">
            <a:extLst>
              <a:ext uri="{FF2B5EF4-FFF2-40B4-BE49-F238E27FC236}">
                <a16:creationId xmlns:a16="http://schemas.microsoft.com/office/drawing/2014/main" id="{F580CFAF-0F0B-BAD9-0928-46C877CDD0C5}"/>
              </a:ext>
            </a:extLst>
          </p:cNvPr>
          <p:cNvSpPr>
            <a:spLocks noGrp="1"/>
          </p:cNvSpPr>
          <p:nvPr>
            <p:ph idx="1"/>
          </p:nvPr>
        </p:nvSpPr>
        <p:spPr>
          <a:xfrm>
            <a:off x="589376" y="1796123"/>
            <a:ext cx="3657600" cy="1723549"/>
          </a:xfrm>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&lt; $500,000</a:t>
            </a:r>
          </a:p>
          <a:p>
            <a:pPr marL="0" marR="0" lvl="0" indent="0" algn="ctr" defTabSz="91440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AA7320"/>
                </a:solidFill>
                <a:effectLst/>
                <a:uLnTx/>
                <a:uFillTx/>
                <a:latin typeface="Arial" panose="020B0604020202020204" pitchFamily="34" charset="0"/>
                <a:ea typeface="+mn-ea"/>
                <a:cs typeface="Arial" panose="020B0604020202020204" pitchFamily="34" charset="0"/>
              </a:rPr>
              <a:t>Largely unaffected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These IRA balances will likely be consumed during a lifetime.</a:t>
            </a:r>
          </a:p>
        </p:txBody>
      </p:sp>
      <p:sp>
        <p:nvSpPr>
          <p:cNvPr id="3" name="Content Placeholder 2">
            <a:extLst>
              <a:ext uri="{FF2B5EF4-FFF2-40B4-BE49-F238E27FC236}">
                <a16:creationId xmlns:a16="http://schemas.microsoft.com/office/drawing/2014/main" id="{4FE715DA-66BB-2BB7-3738-1CFD6F31B3B3}"/>
              </a:ext>
            </a:extLst>
          </p:cNvPr>
          <p:cNvSpPr>
            <a:spLocks noGrp="1"/>
          </p:cNvSpPr>
          <p:nvPr>
            <p:ph idx="10"/>
          </p:nvPr>
        </p:nvSpPr>
        <p:spPr>
          <a:xfrm>
            <a:off x="4408614" y="1764258"/>
            <a:ext cx="3657600" cy="3262432"/>
          </a:xfrm>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$500,000 – $1MM</a:t>
            </a:r>
          </a:p>
          <a:p>
            <a:pPr marL="0" marR="0" lvl="0" indent="0" algn="ctr" defTabSz="91440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AA7320"/>
                </a:solidFill>
                <a:effectLst/>
                <a:uLnTx/>
                <a:uFillTx/>
                <a:latin typeface="Arial" panose="020B0604020202020204" pitchFamily="34" charset="0"/>
                <a:ea typeface="+mn-ea"/>
                <a:cs typeface="Arial" panose="020B0604020202020204" pitchFamily="34" charset="0"/>
              </a:rPr>
              <a:t>Somewhat affected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 good portion of these</a:t>
            </a:r>
            <a:r>
              <a:rPr kumimoji="0" lang="en-US" sz="20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IRA balances might be consumed during a lifetime, and the remaining funds to beneficiaries spread out over 10 years would not have a major tax impact. </a:t>
            </a:r>
          </a:p>
        </p:txBody>
      </p:sp>
      <p:sp>
        <p:nvSpPr>
          <p:cNvPr id="5" name="Content Placeholder 4">
            <a:extLst>
              <a:ext uri="{FF2B5EF4-FFF2-40B4-BE49-F238E27FC236}">
                <a16:creationId xmlns:a16="http://schemas.microsoft.com/office/drawing/2014/main" id="{2C0D206A-1B23-2580-D3CF-DD66A42C37D8}"/>
              </a:ext>
            </a:extLst>
          </p:cNvPr>
          <p:cNvSpPr>
            <a:spLocks noGrp="1"/>
          </p:cNvSpPr>
          <p:nvPr>
            <p:ph idx="11"/>
          </p:nvPr>
        </p:nvSpPr>
        <p:spPr>
          <a:xfrm>
            <a:off x="8259807" y="1764257"/>
            <a:ext cx="3657600" cy="3570208"/>
          </a:xfrm>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Multi-MM IRAs</a:t>
            </a:r>
          </a:p>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2800" b="1" i="1" u="none" strike="noStrike" kern="1200" cap="none" spc="0" normalizeH="0" baseline="0" noProof="0" dirty="0">
                <a:ln>
                  <a:noFill/>
                </a:ln>
                <a:solidFill>
                  <a:srgbClr val="AA7320"/>
                </a:solidFill>
                <a:effectLst/>
                <a:uLnTx/>
                <a:uFillTx/>
                <a:latin typeface="Arial" panose="020B0604020202020204" pitchFamily="34" charset="0"/>
                <a:ea typeface="+mn-ea"/>
                <a:cs typeface="Arial" panose="020B0604020202020204" pitchFamily="34" charset="0"/>
              </a:rPr>
              <a:t>BIG</a:t>
            </a:r>
            <a:r>
              <a:rPr kumimoji="0" lang="en-US" sz="2800" b="1" i="0" u="none" strike="noStrike" kern="1200" cap="none" spc="0" normalizeH="0" baseline="0" noProof="0" dirty="0">
                <a:ln>
                  <a:noFill/>
                </a:ln>
                <a:solidFill>
                  <a:srgbClr val="AA7320"/>
                </a:solidFill>
                <a:effectLst/>
                <a:uLnTx/>
                <a:uFillTx/>
                <a:latin typeface="Arial" panose="020B0604020202020204" pitchFamily="34" charset="0"/>
                <a:ea typeface="+mn-ea"/>
                <a:cs typeface="Arial" panose="020B0604020202020204" pitchFamily="34" charset="0"/>
              </a:rPr>
              <a:t> impact!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 good chunk of these IRA   balances may be left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beneficiaries and often </a:t>
            </a:r>
            <a:b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 trusts.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Urgent!</a:t>
            </a:r>
            <a:r>
              <a:rPr kumimoji="0" lang="en-US" sz="2000" b="0" i="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Planning options for these large IRAs are critical.</a:t>
            </a:r>
          </a:p>
        </p:txBody>
      </p:sp>
      <p:pic>
        <p:nvPicPr>
          <p:cNvPr id="4" name="Graphic 3">
            <a:extLst>
              <a:ext uri="{FF2B5EF4-FFF2-40B4-BE49-F238E27FC236}">
                <a16:creationId xmlns:a16="http://schemas.microsoft.com/office/drawing/2014/main" id="{F8168D37-D2FA-ED4D-5264-9DF78095401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4428" y="593759"/>
            <a:ext cx="793522" cy="793522"/>
          </a:xfrm>
          <a:prstGeom prst="rect">
            <a:avLst/>
          </a:prstGeom>
        </p:spPr>
      </p:pic>
    </p:spTree>
    <p:extLst>
      <p:ext uri="{BB962C8B-B14F-4D97-AF65-F5344CB8AC3E}">
        <p14:creationId xmlns:p14="http://schemas.microsoft.com/office/powerpoint/2010/main" val="743177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E63386-7489-56F8-04B3-B540A0CA080A}"/>
              </a:ext>
            </a:extLst>
          </p:cNvPr>
          <p:cNvSpPr>
            <a:spLocks noGrp="1"/>
          </p:cNvSpPr>
          <p:nvPr>
            <p:ph type="title" idx="4294967295"/>
          </p:nvPr>
        </p:nvSpPr>
        <p:spPr>
          <a:xfrm>
            <a:off x="4165601" y="2061267"/>
            <a:ext cx="7633182" cy="22627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90000"/>
              </a:lnSpc>
              <a:spcBef>
                <a:spcPct val="0"/>
              </a:spcBef>
              <a:spcAft>
                <a:spcPts val="360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The Planning Window</a:t>
            </a:r>
          </a:p>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DCB33"/>
                </a:solidFill>
                <a:effectLst/>
                <a:uLnTx/>
                <a:uFillTx/>
                <a:latin typeface="Arial" panose="020B0604020202020204" pitchFamily="34" charset="0"/>
                <a:ea typeface="+mj-ea"/>
                <a:cs typeface="Arial" panose="020B0604020202020204" pitchFamily="34" charset="0"/>
              </a:rPr>
              <a:t>Using today's low rates </a:t>
            </a:r>
            <a:br>
              <a:rPr kumimoji="0" lang="en-US" sz="3600" b="1" i="0" u="none" strike="noStrike" kern="1200" cap="none" spc="0" normalizeH="0" baseline="0" noProof="0" dirty="0">
                <a:ln>
                  <a:noFill/>
                </a:ln>
                <a:solidFill>
                  <a:srgbClr val="FDCB33"/>
                </a:solidFill>
                <a:effectLst/>
                <a:uLnTx/>
                <a:uFillTx/>
                <a:latin typeface="Arial" panose="020B0604020202020204" pitchFamily="34" charset="0"/>
                <a:ea typeface="+mj-ea"/>
                <a:cs typeface="Arial" panose="020B0604020202020204" pitchFamily="34" charset="0"/>
              </a:rPr>
            </a:br>
            <a:r>
              <a:rPr kumimoji="0" lang="en-US" sz="3600" b="1" i="0" u="none" strike="noStrike" kern="1200" cap="none" spc="0" normalizeH="0" baseline="0" noProof="0" dirty="0">
                <a:ln>
                  <a:noFill/>
                </a:ln>
                <a:solidFill>
                  <a:srgbClr val="FDCB33"/>
                </a:solidFill>
                <a:effectLst/>
                <a:uLnTx/>
                <a:uFillTx/>
                <a:latin typeface="Arial" panose="020B0604020202020204" pitchFamily="34" charset="0"/>
                <a:ea typeface="+mj-ea"/>
                <a:cs typeface="Arial" panose="020B0604020202020204" pitchFamily="34" charset="0"/>
              </a:rPr>
              <a:t>before the window closes</a:t>
            </a:r>
          </a:p>
        </p:txBody>
      </p:sp>
    </p:spTree>
    <p:extLst>
      <p:ext uri="{BB962C8B-B14F-4D97-AF65-F5344CB8AC3E}">
        <p14:creationId xmlns:p14="http://schemas.microsoft.com/office/powerpoint/2010/main" val="2099793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835BE-4209-009A-186F-8872D3D014D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564A7E5-E829-3AEB-8CAC-1D7742FF2FFF}"/>
              </a:ext>
            </a:extLst>
          </p:cNvPr>
          <p:cNvSpPr>
            <a:spLocks noGrp="1"/>
          </p:cNvSpPr>
          <p:nvPr>
            <p:ph type="title"/>
          </p:nvPr>
        </p:nvSpPr>
        <p:spPr>
          <a:xfrm>
            <a:off x="502523" y="743229"/>
            <a:ext cx="10687395" cy="533779"/>
          </a:xfrm>
        </p:spPr>
        <p:txBody>
          <a:bodyPr>
            <a:normAutofit/>
          </a:bodyPr>
          <a:lstStyle/>
          <a:p>
            <a:r>
              <a:rPr lang="en-US" dirty="0"/>
              <a:t>2026 Tax Rates</a:t>
            </a:r>
          </a:p>
        </p:txBody>
      </p:sp>
      <p:sp>
        <p:nvSpPr>
          <p:cNvPr id="7" name="TextBox 6">
            <a:extLst>
              <a:ext uri="{FF2B5EF4-FFF2-40B4-BE49-F238E27FC236}">
                <a16:creationId xmlns:a16="http://schemas.microsoft.com/office/drawing/2014/main" id="{468E1336-47F9-0432-F675-B692F7618D65}"/>
              </a:ext>
            </a:extLst>
          </p:cNvPr>
          <p:cNvSpPr txBox="1"/>
          <p:nvPr/>
        </p:nvSpPr>
        <p:spPr>
          <a:xfrm>
            <a:off x="1144386" y="982270"/>
            <a:ext cx="10904252" cy="1200329"/>
          </a:xfrm>
          <a:prstGeom prst="rect">
            <a:avLst/>
          </a:prstGeom>
          <a:noFill/>
        </p:spPr>
        <p:txBody>
          <a:bodyPr wrap="square" rtlCol="0">
            <a:spAutoFit/>
          </a:bodyPr>
          <a:lstStyle/>
          <a:p>
            <a:endParaRPr lang="en-US" sz="2400" b="1" dirty="0">
              <a:solidFill>
                <a:srgbClr val="AA7320"/>
              </a:solidFill>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Taxable Income Brackets for  </a:t>
            </a:r>
            <a:r>
              <a:rPr lang="en-US" sz="2400" b="1" dirty="0">
                <a:solidFill>
                  <a:srgbClr val="022D5D"/>
                </a:solidFill>
                <a:latin typeface="Arial" panose="020B0604020202020204" pitchFamily="34" charset="0"/>
                <a:cs typeface="Arial" panose="020B0604020202020204" pitchFamily="34" charset="0"/>
              </a:rPr>
              <a:t>2026</a:t>
            </a:r>
            <a:r>
              <a:rPr lang="en-US" sz="2400" b="1" dirty="0">
                <a:solidFill>
                  <a:srgbClr val="FF0000"/>
                </a:solidFill>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Ordinary Income Tax Rates</a:t>
            </a:r>
          </a:p>
          <a:p>
            <a:endParaRPr lang="en-US" sz="2400" b="1" dirty="0">
              <a:solidFill>
                <a:srgbClr val="AA7320"/>
              </a:solidFill>
              <a:latin typeface="Arial" panose="020B0604020202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860FA49B-D3C8-D12A-9411-4A4D7854CC66}"/>
              </a:ext>
            </a:extLst>
          </p:cNvPr>
          <p:cNvGraphicFramePr>
            <a:graphicFrameLocks noGrp="1"/>
          </p:cNvGraphicFramePr>
          <p:nvPr>
            <p:extLst>
              <p:ext uri="{D42A27DB-BD31-4B8C-83A1-F6EECF244321}">
                <p14:modId xmlns:p14="http://schemas.microsoft.com/office/powerpoint/2010/main" val="2274034447"/>
              </p:ext>
            </p:extLst>
          </p:nvPr>
        </p:nvGraphicFramePr>
        <p:xfrm>
          <a:off x="1172094" y="1843680"/>
          <a:ext cx="9875520" cy="3657600"/>
        </p:xfrm>
        <a:graphic>
          <a:graphicData uri="http://schemas.openxmlformats.org/drawingml/2006/table">
            <a:tbl>
              <a:tblPr firstRow="1" bandRow="1">
                <a:tableStyleId>{5C22544A-7EE6-4342-B048-85BDC9FD1C3A}</a:tableStyleId>
              </a:tblPr>
              <a:tblGrid>
                <a:gridCol w="3291840">
                  <a:extLst>
                    <a:ext uri="{9D8B030D-6E8A-4147-A177-3AD203B41FA5}">
                      <a16:colId xmlns:a16="http://schemas.microsoft.com/office/drawing/2014/main" val="56950936"/>
                    </a:ext>
                  </a:extLst>
                </a:gridCol>
                <a:gridCol w="3291840">
                  <a:extLst>
                    <a:ext uri="{9D8B030D-6E8A-4147-A177-3AD203B41FA5}">
                      <a16:colId xmlns:a16="http://schemas.microsoft.com/office/drawing/2014/main" val="821574650"/>
                    </a:ext>
                  </a:extLst>
                </a:gridCol>
                <a:gridCol w="3291840">
                  <a:extLst>
                    <a:ext uri="{9D8B030D-6E8A-4147-A177-3AD203B41FA5}">
                      <a16:colId xmlns:a16="http://schemas.microsoft.com/office/drawing/2014/main" val="3504948091"/>
                    </a:ext>
                  </a:extLst>
                </a:gridCol>
              </a:tblGrid>
              <a:tr h="457200">
                <a:tc>
                  <a:txBody>
                    <a:bodyPr/>
                    <a:lstStyle/>
                    <a:p>
                      <a:pPr algn="ctr"/>
                      <a:r>
                        <a:rPr lang="en-US" sz="2400" dirty="0">
                          <a:latin typeface="Arial" panose="020B0604020202020204" pitchFamily="34" charset="0"/>
                          <a:cs typeface="Arial" panose="020B0604020202020204" pitchFamily="34" charset="0"/>
                        </a:rPr>
                        <a:t>Marginal Tax Rates</a:t>
                      </a:r>
                    </a:p>
                  </a:txBody>
                  <a:tcPr anchor="ctr">
                    <a:solidFill>
                      <a:srgbClr val="5B94D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Married Filing Jointly</a:t>
                      </a:r>
                    </a:p>
                  </a:txBody>
                  <a:tcPr anchor="ctr">
                    <a:solidFill>
                      <a:srgbClr val="5B94D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Single</a:t>
                      </a:r>
                    </a:p>
                  </a:txBody>
                  <a:tcPr anchor="ctr">
                    <a:solidFill>
                      <a:srgbClr val="5B94D0"/>
                    </a:solidFill>
                  </a:tcPr>
                </a:tc>
                <a:extLst>
                  <a:ext uri="{0D108BD9-81ED-4DB2-BD59-A6C34878D82A}">
                    <a16:rowId xmlns:a16="http://schemas.microsoft.com/office/drawing/2014/main" val="4204772020"/>
                  </a:ext>
                </a:extLst>
              </a:tr>
              <a:tr h="457200">
                <a:tc>
                  <a:txBody>
                    <a:bodyPr/>
                    <a:lstStyle/>
                    <a:p>
                      <a:pPr algn="ctr"/>
                      <a:r>
                        <a:rPr lang="en-US" sz="2400" dirty="0">
                          <a:latin typeface="Arial" panose="020B0604020202020204" pitchFamily="34" charset="0"/>
                          <a:cs typeface="Arial" panose="020B0604020202020204" pitchFamily="34" charset="0"/>
                        </a:rPr>
                        <a:t>10%</a:t>
                      </a:r>
                    </a:p>
                  </a:txBody>
                  <a:tcPr anchor="ctr">
                    <a:solidFill>
                      <a:srgbClr val="5B94D0">
                        <a:alpha val="25000"/>
                      </a:srgbClr>
                    </a:solidFill>
                  </a:tcPr>
                </a:tc>
                <a:tc>
                  <a:txBody>
                    <a:bodyPr/>
                    <a:lstStyle/>
                    <a:p>
                      <a:pPr algn="ctr"/>
                      <a:r>
                        <a:rPr lang="en-US" sz="2400" dirty="0">
                          <a:latin typeface="Arial" panose="020B0604020202020204" pitchFamily="34" charset="0"/>
                          <a:cs typeface="Arial" panose="020B0604020202020204" pitchFamily="34" charset="0"/>
                        </a:rPr>
                        <a:t>        $0 – $24,800</a:t>
                      </a:r>
                    </a:p>
                  </a:txBody>
                  <a:tcPr anchor="ctr">
                    <a:solidFill>
                      <a:srgbClr val="5B94D0">
                        <a:alpha val="25000"/>
                      </a:srgbClr>
                    </a:solidFill>
                  </a:tcPr>
                </a:tc>
                <a:tc>
                  <a:txBody>
                    <a:bodyPr/>
                    <a:lstStyle/>
                    <a:p>
                      <a:pPr algn="ctr"/>
                      <a:r>
                        <a:rPr lang="en-US" sz="2400" dirty="0">
                          <a:latin typeface="Arial" panose="020B0604020202020204" pitchFamily="34" charset="0"/>
                          <a:cs typeface="Arial" panose="020B0604020202020204" pitchFamily="34" charset="0"/>
                        </a:rPr>
                        <a:t>         $0 – $12,400</a:t>
                      </a:r>
                    </a:p>
                  </a:txBody>
                  <a:tcPr anchor="ctr">
                    <a:solidFill>
                      <a:srgbClr val="5B94D0">
                        <a:alpha val="25000"/>
                      </a:srgbClr>
                    </a:solidFill>
                  </a:tcPr>
                </a:tc>
                <a:extLst>
                  <a:ext uri="{0D108BD9-81ED-4DB2-BD59-A6C34878D82A}">
                    <a16:rowId xmlns:a16="http://schemas.microsoft.com/office/drawing/2014/main" val="3393150572"/>
                  </a:ext>
                </a:extLst>
              </a:tr>
              <a:tr h="457200">
                <a:tc>
                  <a:txBody>
                    <a:bodyPr/>
                    <a:lstStyle/>
                    <a:p>
                      <a:pPr algn="ctr"/>
                      <a:r>
                        <a:rPr lang="en-US" sz="2400" dirty="0">
                          <a:latin typeface="Arial" panose="020B0604020202020204" pitchFamily="34" charset="0"/>
                          <a:cs typeface="Arial" panose="020B0604020202020204" pitchFamily="34" charset="0"/>
                        </a:rPr>
                        <a:t>12%</a:t>
                      </a:r>
                    </a:p>
                  </a:txBody>
                  <a:tcPr anchor="ctr">
                    <a:solidFill>
                      <a:srgbClr val="5B94D0">
                        <a:alpha val="50000"/>
                      </a:srgbClr>
                    </a:solidFill>
                  </a:tcPr>
                </a:tc>
                <a:tc>
                  <a:txBody>
                    <a:bodyPr/>
                    <a:lstStyle/>
                    <a:p>
                      <a:pPr algn="ctr"/>
                      <a:r>
                        <a:rPr lang="en-US" sz="2400" dirty="0">
                          <a:latin typeface="Arial" panose="020B0604020202020204" pitchFamily="34" charset="0"/>
                          <a:cs typeface="Arial" panose="020B0604020202020204" pitchFamily="34" charset="0"/>
                        </a:rPr>
                        <a:t>$24,801 –  $100,800</a:t>
                      </a:r>
                    </a:p>
                  </a:txBody>
                  <a:tcPr anchor="ctr">
                    <a:solidFill>
                      <a:srgbClr val="5B94D0">
                        <a:alpha val="50000"/>
                      </a:srgbClr>
                    </a:solidFill>
                  </a:tcPr>
                </a:tc>
                <a:tc>
                  <a:txBody>
                    <a:bodyPr/>
                    <a:lstStyle/>
                    <a:p>
                      <a:pPr algn="ctr"/>
                      <a:r>
                        <a:rPr lang="en-US" sz="2400" dirty="0">
                          <a:latin typeface="Arial" panose="020B0604020202020204" pitchFamily="34" charset="0"/>
                          <a:cs typeface="Arial" panose="020B0604020202020204" pitchFamily="34" charset="0"/>
                        </a:rPr>
                        <a:t>$12,401 – $50,400</a:t>
                      </a:r>
                    </a:p>
                  </a:txBody>
                  <a:tcPr anchor="ctr">
                    <a:solidFill>
                      <a:srgbClr val="5B94D0">
                        <a:alpha val="50000"/>
                      </a:srgbClr>
                    </a:solidFill>
                  </a:tcPr>
                </a:tc>
                <a:extLst>
                  <a:ext uri="{0D108BD9-81ED-4DB2-BD59-A6C34878D82A}">
                    <a16:rowId xmlns:a16="http://schemas.microsoft.com/office/drawing/2014/main" val="228769085"/>
                  </a:ext>
                </a:extLst>
              </a:tr>
              <a:tr h="457200">
                <a:tc>
                  <a:txBody>
                    <a:bodyPr/>
                    <a:lstStyle/>
                    <a:p>
                      <a:pPr algn="ctr"/>
                      <a:r>
                        <a:rPr lang="en-US" sz="2400" dirty="0">
                          <a:latin typeface="Arial" panose="020B0604020202020204" pitchFamily="34" charset="0"/>
                          <a:cs typeface="Arial" panose="020B0604020202020204" pitchFamily="34" charset="0"/>
                        </a:rPr>
                        <a:t>22%</a:t>
                      </a:r>
                    </a:p>
                  </a:txBody>
                  <a:tcPr anchor="ctr">
                    <a:solidFill>
                      <a:srgbClr val="5B94D0">
                        <a:alpha val="25000"/>
                      </a:srgbClr>
                    </a:solidFill>
                  </a:tcPr>
                </a:tc>
                <a:tc>
                  <a:txBody>
                    <a:bodyPr/>
                    <a:lstStyle/>
                    <a:p>
                      <a:pPr algn="ctr"/>
                      <a:r>
                        <a:rPr lang="en-US" sz="2400" dirty="0">
                          <a:latin typeface="Arial" panose="020B0604020202020204" pitchFamily="34" charset="0"/>
                          <a:cs typeface="Arial" panose="020B0604020202020204" pitchFamily="34" charset="0"/>
                        </a:rPr>
                        <a:t>$100,801 – $211,400</a:t>
                      </a:r>
                    </a:p>
                  </a:txBody>
                  <a:tcPr anchor="ctr">
                    <a:solidFill>
                      <a:srgbClr val="5B94D0">
                        <a:alpha val="25000"/>
                      </a:srgbClr>
                    </a:solidFill>
                  </a:tcPr>
                </a:tc>
                <a:tc>
                  <a:txBody>
                    <a:bodyPr/>
                    <a:lstStyle/>
                    <a:p>
                      <a:pPr algn="ctr"/>
                      <a:r>
                        <a:rPr lang="en-US" sz="2400" dirty="0">
                          <a:latin typeface="Arial" panose="020B0604020202020204" pitchFamily="34" charset="0"/>
                          <a:cs typeface="Arial" panose="020B0604020202020204" pitchFamily="34" charset="0"/>
                        </a:rPr>
                        <a:t>  $50,401 – $105,700</a:t>
                      </a:r>
                    </a:p>
                  </a:txBody>
                  <a:tcPr anchor="ctr">
                    <a:solidFill>
                      <a:srgbClr val="5B94D0">
                        <a:alpha val="25000"/>
                      </a:srgbClr>
                    </a:solidFill>
                  </a:tcPr>
                </a:tc>
                <a:extLst>
                  <a:ext uri="{0D108BD9-81ED-4DB2-BD59-A6C34878D82A}">
                    <a16:rowId xmlns:a16="http://schemas.microsoft.com/office/drawing/2014/main" val="4226004347"/>
                  </a:ext>
                </a:extLst>
              </a:tr>
              <a:tr h="457200">
                <a:tc>
                  <a:txBody>
                    <a:bodyPr/>
                    <a:lstStyle/>
                    <a:p>
                      <a:pPr algn="ctr"/>
                      <a:r>
                        <a:rPr lang="en-US" sz="2400" dirty="0">
                          <a:latin typeface="Arial" panose="020B0604020202020204" pitchFamily="34" charset="0"/>
                          <a:cs typeface="Arial" panose="020B0604020202020204" pitchFamily="34" charset="0"/>
                        </a:rPr>
                        <a:t>24%</a:t>
                      </a:r>
                    </a:p>
                  </a:txBody>
                  <a:tcPr anchor="ctr">
                    <a:solidFill>
                      <a:srgbClr val="5B94D0">
                        <a:alpha val="50000"/>
                      </a:srgbClr>
                    </a:solidFill>
                  </a:tcPr>
                </a:tc>
                <a:tc>
                  <a:txBody>
                    <a:bodyPr/>
                    <a:lstStyle/>
                    <a:p>
                      <a:pPr algn="ctr"/>
                      <a:r>
                        <a:rPr lang="en-US" sz="2400" dirty="0">
                          <a:latin typeface="Arial" panose="020B0604020202020204" pitchFamily="34" charset="0"/>
                          <a:cs typeface="Arial" panose="020B0604020202020204" pitchFamily="34" charset="0"/>
                        </a:rPr>
                        <a:t>$211,401 – $403,550</a:t>
                      </a:r>
                    </a:p>
                  </a:txBody>
                  <a:tcPr anchor="ctr">
                    <a:solidFill>
                      <a:srgbClr val="5B94D0">
                        <a:alpha val="50000"/>
                      </a:srgbClr>
                    </a:solidFill>
                  </a:tcPr>
                </a:tc>
                <a:tc>
                  <a:txBody>
                    <a:bodyPr/>
                    <a:lstStyle/>
                    <a:p>
                      <a:pPr algn="ctr"/>
                      <a:r>
                        <a:rPr lang="en-US" sz="2400" dirty="0">
                          <a:latin typeface="Arial" panose="020B0604020202020204" pitchFamily="34" charset="0"/>
                          <a:cs typeface="Arial" panose="020B0604020202020204" pitchFamily="34" charset="0"/>
                        </a:rPr>
                        <a:t>$105,701 – $201,775</a:t>
                      </a:r>
                    </a:p>
                  </a:txBody>
                  <a:tcPr anchor="ctr">
                    <a:solidFill>
                      <a:srgbClr val="5B94D0">
                        <a:alpha val="50000"/>
                      </a:srgbClr>
                    </a:solidFill>
                  </a:tcPr>
                </a:tc>
                <a:extLst>
                  <a:ext uri="{0D108BD9-81ED-4DB2-BD59-A6C34878D82A}">
                    <a16:rowId xmlns:a16="http://schemas.microsoft.com/office/drawing/2014/main" val="1997164368"/>
                  </a:ext>
                </a:extLst>
              </a:tr>
              <a:tr h="457200">
                <a:tc>
                  <a:txBody>
                    <a:bodyPr/>
                    <a:lstStyle/>
                    <a:p>
                      <a:pPr algn="ctr"/>
                      <a:r>
                        <a:rPr lang="en-US" sz="2400" dirty="0">
                          <a:latin typeface="Arial" panose="020B0604020202020204" pitchFamily="34" charset="0"/>
                          <a:cs typeface="Arial" panose="020B0604020202020204" pitchFamily="34" charset="0"/>
                        </a:rPr>
                        <a:t>32%</a:t>
                      </a:r>
                    </a:p>
                  </a:txBody>
                  <a:tcPr anchor="ctr">
                    <a:solidFill>
                      <a:srgbClr val="5B94D0">
                        <a:alpha val="25000"/>
                      </a:srgbClr>
                    </a:solidFill>
                  </a:tcPr>
                </a:tc>
                <a:tc>
                  <a:txBody>
                    <a:bodyPr/>
                    <a:lstStyle/>
                    <a:p>
                      <a:pPr algn="ctr"/>
                      <a:r>
                        <a:rPr lang="en-US" sz="2400" dirty="0">
                          <a:latin typeface="Arial" panose="020B0604020202020204" pitchFamily="34" charset="0"/>
                          <a:cs typeface="Arial" panose="020B0604020202020204" pitchFamily="34" charset="0"/>
                        </a:rPr>
                        <a:t>$403,551 – $512,450</a:t>
                      </a:r>
                    </a:p>
                  </a:txBody>
                  <a:tcPr anchor="ctr">
                    <a:solidFill>
                      <a:srgbClr val="5B94D0">
                        <a:alpha val="25000"/>
                      </a:srgbClr>
                    </a:solidFill>
                  </a:tcPr>
                </a:tc>
                <a:tc>
                  <a:txBody>
                    <a:bodyPr/>
                    <a:lstStyle/>
                    <a:p>
                      <a:pPr algn="ctr"/>
                      <a:r>
                        <a:rPr lang="en-US" sz="2400" dirty="0">
                          <a:latin typeface="Arial" panose="020B0604020202020204" pitchFamily="34" charset="0"/>
                          <a:cs typeface="Arial" panose="020B0604020202020204" pitchFamily="34" charset="0"/>
                        </a:rPr>
                        <a:t> $201,776 – $256,225</a:t>
                      </a:r>
                    </a:p>
                  </a:txBody>
                  <a:tcPr anchor="ctr">
                    <a:solidFill>
                      <a:srgbClr val="5B94D0">
                        <a:alpha val="25000"/>
                      </a:srgbClr>
                    </a:solidFill>
                  </a:tcPr>
                </a:tc>
                <a:extLst>
                  <a:ext uri="{0D108BD9-81ED-4DB2-BD59-A6C34878D82A}">
                    <a16:rowId xmlns:a16="http://schemas.microsoft.com/office/drawing/2014/main" val="2307895756"/>
                  </a:ext>
                </a:extLst>
              </a:tr>
              <a:tr h="457200">
                <a:tc>
                  <a:txBody>
                    <a:bodyPr/>
                    <a:lstStyle/>
                    <a:p>
                      <a:pPr algn="ctr"/>
                      <a:r>
                        <a:rPr lang="en-US" sz="2400" dirty="0">
                          <a:latin typeface="Arial" panose="020B0604020202020204" pitchFamily="34" charset="0"/>
                          <a:cs typeface="Arial" panose="020B0604020202020204" pitchFamily="34" charset="0"/>
                        </a:rPr>
                        <a:t>35%</a:t>
                      </a:r>
                    </a:p>
                  </a:txBody>
                  <a:tcPr anchor="ctr">
                    <a:solidFill>
                      <a:srgbClr val="5B94D0">
                        <a:alpha val="50000"/>
                      </a:srgbClr>
                    </a:solidFill>
                  </a:tcPr>
                </a:tc>
                <a:tc>
                  <a:txBody>
                    <a:bodyPr/>
                    <a:lstStyle/>
                    <a:p>
                      <a:pPr algn="ctr"/>
                      <a:r>
                        <a:rPr lang="en-US" sz="2400" dirty="0">
                          <a:latin typeface="Arial" panose="020B0604020202020204" pitchFamily="34" charset="0"/>
                          <a:cs typeface="Arial" panose="020B0604020202020204" pitchFamily="34" charset="0"/>
                        </a:rPr>
                        <a:t>$512,451 – $768,700</a:t>
                      </a:r>
                    </a:p>
                  </a:txBody>
                  <a:tcPr anchor="ctr">
                    <a:solidFill>
                      <a:srgbClr val="5B94D0">
                        <a:alpha val="50000"/>
                      </a:srgbClr>
                    </a:solidFill>
                  </a:tcPr>
                </a:tc>
                <a:tc>
                  <a:txBody>
                    <a:bodyPr/>
                    <a:lstStyle/>
                    <a:p>
                      <a:pPr algn="ctr"/>
                      <a:r>
                        <a:rPr lang="en-US" sz="2400" dirty="0">
                          <a:latin typeface="Arial" panose="020B0604020202020204" pitchFamily="34" charset="0"/>
                          <a:cs typeface="Arial" panose="020B0604020202020204" pitchFamily="34" charset="0"/>
                        </a:rPr>
                        <a:t> $256,226 – $640,600</a:t>
                      </a:r>
                    </a:p>
                  </a:txBody>
                  <a:tcPr anchor="ctr">
                    <a:solidFill>
                      <a:srgbClr val="5B94D0">
                        <a:alpha val="50000"/>
                      </a:srgbClr>
                    </a:solidFill>
                  </a:tcPr>
                </a:tc>
                <a:extLst>
                  <a:ext uri="{0D108BD9-81ED-4DB2-BD59-A6C34878D82A}">
                    <a16:rowId xmlns:a16="http://schemas.microsoft.com/office/drawing/2014/main" val="1394022651"/>
                  </a:ext>
                </a:extLst>
              </a:tr>
              <a:tr h="457200">
                <a:tc>
                  <a:txBody>
                    <a:bodyPr/>
                    <a:lstStyle/>
                    <a:p>
                      <a:pPr algn="ctr"/>
                      <a:r>
                        <a:rPr lang="en-US" sz="2400" dirty="0">
                          <a:latin typeface="Arial" panose="020B0604020202020204" pitchFamily="34" charset="0"/>
                          <a:cs typeface="Arial" panose="020B0604020202020204" pitchFamily="34" charset="0"/>
                        </a:rPr>
                        <a:t>37</a:t>
                      </a:r>
                      <a:r>
                        <a:rPr lang="en-US" sz="2400" dirty="0">
                          <a:solidFill>
                            <a:schemeClr val="tx1"/>
                          </a:solidFill>
                          <a:latin typeface="Arial" panose="020B0604020202020204" pitchFamily="34" charset="0"/>
                          <a:cs typeface="Arial" panose="020B0604020202020204" pitchFamily="34" charset="0"/>
                        </a:rPr>
                        <a:t>%</a:t>
                      </a:r>
                      <a:endParaRPr lang="en-US" sz="2400" dirty="0">
                        <a:solidFill>
                          <a:srgbClr val="C00000"/>
                        </a:solidFill>
                        <a:latin typeface="Arial" panose="020B0604020202020204" pitchFamily="34" charset="0"/>
                        <a:cs typeface="Arial" panose="020B0604020202020204" pitchFamily="34" charset="0"/>
                      </a:endParaRPr>
                    </a:p>
                  </a:txBody>
                  <a:tcPr anchor="ctr">
                    <a:solidFill>
                      <a:srgbClr val="5B94D0">
                        <a:alpha val="25000"/>
                      </a:srgbClr>
                    </a:solidFill>
                  </a:tcPr>
                </a:tc>
                <a:tc>
                  <a:txBody>
                    <a:bodyPr/>
                    <a:lstStyle/>
                    <a:p>
                      <a:pPr algn="ctr"/>
                      <a:r>
                        <a:rPr lang="en-US" sz="2400" dirty="0">
                          <a:latin typeface="Arial" panose="020B0604020202020204" pitchFamily="34" charset="0"/>
                          <a:cs typeface="Arial" panose="020B0604020202020204" pitchFamily="34" charset="0"/>
                        </a:rPr>
                        <a:t>Over $768,700</a:t>
                      </a:r>
                    </a:p>
                  </a:txBody>
                  <a:tcPr anchor="ctr">
                    <a:solidFill>
                      <a:srgbClr val="5B94D0">
                        <a:alpha val="25000"/>
                      </a:srgbClr>
                    </a:solidFill>
                  </a:tcPr>
                </a:tc>
                <a:tc>
                  <a:txBody>
                    <a:bodyPr/>
                    <a:lstStyle/>
                    <a:p>
                      <a:pPr algn="ctr"/>
                      <a:r>
                        <a:rPr lang="en-US" sz="2400" dirty="0">
                          <a:latin typeface="Arial" panose="020B0604020202020204" pitchFamily="34" charset="0"/>
                          <a:cs typeface="Arial" panose="020B0604020202020204" pitchFamily="34" charset="0"/>
                        </a:rPr>
                        <a:t>Over $640,600</a:t>
                      </a:r>
                    </a:p>
                  </a:txBody>
                  <a:tcPr anchor="ctr">
                    <a:solidFill>
                      <a:srgbClr val="5B94D0">
                        <a:alpha val="25000"/>
                      </a:srgbClr>
                    </a:solidFill>
                  </a:tcPr>
                </a:tc>
                <a:extLst>
                  <a:ext uri="{0D108BD9-81ED-4DB2-BD59-A6C34878D82A}">
                    <a16:rowId xmlns:a16="http://schemas.microsoft.com/office/drawing/2014/main" val="2780160469"/>
                  </a:ext>
                </a:extLst>
              </a:tr>
            </a:tbl>
          </a:graphicData>
        </a:graphic>
      </p:graphicFrame>
      <p:sp>
        <p:nvSpPr>
          <p:cNvPr id="9" name="TextBox 8">
            <a:extLst>
              <a:ext uri="{FF2B5EF4-FFF2-40B4-BE49-F238E27FC236}">
                <a16:creationId xmlns:a16="http://schemas.microsoft.com/office/drawing/2014/main" id="{FB752D49-CCAA-C3DD-9696-9701193A38C0}"/>
              </a:ext>
            </a:extLst>
          </p:cNvPr>
          <p:cNvSpPr txBox="1"/>
          <p:nvPr/>
        </p:nvSpPr>
        <p:spPr>
          <a:xfrm>
            <a:off x="64114" y="5501280"/>
            <a:ext cx="12048638" cy="307777"/>
          </a:xfrm>
          <a:prstGeom prst="rect">
            <a:avLst/>
          </a:prstGeom>
          <a:noFill/>
        </p:spPr>
        <p:txBody>
          <a:bodyPr wrap="square" rtlCol="0">
            <a:spAutoFit/>
          </a:bodyPr>
          <a:lstStyle/>
          <a:p>
            <a:pPr algn="ctr"/>
            <a:r>
              <a:rPr lang="en-US" sz="1400" b="1" i="1" dirty="0">
                <a:solidFill>
                  <a:srgbClr val="C00000"/>
                </a:solidFill>
                <a:latin typeface="Arial" panose="020B0604020202020204" pitchFamily="34" charset="0"/>
                <a:cs typeface="Arial" panose="020B0604020202020204" pitchFamily="34" charset="0"/>
              </a:rPr>
              <a:t>*</a:t>
            </a:r>
            <a:r>
              <a:rPr lang="en-US" sz="1400" i="1" dirty="0">
                <a:latin typeface="Arial" panose="020B0604020202020204" pitchFamily="34" charset="0"/>
                <a:cs typeface="Arial" panose="020B0604020202020204" pitchFamily="34" charset="0"/>
              </a:rPr>
              <a:t> The top rate is effectively 40.8% for those subject to the 3.8% Medicare surtax on net investment income</a:t>
            </a:r>
          </a:p>
        </p:txBody>
      </p:sp>
      <p:sp>
        <p:nvSpPr>
          <p:cNvPr id="6" name="Slide Number Placeholder 5">
            <a:extLst>
              <a:ext uri="{FF2B5EF4-FFF2-40B4-BE49-F238E27FC236}">
                <a16:creationId xmlns:a16="http://schemas.microsoft.com/office/drawing/2014/main" id="{91732B63-AE71-E316-2CE9-280ED1BE62D7}"/>
              </a:ext>
            </a:extLst>
          </p:cNvPr>
          <p:cNvSpPr>
            <a:spLocks noGrp="1"/>
          </p:cNvSpPr>
          <p:nvPr>
            <p:ph type="sldNum" sz="quarter" idx="4294967295"/>
          </p:nvPr>
        </p:nvSpPr>
        <p:spPr>
          <a:xfrm>
            <a:off x="7513983" y="6067408"/>
            <a:ext cx="4389963" cy="533779"/>
          </a:xfrm>
          <a:prstGeom prst="rect">
            <a:avLst/>
          </a:prstGeom>
        </p:spPr>
        <p:txBody>
          <a:bodyPr/>
          <a:lstStyle>
            <a:lvl1pPr algn="r">
              <a:defRPr sz="1400">
                <a:solidFill>
                  <a:srgbClr val="002751"/>
                </a:solidFill>
                <a:latin typeface="Arial" panose="020B0604020202020204" pitchFamily="34" charset="0"/>
                <a:cs typeface="Arial" panose="020B0604020202020204" pitchFamily="34" charset="0"/>
              </a:defRPr>
            </a:lvl1pPr>
          </a:lstStyle>
          <a:p>
            <a:fld id="{A3EF1B70-EFF4-472F-B8B8-B2C6BBC7FF00}" type="slidenum">
              <a:rPr lang="en-US" b="1" smtClean="0"/>
              <a:pPr/>
              <a:t>14</a:t>
            </a:fld>
            <a:br>
              <a:rPr lang="en-US" dirty="0"/>
            </a:br>
            <a:r>
              <a:rPr lang="en-US" dirty="0">
                <a:latin typeface="Arial Narrow" panose="020B0604020202020204" pitchFamily="34" charset="0"/>
                <a:cs typeface="Arial Narrow" panose="020B0604020202020204" pitchFamily="34" charset="0"/>
              </a:rPr>
              <a:t>© 2026 Ed Slott and Company, LLC  |  </a:t>
            </a:r>
            <a:r>
              <a:rPr lang="en-US" b="1" dirty="0" err="1">
                <a:solidFill>
                  <a:srgbClr val="4E88C6"/>
                </a:solidFill>
                <a:latin typeface="Arial Narrow" panose="020B0604020202020204" pitchFamily="34" charset="0"/>
                <a:cs typeface="Arial Narrow" panose="020B0604020202020204" pitchFamily="34" charset="0"/>
              </a:rPr>
              <a:t>irahelp.com</a:t>
            </a:r>
            <a:endParaRPr lang="en-US" b="1" dirty="0">
              <a:solidFill>
                <a:srgbClr val="4E88C6"/>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077669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BC6D9-3E33-28CB-0A87-3D0C7AE8754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2E69599-7DBF-7595-65C4-105C5723721B}"/>
              </a:ext>
            </a:extLst>
          </p:cNvPr>
          <p:cNvSpPr>
            <a:spLocks noGrp="1"/>
          </p:cNvSpPr>
          <p:nvPr>
            <p:ph type="title"/>
          </p:nvPr>
        </p:nvSpPr>
        <p:spPr>
          <a:xfrm>
            <a:off x="490554" y="611881"/>
            <a:ext cx="11413392" cy="533779"/>
          </a:xfrm>
        </p:spPr>
        <p:txBody>
          <a:bodyPr/>
          <a:lstStyle/>
          <a:p>
            <a:r>
              <a:rPr lang="en-US" dirty="0"/>
              <a:t>History of Top Federal Income Tax Rates By Year</a:t>
            </a:r>
          </a:p>
        </p:txBody>
      </p:sp>
      <p:graphicFrame>
        <p:nvGraphicFramePr>
          <p:cNvPr id="4" name="Table 3">
            <a:extLst>
              <a:ext uri="{FF2B5EF4-FFF2-40B4-BE49-F238E27FC236}">
                <a16:creationId xmlns:a16="http://schemas.microsoft.com/office/drawing/2014/main" id="{17BA7B8B-0D1E-885E-2980-126328D77A37}"/>
              </a:ext>
            </a:extLst>
          </p:cNvPr>
          <p:cNvGraphicFramePr>
            <a:graphicFrameLocks noGrp="1"/>
          </p:cNvGraphicFramePr>
          <p:nvPr>
            <p:extLst>
              <p:ext uri="{D42A27DB-BD31-4B8C-83A1-F6EECF244321}">
                <p14:modId xmlns:p14="http://schemas.microsoft.com/office/powerpoint/2010/main" val="3058528452"/>
              </p:ext>
            </p:extLst>
          </p:nvPr>
        </p:nvGraphicFramePr>
        <p:xfrm>
          <a:off x="627185" y="1672320"/>
          <a:ext cx="9429850" cy="4642701"/>
        </p:xfrm>
        <a:graphic>
          <a:graphicData uri="http://schemas.openxmlformats.org/drawingml/2006/table">
            <a:tbl>
              <a:tblPr firstRow="1"/>
              <a:tblGrid>
                <a:gridCol w="942985">
                  <a:extLst>
                    <a:ext uri="{9D8B030D-6E8A-4147-A177-3AD203B41FA5}">
                      <a16:colId xmlns:a16="http://schemas.microsoft.com/office/drawing/2014/main" val="174877630"/>
                    </a:ext>
                  </a:extLst>
                </a:gridCol>
                <a:gridCol w="942985">
                  <a:extLst>
                    <a:ext uri="{9D8B030D-6E8A-4147-A177-3AD203B41FA5}">
                      <a16:colId xmlns:a16="http://schemas.microsoft.com/office/drawing/2014/main" val="3020221861"/>
                    </a:ext>
                  </a:extLst>
                </a:gridCol>
                <a:gridCol w="942985">
                  <a:extLst>
                    <a:ext uri="{9D8B030D-6E8A-4147-A177-3AD203B41FA5}">
                      <a16:colId xmlns:a16="http://schemas.microsoft.com/office/drawing/2014/main" val="986450617"/>
                    </a:ext>
                  </a:extLst>
                </a:gridCol>
                <a:gridCol w="942985">
                  <a:extLst>
                    <a:ext uri="{9D8B030D-6E8A-4147-A177-3AD203B41FA5}">
                      <a16:colId xmlns:a16="http://schemas.microsoft.com/office/drawing/2014/main" val="634284553"/>
                    </a:ext>
                  </a:extLst>
                </a:gridCol>
                <a:gridCol w="942985">
                  <a:extLst>
                    <a:ext uri="{9D8B030D-6E8A-4147-A177-3AD203B41FA5}">
                      <a16:colId xmlns:a16="http://schemas.microsoft.com/office/drawing/2014/main" val="1026562171"/>
                    </a:ext>
                  </a:extLst>
                </a:gridCol>
                <a:gridCol w="942985">
                  <a:extLst>
                    <a:ext uri="{9D8B030D-6E8A-4147-A177-3AD203B41FA5}">
                      <a16:colId xmlns:a16="http://schemas.microsoft.com/office/drawing/2014/main" val="3826628879"/>
                    </a:ext>
                  </a:extLst>
                </a:gridCol>
                <a:gridCol w="942985">
                  <a:extLst>
                    <a:ext uri="{9D8B030D-6E8A-4147-A177-3AD203B41FA5}">
                      <a16:colId xmlns:a16="http://schemas.microsoft.com/office/drawing/2014/main" val="3424843693"/>
                    </a:ext>
                  </a:extLst>
                </a:gridCol>
                <a:gridCol w="942985">
                  <a:extLst>
                    <a:ext uri="{9D8B030D-6E8A-4147-A177-3AD203B41FA5}">
                      <a16:colId xmlns:a16="http://schemas.microsoft.com/office/drawing/2014/main" val="2855049245"/>
                    </a:ext>
                  </a:extLst>
                </a:gridCol>
                <a:gridCol w="942985">
                  <a:extLst>
                    <a:ext uri="{9D8B030D-6E8A-4147-A177-3AD203B41FA5}">
                      <a16:colId xmlns:a16="http://schemas.microsoft.com/office/drawing/2014/main" val="179939742"/>
                    </a:ext>
                  </a:extLst>
                </a:gridCol>
                <a:gridCol w="942985">
                  <a:extLst>
                    <a:ext uri="{9D8B030D-6E8A-4147-A177-3AD203B41FA5}">
                      <a16:colId xmlns:a16="http://schemas.microsoft.com/office/drawing/2014/main" val="3970020996"/>
                    </a:ext>
                  </a:extLst>
                </a:gridCol>
              </a:tblGrid>
              <a:tr h="187148">
                <a:tc>
                  <a:txBody>
                    <a:bodyPr/>
                    <a:lstStyle/>
                    <a:p>
                      <a:r>
                        <a:rPr lang="en-US" sz="1200" b="1" dirty="0">
                          <a:solidFill>
                            <a:srgbClr val="211D1E"/>
                          </a:solidFill>
                          <a:effectLst/>
                          <a:latin typeface="Helvetica" pitchFamily="2" charset="0"/>
                        </a:rPr>
                        <a:t>Year</a:t>
                      </a: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Tax Rate</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Year</a:t>
                      </a: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Tax Rate</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Year</a:t>
                      </a: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Tax Rate</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Year</a:t>
                      </a: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Tax Rate</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Year</a:t>
                      </a: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Tax Rate</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28406894"/>
                  </a:ext>
                </a:extLst>
              </a:tr>
              <a:tr h="187148">
                <a:tc>
                  <a:txBody>
                    <a:bodyPr/>
                    <a:lstStyle/>
                    <a:p>
                      <a:r>
                        <a:rPr lang="en-US" sz="1200" b="1" dirty="0">
                          <a:solidFill>
                            <a:srgbClr val="211D1E"/>
                          </a:solidFill>
                          <a:effectLst/>
                          <a:latin typeface="Helvetica" pitchFamily="2" charset="0"/>
                        </a:rPr>
                        <a:t>1913 </a:t>
                      </a:r>
                      <a:endParaRPr lang="en-US" sz="1200" dirty="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Helvetica" pitchFamily="2" charset="0"/>
                        </a:rPr>
                        <a:t>7%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1936 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79%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1959 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91%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a:solidFill>
                            <a:srgbClr val="211D1E"/>
                          </a:solidFill>
                          <a:effectLst/>
                          <a:latin typeface="Helvetica" pitchFamily="2" charset="0"/>
                        </a:rPr>
                        <a:t>1982 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50%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a:solidFill>
                            <a:srgbClr val="211D1E"/>
                          </a:solidFill>
                          <a:effectLst/>
                          <a:latin typeface="Helvetica" pitchFamily="2" charset="0"/>
                        </a:rPr>
                        <a:t>2005 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Helvetica" pitchFamily="2" charset="0"/>
                        </a:rPr>
                        <a:t>35%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0414589"/>
                  </a:ext>
                </a:extLst>
              </a:tr>
              <a:tr h="187148">
                <a:tc>
                  <a:txBody>
                    <a:bodyPr/>
                    <a:lstStyle/>
                    <a:p>
                      <a:r>
                        <a:rPr lang="en-US" sz="1200" b="1" dirty="0">
                          <a:solidFill>
                            <a:srgbClr val="211D1E"/>
                          </a:solidFill>
                          <a:effectLst/>
                          <a:latin typeface="Helvetica" pitchFamily="2" charset="0"/>
                        </a:rPr>
                        <a:t>1914 </a:t>
                      </a:r>
                      <a:endParaRPr lang="en-US" sz="1200" dirty="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Helvetica" pitchFamily="2" charset="0"/>
                        </a:rPr>
                        <a:t>7%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1937 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79%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1960 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91%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a:solidFill>
                            <a:srgbClr val="211D1E"/>
                          </a:solidFill>
                          <a:effectLst/>
                          <a:latin typeface="Helvetica" pitchFamily="2" charset="0"/>
                        </a:rPr>
                        <a:t>1983 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50%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a:solidFill>
                            <a:srgbClr val="211D1E"/>
                          </a:solidFill>
                          <a:effectLst/>
                          <a:latin typeface="Helvetica" pitchFamily="2" charset="0"/>
                        </a:rPr>
                        <a:t>2006 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35%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108128"/>
                  </a:ext>
                </a:extLst>
              </a:tr>
              <a:tr h="187148">
                <a:tc>
                  <a:txBody>
                    <a:bodyPr/>
                    <a:lstStyle/>
                    <a:p>
                      <a:r>
                        <a:rPr lang="en-US" sz="1200" b="1" dirty="0">
                          <a:solidFill>
                            <a:srgbClr val="211D1E"/>
                          </a:solidFill>
                          <a:effectLst/>
                          <a:latin typeface="Helvetica" pitchFamily="2" charset="0"/>
                        </a:rPr>
                        <a:t>1915 </a:t>
                      </a:r>
                      <a:endParaRPr lang="en-US" sz="1200" dirty="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Helvetica" pitchFamily="2" charset="0"/>
                        </a:rPr>
                        <a:t>7%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1938 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79%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1961 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a:solidFill>
                            <a:srgbClr val="211D1E"/>
                          </a:solidFill>
                          <a:effectLst/>
                          <a:latin typeface="Helvetica" pitchFamily="2" charset="0"/>
                        </a:rPr>
                        <a:t>91%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a:solidFill>
                            <a:srgbClr val="211D1E"/>
                          </a:solidFill>
                          <a:effectLst/>
                          <a:latin typeface="Helvetica" pitchFamily="2" charset="0"/>
                        </a:rPr>
                        <a:t>1984 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50%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a:solidFill>
                            <a:srgbClr val="211D1E"/>
                          </a:solidFill>
                          <a:effectLst/>
                          <a:latin typeface="Helvetica" pitchFamily="2" charset="0"/>
                        </a:rPr>
                        <a:t>2007 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35%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3137815"/>
                  </a:ext>
                </a:extLst>
              </a:tr>
              <a:tr h="187148">
                <a:tc>
                  <a:txBody>
                    <a:bodyPr/>
                    <a:lstStyle/>
                    <a:p>
                      <a:r>
                        <a:rPr lang="en-US" sz="1200" b="1">
                          <a:solidFill>
                            <a:srgbClr val="211D1E"/>
                          </a:solidFill>
                          <a:effectLst/>
                          <a:latin typeface="Helvetica" pitchFamily="2" charset="0"/>
                        </a:rPr>
                        <a:t>1916 </a:t>
                      </a:r>
                      <a:endParaRPr lang="en-US" sz="120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Helvetica" pitchFamily="2" charset="0"/>
                        </a:rPr>
                        <a:t>15%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1939 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79%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1962 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a:solidFill>
                            <a:srgbClr val="211D1E"/>
                          </a:solidFill>
                          <a:effectLst/>
                          <a:latin typeface="Helvetica" pitchFamily="2" charset="0"/>
                        </a:rPr>
                        <a:t>91%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a:solidFill>
                            <a:srgbClr val="211D1E"/>
                          </a:solidFill>
                          <a:effectLst/>
                          <a:latin typeface="Helvetica" pitchFamily="2" charset="0"/>
                        </a:rPr>
                        <a:t>1985 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50%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a:solidFill>
                            <a:srgbClr val="211D1E"/>
                          </a:solidFill>
                          <a:effectLst/>
                          <a:latin typeface="Helvetica" pitchFamily="2" charset="0"/>
                        </a:rPr>
                        <a:t>2008 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35%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1626901"/>
                  </a:ext>
                </a:extLst>
              </a:tr>
              <a:tr h="187148">
                <a:tc>
                  <a:txBody>
                    <a:bodyPr/>
                    <a:lstStyle/>
                    <a:p>
                      <a:r>
                        <a:rPr lang="en-US" sz="1200" b="1">
                          <a:solidFill>
                            <a:srgbClr val="211D1E"/>
                          </a:solidFill>
                          <a:effectLst/>
                          <a:latin typeface="Helvetica" pitchFamily="2" charset="0"/>
                        </a:rPr>
                        <a:t>1917 </a:t>
                      </a:r>
                      <a:endParaRPr lang="en-US" sz="120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Helvetica" pitchFamily="2" charset="0"/>
                        </a:rPr>
                        <a:t>67%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1940 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79%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1963 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a:solidFill>
                            <a:srgbClr val="211D1E"/>
                          </a:solidFill>
                          <a:effectLst/>
                          <a:latin typeface="Helvetica" pitchFamily="2" charset="0"/>
                        </a:rPr>
                        <a:t>91%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a:solidFill>
                            <a:srgbClr val="211D1E"/>
                          </a:solidFill>
                          <a:effectLst/>
                          <a:latin typeface="Helvetica" pitchFamily="2" charset="0"/>
                        </a:rPr>
                        <a:t>1986 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50%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a:solidFill>
                            <a:srgbClr val="211D1E"/>
                          </a:solidFill>
                          <a:effectLst/>
                          <a:latin typeface="Helvetica" pitchFamily="2" charset="0"/>
                        </a:rPr>
                        <a:t>2009 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35%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4492842"/>
                  </a:ext>
                </a:extLst>
              </a:tr>
              <a:tr h="187148">
                <a:tc>
                  <a:txBody>
                    <a:bodyPr/>
                    <a:lstStyle/>
                    <a:p>
                      <a:r>
                        <a:rPr lang="en-US" sz="1200" b="1">
                          <a:solidFill>
                            <a:srgbClr val="211D1E"/>
                          </a:solidFill>
                          <a:effectLst/>
                          <a:latin typeface="Helvetica" pitchFamily="2" charset="0"/>
                        </a:rPr>
                        <a:t>1918 </a:t>
                      </a:r>
                      <a:endParaRPr lang="en-US" sz="120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77%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1941 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81%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1964 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77%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a:solidFill>
                            <a:srgbClr val="211D1E"/>
                          </a:solidFill>
                          <a:effectLst/>
                          <a:latin typeface="Helvetica" pitchFamily="2" charset="0"/>
                        </a:rPr>
                        <a:t>1987 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38.5%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2010 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Helvetica" pitchFamily="2" charset="0"/>
                        </a:rPr>
                        <a:t>35%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6815966"/>
                  </a:ext>
                </a:extLst>
              </a:tr>
              <a:tr h="187148">
                <a:tc>
                  <a:txBody>
                    <a:bodyPr/>
                    <a:lstStyle/>
                    <a:p>
                      <a:r>
                        <a:rPr lang="en-US" sz="1200" b="1">
                          <a:solidFill>
                            <a:srgbClr val="211D1E"/>
                          </a:solidFill>
                          <a:effectLst/>
                          <a:latin typeface="Helvetica" pitchFamily="2" charset="0"/>
                        </a:rPr>
                        <a:t>1919 </a:t>
                      </a:r>
                      <a:endParaRPr lang="en-US" sz="120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73%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1942 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88%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1965 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a:solidFill>
                            <a:srgbClr val="211D1E"/>
                          </a:solidFill>
                          <a:effectLst/>
                          <a:latin typeface="Helvetica" pitchFamily="2" charset="0"/>
                        </a:rPr>
                        <a:t>70%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a:solidFill>
                            <a:srgbClr val="211D1E"/>
                          </a:solidFill>
                          <a:effectLst/>
                          <a:latin typeface="Helvetica" pitchFamily="2" charset="0"/>
                        </a:rPr>
                        <a:t>1988 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28%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a:solidFill>
                            <a:srgbClr val="211D1E"/>
                          </a:solidFill>
                          <a:effectLst/>
                          <a:latin typeface="Helvetica" pitchFamily="2" charset="0"/>
                        </a:rPr>
                        <a:t>2011 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35%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07668943"/>
                  </a:ext>
                </a:extLst>
              </a:tr>
              <a:tr h="187148">
                <a:tc>
                  <a:txBody>
                    <a:bodyPr/>
                    <a:lstStyle/>
                    <a:p>
                      <a:r>
                        <a:rPr lang="en-US" sz="1200" b="1">
                          <a:solidFill>
                            <a:srgbClr val="211D1E"/>
                          </a:solidFill>
                          <a:effectLst/>
                          <a:latin typeface="Helvetica" pitchFamily="2" charset="0"/>
                        </a:rPr>
                        <a:t>1920 </a:t>
                      </a:r>
                      <a:endParaRPr lang="en-US" sz="120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Helvetica" pitchFamily="2" charset="0"/>
                        </a:rPr>
                        <a:t>73%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1943 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88%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1966 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a:solidFill>
                            <a:srgbClr val="211D1E"/>
                          </a:solidFill>
                          <a:effectLst/>
                          <a:latin typeface="Helvetica" pitchFamily="2" charset="0"/>
                        </a:rPr>
                        <a:t>70%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a:solidFill>
                            <a:srgbClr val="211D1E"/>
                          </a:solidFill>
                          <a:effectLst/>
                          <a:latin typeface="Helvetica" pitchFamily="2" charset="0"/>
                        </a:rPr>
                        <a:t>1989 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28%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a:solidFill>
                            <a:srgbClr val="211D1E"/>
                          </a:solidFill>
                          <a:effectLst/>
                          <a:latin typeface="Helvetica" pitchFamily="2" charset="0"/>
                        </a:rPr>
                        <a:t>2012 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35%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757571"/>
                  </a:ext>
                </a:extLst>
              </a:tr>
              <a:tr h="187148">
                <a:tc>
                  <a:txBody>
                    <a:bodyPr/>
                    <a:lstStyle/>
                    <a:p>
                      <a:r>
                        <a:rPr lang="en-US" sz="1200" b="1">
                          <a:solidFill>
                            <a:srgbClr val="211D1E"/>
                          </a:solidFill>
                          <a:effectLst/>
                          <a:latin typeface="Helvetica" pitchFamily="2" charset="0"/>
                        </a:rPr>
                        <a:t>1921 </a:t>
                      </a:r>
                      <a:endParaRPr lang="en-US" sz="120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73%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a:solidFill>
                            <a:srgbClr val="211D1E"/>
                          </a:solidFill>
                          <a:effectLst/>
                          <a:latin typeface="Helvetica" pitchFamily="2" charset="0"/>
                        </a:rPr>
                        <a:t>1944 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94%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1967 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70%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a:solidFill>
                            <a:srgbClr val="211D1E"/>
                          </a:solidFill>
                          <a:effectLst/>
                          <a:latin typeface="Helvetica" pitchFamily="2" charset="0"/>
                        </a:rPr>
                        <a:t>1990 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28%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a:solidFill>
                            <a:srgbClr val="211D1E"/>
                          </a:solidFill>
                          <a:effectLst/>
                          <a:latin typeface="Helvetica" pitchFamily="2" charset="0"/>
                        </a:rPr>
                        <a:t>2013 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39.6%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3209055"/>
                  </a:ext>
                </a:extLst>
              </a:tr>
              <a:tr h="187148">
                <a:tc>
                  <a:txBody>
                    <a:bodyPr/>
                    <a:lstStyle/>
                    <a:p>
                      <a:r>
                        <a:rPr lang="en-US" sz="1200" b="1">
                          <a:solidFill>
                            <a:srgbClr val="211D1E"/>
                          </a:solidFill>
                          <a:effectLst/>
                          <a:latin typeface="Helvetica" pitchFamily="2" charset="0"/>
                        </a:rPr>
                        <a:t>1922 </a:t>
                      </a:r>
                      <a:endParaRPr lang="en-US" sz="120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58%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1945 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94%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1968 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70%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a:solidFill>
                            <a:srgbClr val="211D1E"/>
                          </a:solidFill>
                          <a:effectLst/>
                          <a:latin typeface="Helvetica" pitchFamily="2" charset="0"/>
                        </a:rPr>
                        <a:t>1991 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31%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2014 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39.6%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4707049"/>
                  </a:ext>
                </a:extLst>
              </a:tr>
              <a:tr h="187148">
                <a:tc>
                  <a:txBody>
                    <a:bodyPr/>
                    <a:lstStyle/>
                    <a:p>
                      <a:r>
                        <a:rPr lang="en-US" sz="1200" b="1">
                          <a:solidFill>
                            <a:srgbClr val="211D1E"/>
                          </a:solidFill>
                          <a:effectLst/>
                          <a:latin typeface="Helvetica" pitchFamily="2" charset="0"/>
                        </a:rPr>
                        <a:t>1923 </a:t>
                      </a:r>
                      <a:endParaRPr lang="en-US" sz="120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58%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1946 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91%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1969 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70%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a:solidFill>
                            <a:srgbClr val="211D1E"/>
                          </a:solidFill>
                          <a:effectLst/>
                          <a:latin typeface="Helvetica" pitchFamily="2" charset="0"/>
                        </a:rPr>
                        <a:t>1992 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31%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2015 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39.6%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7794394"/>
                  </a:ext>
                </a:extLst>
              </a:tr>
              <a:tr h="187148">
                <a:tc>
                  <a:txBody>
                    <a:bodyPr/>
                    <a:lstStyle/>
                    <a:p>
                      <a:r>
                        <a:rPr lang="en-US" sz="1200" b="1">
                          <a:solidFill>
                            <a:srgbClr val="211D1E"/>
                          </a:solidFill>
                          <a:effectLst/>
                          <a:latin typeface="Helvetica" pitchFamily="2" charset="0"/>
                        </a:rPr>
                        <a:t>1924 </a:t>
                      </a:r>
                      <a:endParaRPr lang="en-US" sz="120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46%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1947 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a:solidFill>
                            <a:srgbClr val="211D1E"/>
                          </a:solidFill>
                          <a:effectLst/>
                          <a:latin typeface="Helvetica" pitchFamily="2" charset="0"/>
                        </a:rPr>
                        <a:t>91%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1970 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a:solidFill>
                            <a:srgbClr val="211D1E"/>
                          </a:solidFill>
                          <a:effectLst/>
                          <a:latin typeface="Helvetica" pitchFamily="2" charset="0"/>
                        </a:rPr>
                        <a:t>70%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1993 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39.6%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a:solidFill>
                            <a:srgbClr val="211D1E"/>
                          </a:solidFill>
                          <a:effectLst/>
                          <a:latin typeface="Helvetica" pitchFamily="2" charset="0"/>
                        </a:rPr>
                        <a:t>2016 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39.6%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915938"/>
                  </a:ext>
                </a:extLst>
              </a:tr>
              <a:tr h="187148">
                <a:tc>
                  <a:txBody>
                    <a:bodyPr/>
                    <a:lstStyle/>
                    <a:p>
                      <a:r>
                        <a:rPr lang="en-US" sz="1200" b="1">
                          <a:solidFill>
                            <a:srgbClr val="211D1E"/>
                          </a:solidFill>
                          <a:effectLst/>
                          <a:latin typeface="Helvetica" pitchFamily="2" charset="0"/>
                        </a:rPr>
                        <a:t>1925 </a:t>
                      </a:r>
                      <a:endParaRPr lang="en-US" sz="120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25%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1948 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a:solidFill>
                            <a:srgbClr val="211D1E"/>
                          </a:solidFill>
                          <a:effectLst/>
                          <a:latin typeface="Helvetica" pitchFamily="2" charset="0"/>
                        </a:rPr>
                        <a:t>91%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1971 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70%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1994 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39.6%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a:solidFill>
                            <a:srgbClr val="211D1E"/>
                          </a:solidFill>
                          <a:effectLst/>
                          <a:latin typeface="Helvetica" pitchFamily="2" charset="0"/>
                        </a:rPr>
                        <a:t>2017 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39.6%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89000460"/>
                  </a:ext>
                </a:extLst>
              </a:tr>
              <a:tr h="187148">
                <a:tc>
                  <a:txBody>
                    <a:bodyPr/>
                    <a:lstStyle/>
                    <a:p>
                      <a:r>
                        <a:rPr lang="en-US" sz="1200" b="1">
                          <a:solidFill>
                            <a:srgbClr val="211D1E"/>
                          </a:solidFill>
                          <a:effectLst/>
                          <a:latin typeface="Helvetica" pitchFamily="2" charset="0"/>
                        </a:rPr>
                        <a:t>1926 </a:t>
                      </a:r>
                      <a:endParaRPr lang="en-US" sz="120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25%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1949 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a:solidFill>
                            <a:srgbClr val="211D1E"/>
                          </a:solidFill>
                          <a:effectLst/>
                          <a:latin typeface="Helvetica" pitchFamily="2" charset="0"/>
                        </a:rPr>
                        <a:t>91%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1972 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70%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1995 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39.6%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a:solidFill>
                            <a:srgbClr val="211D1E"/>
                          </a:solidFill>
                          <a:effectLst/>
                          <a:latin typeface="Helvetica" pitchFamily="2" charset="0"/>
                        </a:rPr>
                        <a:t>2018 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37%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99169150"/>
                  </a:ext>
                </a:extLst>
              </a:tr>
              <a:tr h="187148">
                <a:tc>
                  <a:txBody>
                    <a:bodyPr/>
                    <a:lstStyle/>
                    <a:p>
                      <a:r>
                        <a:rPr lang="en-US" sz="1200" b="1">
                          <a:solidFill>
                            <a:srgbClr val="211D1E"/>
                          </a:solidFill>
                          <a:effectLst/>
                          <a:latin typeface="Helvetica" pitchFamily="2" charset="0"/>
                        </a:rPr>
                        <a:t>1927 </a:t>
                      </a:r>
                      <a:endParaRPr lang="en-US" sz="120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25%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1950 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a:solidFill>
                            <a:srgbClr val="211D1E"/>
                          </a:solidFill>
                          <a:effectLst/>
                          <a:latin typeface="Helvetica" pitchFamily="2" charset="0"/>
                        </a:rPr>
                        <a:t>91%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1973 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70%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a:solidFill>
                            <a:srgbClr val="211D1E"/>
                          </a:solidFill>
                          <a:effectLst/>
                          <a:latin typeface="Helvetica" pitchFamily="2" charset="0"/>
                        </a:rPr>
                        <a:t>1996 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39.6%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a:solidFill>
                            <a:srgbClr val="211D1E"/>
                          </a:solidFill>
                          <a:effectLst/>
                          <a:latin typeface="Helvetica" pitchFamily="2" charset="0"/>
                        </a:rPr>
                        <a:t>2019 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37%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4132272"/>
                  </a:ext>
                </a:extLst>
              </a:tr>
              <a:tr h="187148">
                <a:tc>
                  <a:txBody>
                    <a:bodyPr/>
                    <a:lstStyle/>
                    <a:p>
                      <a:r>
                        <a:rPr lang="en-US" sz="1200" b="1">
                          <a:solidFill>
                            <a:srgbClr val="211D1E"/>
                          </a:solidFill>
                          <a:effectLst/>
                          <a:latin typeface="Helvetica" pitchFamily="2" charset="0"/>
                        </a:rPr>
                        <a:t>1928 </a:t>
                      </a:r>
                      <a:endParaRPr lang="en-US" sz="120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25%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1951 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a:solidFill>
                            <a:srgbClr val="211D1E"/>
                          </a:solidFill>
                          <a:effectLst/>
                          <a:latin typeface="Helvetica" pitchFamily="2" charset="0"/>
                        </a:rPr>
                        <a:t>91%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1974 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70%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1997 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Helvetica" pitchFamily="2" charset="0"/>
                        </a:rPr>
                        <a:t>39.6%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2020 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37%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2297565"/>
                  </a:ext>
                </a:extLst>
              </a:tr>
              <a:tr h="187148">
                <a:tc>
                  <a:txBody>
                    <a:bodyPr/>
                    <a:lstStyle/>
                    <a:p>
                      <a:r>
                        <a:rPr lang="en-US" sz="1200" b="1">
                          <a:solidFill>
                            <a:srgbClr val="211D1E"/>
                          </a:solidFill>
                          <a:effectLst/>
                          <a:latin typeface="Helvetica" pitchFamily="2" charset="0"/>
                        </a:rPr>
                        <a:t>1929 </a:t>
                      </a:r>
                      <a:endParaRPr lang="en-US" sz="120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25%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1952 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a:solidFill>
                            <a:srgbClr val="211D1E"/>
                          </a:solidFill>
                          <a:effectLst/>
                          <a:latin typeface="Helvetica" pitchFamily="2" charset="0"/>
                        </a:rPr>
                        <a:t>92%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1975 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70%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1998 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Helvetica" pitchFamily="2" charset="0"/>
                        </a:rPr>
                        <a:t>39.6%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a:solidFill>
                            <a:srgbClr val="211D1E"/>
                          </a:solidFill>
                          <a:effectLst/>
                          <a:latin typeface="Helvetica" pitchFamily="2" charset="0"/>
                        </a:rPr>
                        <a:t>2021 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Helvetica" pitchFamily="2" charset="0"/>
                        </a:rPr>
                        <a:t>37%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2631799"/>
                  </a:ext>
                </a:extLst>
              </a:tr>
              <a:tr h="187148">
                <a:tc>
                  <a:txBody>
                    <a:bodyPr/>
                    <a:lstStyle/>
                    <a:p>
                      <a:r>
                        <a:rPr lang="en-US" sz="1200" b="1">
                          <a:solidFill>
                            <a:srgbClr val="211D1E"/>
                          </a:solidFill>
                          <a:effectLst/>
                          <a:latin typeface="Helvetica" pitchFamily="2" charset="0"/>
                        </a:rPr>
                        <a:t>1930 </a:t>
                      </a:r>
                      <a:endParaRPr lang="en-US" sz="120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25%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1953 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a:solidFill>
                            <a:srgbClr val="211D1E"/>
                          </a:solidFill>
                          <a:effectLst/>
                          <a:latin typeface="Helvetica" pitchFamily="2" charset="0"/>
                        </a:rPr>
                        <a:t>92%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1976 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70%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a:solidFill>
                            <a:srgbClr val="211D1E"/>
                          </a:solidFill>
                          <a:effectLst/>
                          <a:latin typeface="Helvetica" pitchFamily="2" charset="0"/>
                        </a:rPr>
                        <a:t>1999 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Helvetica" pitchFamily="2" charset="0"/>
                        </a:rPr>
                        <a:t>39.6%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2022 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37%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9466771"/>
                  </a:ext>
                </a:extLst>
              </a:tr>
              <a:tr h="187148">
                <a:tc>
                  <a:txBody>
                    <a:bodyPr/>
                    <a:lstStyle/>
                    <a:p>
                      <a:r>
                        <a:rPr lang="en-US" sz="1200" b="1">
                          <a:solidFill>
                            <a:srgbClr val="211D1E"/>
                          </a:solidFill>
                          <a:effectLst/>
                          <a:latin typeface="Helvetica" pitchFamily="2" charset="0"/>
                        </a:rPr>
                        <a:t>1931 </a:t>
                      </a:r>
                      <a:endParaRPr lang="en-US" sz="120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a:solidFill>
                            <a:srgbClr val="211D1E"/>
                          </a:solidFill>
                          <a:effectLst/>
                          <a:latin typeface="Helvetica" pitchFamily="2" charset="0"/>
                        </a:rPr>
                        <a:t>25%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1954 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a:solidFill>
                            <a:srgbClr val="211D1E"/>
                          </a:solidFill>
                          <a:effectLst/>
                          <a:latin typeface="Helvetica" pitchFamily="2" charset="0"/>
                        </a:rPr>
                        <a:t>91%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1977 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70%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2000 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Helvetica" pitchFamily="2" charset="0"/>
                        </a:rPr>
                        <a:t>39.6%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2023 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Helvetica" pitchFamily="2" charset="0"/>
                        </a:rPr>
                        <a:t>37%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2745799"/>
                  </a:ext>
                </a:extLst>
              </a:tr>
              <a:tr h="187148">
                <a:tc>
                  <a:txBody>
                    <a:bodyPr/>
                    <a:lstStyle/>
                    <a:p>
                      <a:r>
                        <a:rPr lang="en-US" sz="1200" b="1" dirty="0">
                          <a:solidFill>
                            <a:srgbClr val="211D1E"/>
                          </a:solidFill>
                          <a:effectLst/>
                          <a:latin typeface="Helvetica" pitchFamily="2" charset="0"/>
                        </a:rPr>
                        <a:t>1932 </a:t>
                      </a:r>
                      <a:endParaRPr lang="en-US" sz="1200" dirty="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Helvetica" pitchFamily="2" charset="0"/>
                        </a:rPr>
                        <a:t>63%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1955 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91%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1978 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70%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2001 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Helvetica" pitchFamily="2" charset="0"/>
                        </a:rPr>
                        <a:t>39.1%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latin typeface="Helvetica" pitchFamily="2" charset="0"/>
                        </a:rPr>
                        <a:t>2024</a:t>
                      </a:r>
                    </a:p>
                  </a:txBody>
                  <a:tcPr marR="59607"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a:latin typeface="Helvetica" pitchFamily="2" charset="0"/>
                        </a:rPr>
                        <a:t>37%</a:t>
                      </a:r>
                    </a:p>
                  </a:txBody>
                  <a:tcPr marR="59607"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3913686"/>
                  </a:ext>
                </a:extLst>
              </a:tr>
              <a:tr h="237531">
                <a:tc>
                  <a:txBody>
                    <a:bodyPr/>
                    <a:lstStyle/>
                    <a:p>
                      <a:r>
                        <a:rPr lang="en-US" sz="1200" b="1" dirty="0">
                          <a:solidFill>
                            <a:srgbClr val="211D1E"/>
                          </a:solidFill>
                          <a:effectLst/>
                          <a:latin typeface="Helvetica" pitchFamily="2" charset="0"/>
                        </a:rPr>
                        <a:t>1933 </a:t>
                      </a:r>
                      <a:endParaRPr lang="en-US" sz="1200" dirty="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Helvetica" pitchFamily="2" charset="0"/>
                        </a:rPr>
                        <a:t>63%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1956 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a:solidFill>
                            <a:srgbClr val="211D1E"/>
                          </a:solidFill>
                          <a:effectLst/>
                          <a:latin typeface="Helvetica" pitchFamily="2" charset="0"/>
                        </a:rPr>
                        <a:t>91%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1979 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70%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2002 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Arial" panose="020B0604020202020204" pitchFamily="34" charset="0"/>
                          <a:cs typeface="Arial" panose="020B0604020202020204" pitchFamily="34" charset="0"/>
                        </a:rPr>
                        <a:t>38.6%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latin typeface="Helvetica" pitchFamily="2" charset="0"/>
                          <a:cs typeface="Arial" panose="020B0604020202020204" pitchFamily="34" charset="0"/>
                        </a:rPr>
                        <a:t>2025</a:t>
                      </a:r>
                    </a:p>
                  </a:txBody>
                  <a:tcPr marR="59607"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b="0" dirty="0">
                          <a:latin typeface="Helvetica" pitchFamily="2" charset="0"/>
                          <a:cs typeface="Arial" panose="020B0604020202020204" pitchFamily="34" charset="0"/>
                        </a:rPr>
                        <a:t>37%</a:t>
                      </a:r>
                    </a:p>
                  </a:txBody>
                  <a:tcPr marR="59607"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4328236"/>
                  </a:ext>
                </a:extLst>
              </a:tr>
              <a:tr h="237531">
                <a:tc>
                  <a:txBody>
                    <a:bodyPr/>
                    <a:lstStyle/>
                    <a:p>
                      <a:r>
                        <a:rPr lang="en-US" sz="1200" b="1" dirty="0">
                          <a:solidFill>
                            <a:srgbClr val="211D1E"/>
                          </a:solidFill>
                          <a:effectLst/>
                          <a:latin typeface="Helvetica" pitchFamily="2" charset="0"/>
                        </a:rPr>
                        <a:t>1934 </a:t>
                      </a:r>
                      <a:endParaRPr lang="en-US" sz="1200" dirty="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Helvetica" pitchFamily="2" charset="0"/>
                        </a:rPr>
                        <a:t>63%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1957 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a:solidFill>
                            <a:srgbClr val="211D1E"/>
                          </a:solidFill>
                          <a:effectLst/>
                          <a:latin typeface="Helvetica" pitchFamily="2" charset="0"/>
                        </a:rPr>
                        <a:t>91%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1980 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70%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2003 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Helvetica" pitchFamily="2" charset="0"/>
                        </a:rPr>
                        <a:t>35%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US" sz="1200" b="1" dirty="0">
                          <a:latin typeface="Helvetica" pitchFamily="2" charset="0"/>
                          <a:cs typeface="Arial" panose="020B0604020202020204" pitchFamily="34" charset="0"/>
                        </a:rPr>
                        <a:t>2026</a:t>
                      </a:r>
                    </a:p>
                  </a:txBody>
                  <a:tcPr marR="59607"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b="1" dirty="0">
                          <a:latin typeface="Helvetica" pitchFamily="2" charset="0"/>
                          <a:cs typeface="Arial" panose="020B0604020202020204" pitchFamily="34" charset="0"/>
                        </a:rPr>
                        <a:t>37%</a:t>
                      </a:r>
                    </a:p>
                  </a:txBody>
                  <a:tcPr marR="59607"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294860"/>
                  </a:ext>
                </a:extLst>
              </a:tr>
              <a:tr h="237531">
                <a:tc>
                  <a:txBody>
                    <a:bodyPr/>
                    <a:lstStyle/>
                    <a:p>
                      <a:r>
                        <a:rPr lang="en-US" sz="1200" b="1" dirty="0">
                          <a:solidFill>
                            <a:srgbClr val="211D1E"/>
                          </a:solidFill>
                          <a:effectLst/>
                          <a:latin typeface="Helvetica" pitchFamily="2" charset="0"/>
                        </a:rPr>
                        <a:t>1935 </a:t>
                      </a:r>
                      <a:endParaRPr lang="en-US" sz="1200" dirty="0">
                        <a:solidFill>
                          <a:srgbClr val="211D1E"/>
                        </a:solidFill>
                        <a:effectLst/>
                        <a:latin typeface="Helvetica" pitchFamily="2" charset="0"/>
                      </a:endParaRPr>
                    </a:p>
                  </a:txBody>
                  <a:tcPr marR="3104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Helvetica" pitchFamily="2" charset="0"/>
                        </a:rPr>
                        <a:t>63%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r>
                        <a:rPr lang="en-US" sz="1200" b="1" dirty="0">
                          <a:solidFill>
                            <a:srgbClr val="211D1E"/>
                          </a:solidFill>
                          <a:effectLst/>
                          <a:latin typeface="Helvetica" pitchFamily="2" charset="0"/>
                        </a:rPr>
                        <a:t>1958 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91%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r>
                        <a:rPr lang="en-US" sz="1200" b="1" dirty="0">
                          <a:solidFill>
                            <a:srgbClr val="211D1E"/>
                          </a:solidFill>
                          <a:effectLst/>
                          <a:latin typeface="Helvetica" pitchFamily="2" charset="0"/>
                        </a:rPr>
                        <a:t>1981 </a:t>
                      </a:r>
                      <a:endParaRPr lang="en-US" sz="1200" dirty="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r>
                        <a:rPr lang="en-US" sz="1200" dirty="0">
                          <a:solidFill>
                            <a:srgbClr val="211D1E"/>
                          </a:solidFill>
                          <a:effectLst/>
                          <a:latin typeface="Helvetica" pitchFamily="2" charset="0"/>
                        </a:rPr>
                        <a:t>70% </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r>
                        <a:rPr lang="en-US" sz="1200" b="1">
                          <a:solidFill>
                            <a:srgbClr val="211D1E"/>
                          </a:solidFill>
                          <a:effectLst/>
                          <a:latin typeface="Helvetica" pitchFamily="2" charset="0"/>
                        </a:rPr>
                        <a:t>2004 </a:t>
                      </a:r>
                      <a:endParaRPr lang="en-US" sz="1200">
                        <a:solidFill>
                          <a:srgbClr val="211D1E"/>
                        </a:solidFill>
                        <a:effectLst/>
                        <a:latin typeface="Helvetica" pitchFamily="2" charset="0"/>
                      </a:endParaRPr>
                    </a:p>
                  </a:txBody>
                  <a:tcPr marR="31046"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r>
                        <a:rPr lang="en-US" sz="1200" dirty="0">
                          <a:solidFill>
                            <a:srgbClr val="211D1E"/>
                          </a:solidFill>
                          <a:effectLst/>
                          <a:latin typeface="Helvetica" pitchFamily="2" charset="0"/>
                        </a:rPr>
                        <a:t>35%</a:t>
                      </a:r>
                    </a:p>
                  </a:txBody>
                  <a:tcPr marR="31046"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p>
                  </a:txBody>
                  <a:tcPr marR="59607" marT="0" marB="0" anchor="ctr">
                    <a:lnL w="28575"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p>
                  </a:txBody>
                  <a:tcPr marR="59607" marT="0" marB="0" anchor="ctr">
                    <a:lnL w="63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7081141"/>
                  </a:ext>
                </a:extLst>
              </a:tr>
            </a:tbl>
          </a:graphicData>
        </a:graphic>
      </p:graphicFrame>
      <p:sp>
        <p:nvSpPr>
          <p:cNvPr id="6" name="Rectangle 5">
            <a:extLst>
              <a:ext uri="{FF2B5EF4-FFF2-40B4-BE49-F238E27FC236}">
                <a16:creationId xmlns:a16="http://schemas.microsoft.com/office/drawing/2014/main" id="{E0C6C236-6263-F183-5E13-02152119D841}"/>
              </a:ext>
            </a:extLst>
          </p:cNvPr>
          <p:cNvSpPr>
            <a:spLocks noChangeArrowheads="1"/>
          </p:cNvSpPr>
          <p:nvPr/>
        </p:nvSpPr>
        <p:spPr bwMode="auto">
          <a:xfrm>
            <a:off x="490554" y="1119613"/>
            <a:ext cx="600292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dirty="0">
                <a:latin typeface="Arial" panose="020B0604020202020204" pitchFamily="34" charset="0"/>
                <a:cs typeface="Arial" panose="020B0604020202020204" pitchFamily="34" charset="0"/>
              </a:rPr>
              <a:t>Today’s rates are historically low. That’s the </a:t>
            </a:r>
            <a:r>
              <a:rPr lang="en-US" altLang="en-US" b="1" dirty="0">
                <a:solidFill>
                  <a:srgbClr val="4E88C6"/>
                </a:solidFill>
                <a:latin typeface="Arial" panose="020B0604020202020204" pitchFamily="34" charset="0"/>
                <a:cs typeface="Arial" panose="020B0604020202020204" pitchFamily="34" charset="0"/>
              </a:rPr>
              <a:t>opportunity.</a:t>
            </a:r>
            <a:endParaRPr kumimoji="0" lang="en-US" altLang="en-US" sz="1800" b="1" i="0" u="none" strike="noStrike" cap="none" normalizeH="0" baseline="0" dirty="0">
              <a:ln>
                <a:noFill/>
              </a:ln>
              <a:solidFill>
                <a:srgbClr val="4E88C6"/>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3382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C0FAF-3D00-5664-6D91-60CF76C64D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129429-6B68-8172-D393-8BD4336C1D2A}"/>
              </a:ext>
            </a:extLst>
          </p:cNvPr>
          <p:cNvSpPr>
            <a:spLocks noGrp="1"/>
          </p:cNvSpPr>
          <p:nvPr>
            <p:ph type="title"/>
          </p:nvPr>
        </p:nvSpPr>
        <p:spPr>
          <a:xfrm>
            <a:off x="641350" y="845009"/>
            <a:ext cx="11550650" cy="533400"/>
          </a:xfrm>
          <a:prstGeom prst="rect">
            <a:avLst/>
          </a:prstGeom>
        </p:spPr>
        <p:txBody>
          <a:bodyPr/>
          <a:lstStyle/>
          <a:p>
            <a:r>
              <a:rPr lang="en-US" sz="4000" b="1" dirty="0">
                <a:solidFill>
                  <a:schemeClr val="bg1"/>
                </a:solidFill>
                <a:latin typeface="Arial" panose="020B0604020202020204" pitchFamily="34" charset="0"/>
                <a:cs typeface="Arial" panose="020B0604020202020204" pitchFamily="34" charset="0"/>
              </a:rPr>
              <a:t>Big Picture Retirement Planning Solutions</a:t>
            </a:r>
          </a:p>
        </p:txBody>
      </p:sp>
      <p:sp>
        <p:nvSpPr>
          <p:cNvPr id="5" name="Content Placeholder 1">
            <a:extLst>
              <a:ext uri="{FF2B5EF4-FFF2-40B4-BE49-F238E27FC236}">
                <a16:creationId xmlns:a16="http://schemas.microsoft.com/office/drawing/2014/main" id="{6ECB7E47-1087-EA1B-992F-3ED246F7648D}"/>
              </a:ext>
            </a:extLst>
          </p:cNvPr>
          <p:cNvSpPr>
            <a:spLocks noGrp="1"/>
          </p:cNvSpPr>
          <p:nvPr>
            <p:ph type="body" sz="quarter" idx="10"/>
          </p:nvPr>
        </p:nvSpPr>
        <p:spPr>
          <a:xfrm>
            <a:off x="542180" y="2401625"/>
            <a:ext cx="11300952" cy="2732235"/>
          </a:xfrm>
        </p:spPr>
        <p:txBody>
          <a:bodyPr/>
          <a:lstStyle/>
          <a:p>
            <a:pPr marL="342900" indent="-342900">
              <a:buFont typeface="Arial" panose="020B0604020202020204" pitchFamily="34" charset="0"/>
              <a:buChar char="•"/>
            </a:pPr>
            <a:r>
              <a:rPr lang="en-US" sz="3600" b="1" dirty="0"/>
              <a:t>Ignore RMDs! </a:t>
            </a:r>
            <a:br>
              <a:rPr lang="en-US" sz="3600" b="1" dirty="0"/>
            </a:br>
            <a:r>
              <a:rPr lang="en-US" sz="3600" b="1" dirty="0"/>
              <a:t>Think </a:t>
            </a:r>
            <a:r>
              <a:rPr lang="en-US" sz="3600" b="1" dirty="0">
                <a:solidFill>
                  <a:srgbClr val="022D5D"/>
                </a:solidFill>
                <a:highlight>
                  <a:srgbClr val="FDCB33"/>
                </a:highlight>
              </a:rPr>
              <a:t>Maximum!</a:t>
            </a:r>
            <a:r>
              <a:rPr lang="en-US" sz="3600" dirty="0"/>
              <a:t> … </a:t>
            </a:r>
            <a:r>
              <a:rPr lang="en-US" sz="3600" b="1" i="1" dirty="0"/>
              <a:t>not Minimum</a:t>
            </a:r>
            <a:br>
              <a:rPr lang="en-US" sz="3600" b="1" i="1" dirty="0"/>
            </a:br>
            <a:endParaRPr lang="en-US" sz="3600" b="1" i="1" dirty="0"/>
          </a:p>
          <a:p>
            <a:pPr marL="342900" indent="-342900">
              <a:buFont typeface="Arial" panose="020B0604020202020204" pitchFamily="34" charset="0"/>
              <a:buChar char="•"/>
            </a:pPr>
            <a:r>
              <a:rPr lang="en-US" sz="3600" dirty="0"/>
              <a:t>Instead of RMDs driving distributions…</a:t>
            </a:r>
            <a:br>
              <a:rPr lang="en-US" sz="3600" dirty="0"/>
            </a:br>
            <a:r>
              <a:rPr lang="en-US" sz="3600" b="1" i="1" dirty="0"/>
              <a:t>Let tax planning drive the distribution planning</a:t>
            </a:r>
          </a:p>
          <a:p>
            <a:pPr marL="342900" indent="-342900">
              <a:buFont typeface="Arial" panose="020B0604020202020204" pitchFamily="34" charset="0"/>
              <a:buChar char="•"/>
            </a:pPr>
            <a:endParaRPr lang="en-US" sz="3600" dirty="0"/>
          </a:p>
        </p:txBody>
      </p:sp>
    </p:spTree>
    <p:extLst>
      <p:ext uri="{BB962C8B-B14F-4D97-AF65-F5344CB8AC3E}">
        <p14:creationId xmlns:p14="http://schemas.microsoft.com/office/powerpoint/2010/main" val="3480232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52413-4886-A0A2-026C-68C9EDC56AEB}"/>
            </a:ext>
          </a:extLst>
        </p:cNvPr>
        <p:cNvGrpSpPr/>
        <p:nvPr/>
      </p:nvGrpSpPr>
      <p:grpSpPr>
        <a:xfrm>
          <a:off x="0" y="0"/>
          <a:ext cx="0" cy="0"/>
          <a:chOff x="0" y="0"/>
          <a:chExt cx="0" cy="0"/>
        </a:xfrm>
      </p:grpSpPr>
      <p:sp>
        <p:nvSpPr>
          <p:cNvPr id="8" name="Round Diagonal Corner Rectangle 7">
            <a:extLst>
              <a:ext uri="{FF2B5EF4-FFF2-40B4-BE49-F238E27FC236}">
                <a16:creationId xmlns:a16="http://schemas.microsoft.com/office/drawing/2014/main" id="{F7BB5426-A38B-7618-F1EB-827A3DC7CC8D}"/>
              </a:ext>
              <a:ext uri="{C183D7F6-B498-43B3-948B-1728B52AA6E4}">
                <adec:decorative xmlns:adec="http://schemas.microsoft.com/office/drawing/2017/decorative" val="1"/>
              </a:ext>
            </a:extLst>
          </p:cNvPr>
          <p:cNvSpPr/>
          <p:nvPr/>
        </p:nvSpPr>
        <p:spPr>
          <a:xfrm>
            <a:off x="311795" y="345311"/>
            <a:ext cx="11568410" cy="4990071"/>
          </a:xfrm>
          <a:prstGeom prst="round2DiagRect">
            <a:avLst/>
          </a:prstGeom>
          <a:solidFill>
            <a:srgbClr val="FDCB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2CACE92-5C97-6D93-561E-C18689C7108C}"/>
              </a:ext>
              <a:ext uri="{C183D7F6-B498-43B3-948B-1728B52AA6E4}">
                <adec:decorative xmlns:adec="http://schemas.microsoft.com/office/drawing/2017/decorative" val="1"/>
              </a:ext>
            </a:extLst>
          </p:cNvPr>
          <p:cNvSpPr/>
          <p:nvPr/>
        </p:nvSpPr>
        <p:spPr>
          <a:xfrm>
            <a:off x="311795" y="985598"/>
            <a:ext cx="11568410" cy="1079653"/>
          </a:xfrm>
          <a:prstGeom prst="rect">
            <a:avLst/>
          </a:prstGeom>
          <a:solidFill>
            <a:srgbClr val="5B94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A8230F2-ACA2-E8BA-3E9D-0E86712BD1CE}"/>
              </a:ext>
              <a:ext uri="{C183D7F6-B498-43B3-948B-1728B52AA6E4}">
                <adec:decorative xmlns:adec="http://schemas.microsoft.com/office/drawing/2017/decorative" val="1"/>
              </a:ext>
            </a:extLst>
          </p:cNvPr>
          <p:cNvSpPr/>
          <p:nvPr/>
        </p:nvSpPr>
        <p:spPr>
          <a:xfrm>
            <a:off x="311795" y="4301002"/>
            <a:ext cx="11582698" cy="107965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D82135B5-D03F-9DA1-1225-7FD663E4857E}"/>
              </a:ext>
            </a:extLst>
          </p:cNvPr>
          <p:cNvSpPr>
            <a:spLocks noGrp="1"/>
          </p:cNvSpPr>
          <p:nvPr>
            <p:ph type="title"/>
          </p:nvPr>
        </p:nvSpPr>
        <p:spPr>
          <a:xfrm>
            <a:off x="2560320" y="1164273"/>
            <a:ext cx="6888480" cy="847408"/>
          </a:xfrm>
          <a:prstGeom prst="rect">
            <a:avLst/>
          </a:prstGeom>
        </p:spPr>
        <p:txBody>
          <a:bodyPr anchor="ctr"/>
          <a:lstStyle/>
          <a:p>
            <a:pPr algn="ctr"/>
            <a:r>
              <a:rPr kumimoji="0" lang="en-US" sz="40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Ed Slott’s Always Rule:</a:t>
            </a:r>
            <a:endParaRPr lang="en-US" dirty="0"/>
          </a:p>
        </p:txBody>
      </p:sp>
      <p:sp>
        <p:nvSpPr>
          <p:cNvPr id="2" name="Content Placeholder 1">
            <a:extLst>
              <a:ext uri="{FF2B5EF4-FFF2-40B4-BE49-F238E27FC236}">
                <a16:creationId xmlns:a16="http://schemas.microsoft.com/office/drawing/2014/main" id="{FBCECE5E-CE10-2731-3357-DE8E9ACB2287}"/>
              </a:ext>
            </a:extLst>
          </p:cNvPr>
          <p:cNvSpPr>
            <a:spLocks noGrp="1"/>
          </p:cNvSpPr>
          <p:nvPr>
            <p:ph type="body" sz="quarter" idx="10"/>
          </p:nvPr>
        </p:nvSpPr>
        <p:spPr>
          <a:xfrm>
            <a:off x="1632850" y="2188042"/>
            <a:ext cx="8756056" cy="1923918"/>
          </a:xfrm>
        </p:spPr>
        <p:txBody>
          <a:bodyPr anchor="ctr"/>
          <a:lstStyle/>
          <a:p>
            <a:pPr algn="ctr"/>
            <a:r>
              <a:rPr lang="en-US" sz="4400" b="1" i="1" u="none" strike="noStrike" dirty="0">
                <a:solidFill>
                  <a:srgbClr val="022D5D"/>
                </a:solidFill>
                <a:effectLst/>
              </a:rPr>
              <a:t>Always</a:t>
            </a:r>
            <a:r>
              <a:rPr lang="en-US" sz="4400" i="0" u="none" strike="noStrike" dirty="0">
                <a:solidFill>
                  <a:srgbClr val="022D5D"/>
                </a:solidFill>
                <a:effectLst/>
              </a:rPr>
              <a:t> pay taxes </a:t>
            </a:r>
            <a:br>
              <a:rPr lang="en-US" sz="4400" i="0" u="none" strike="noStrike" dirty="0">
                <a:solidFill>
                  <a:srgbClr val="022D5D"/>
                </a:solidFill>
                <a:effectLst/>
              </a:rPr>
            </a:br>
            <a:r>
              <a:rPr lang="en-US" sz="4400" i="0" u="none" strike="noStrike" dirty="0">
                <a:solidFill>
                  <a:srgbClr val="022D5D"/>
                </a:solidFill>
                <a:effectLst/>
              </a:rPr>
              <a:t>at the </a:t>
            </a:r>
            <a:r>
              <a:rPr lang="en-US" sz="4400" b="1" i="0" strike="noStrike" dirty="0">
                <a:solidFill>
                  <a:srgbClr val="022D5D"/>
                </a:solidFill>
                <a:effectLst/>
              </a:rPr>
              <a:t>lowest rates..</a:t>
            </a:r>
            <a:r>
              <a:rPr lang="en-US" sz="4400" b="1" i="0" u="none" strike="noStrike" dirty="0">
                <a:solidFill>
                  <a:srgbClr val="022D5D"/>
                </a:solidFill>
                <a:effectLst/>
              </a:rPr>
              <a:t>.</a:t>
            </a:r>
            <a:endParaRPr lang="en-US" sz="5000" dirty="0">
              <a:solidFill>
                <a:srgbClr val="022D5D"/>
              </a:solidFill>
            </a:endParaRPr>
          </a:p>
        </p:txBody>
      </p:sp>
      <p:sp>
        <p:nvSpPr>
          <p:cNvPr id="11" name="Content Placeholder 9">
            <a:extLst>
              <a:ext uri="{FF2B5EF4-FFF2-40B4-BE49-F238E27FC236}">
                <a16:creationId xmlns:a16="http://schemas.microsoft.com/office/drawing/2014/main" id="{A344A6AD-383A-EBBF-DCB0-563261CFDBA9}"/>
              </a:ext>
            </a:extLst>
          </p:cNvPr>
          <p:cNvSpPr>
            <a:spLocks noGrp="1"/>
          </p:cNvSpPr>
          <p:nvPr>
            <p:ph sz="quarter" idx="11"/>
          </p:nvPr>
        </p:nvSpPr>
        <p:spPr>
          <a:xfrm>
            <a:off x="311795" y="4310820"/>
            <a:ext cx="11582698" cy="1077218"/>
          </a:xfrm>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&gt;&gt;&gt; Even if that means paying taxes </a:t>
            </a:r>
            <a:br>
              <a:rPr kumimoji="0" lang="en-US" sz="3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3200" b="1" i="1" u="sng" strike="noStrike" kern="1200" cap="none" spc="0" normalizeH="0" baseline="0" noProof="0" dirty="0">
                <a:ln>
                  <a:noFill/>
                </a:ln>
                <a:solidFill>
                  <a:srgbClr val="FDCB33"/>
                </a:solidFill>
                <a:effectLst/>
                <a:uLnTx/>
                <a:uFillTx/>
                <a:latin typeface="Arial" panose="020B0604020202020204" pitchFamily="34" charset="0"/>
                <a:ea typeface="+mn-ea"/>
                <a:cs typeface="Arial" panose="020B0604020202020204" pitchFamily="34" charset="0"/>
              </a:rPr>
              <a:t>BEFORE</a:t>
            </a:r>
            <a:r>
              <a:rPr kumimoji="0" lang="en-US" sz="3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they are required.</a:t>
            </a:r>
          </a:p>
        </p:txBody>
      </p:sp>
    </p:spTree>
    <p:extLst>
      <p:ext uri="{BB962C8B-B14F-4D97-AF65-F5344CB8AC3E}">
        <p14:creationId xmlns:p14="http://schemas.microsoft.com/office/powerpoint/2010/main" val="1826721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414B0-AD32-2CF3-DA21-DE355786EEBA}"/>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8D5EC11D-433A-9018-8C63-8A4697AFC976}"/>
              </a:ext>
              <a:ext uri="{C183D7F6-B498-43B3-948B-1728B52AA6E4}">
                <adec:decorative xmlns:adec="http://schemas.microsoft.com/office/drawing/2017/decorative" val="1"/>
              </a:ext>
            </a:extLst>
          </p:cNvPr>
          <p:cNvSpPr/>
          <p:nvPr/>
        </p:nvSpPr>
        <p:spPr>
          <a:xfrm>
            <a:off x="458266" y="4813866"/>
            <a:ext cx="6315513" cy="806116"/>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612D47D4-0A3D-783B-0684-CAC2D5BC84E4}"/>
              </a:ext>
            </a:extLst>
          </p:cNvPr>
          <p:cNvSpPr>
            <a:spLocks noGrp="1"/>
          </p:cNvSpPr>
          <p:nvPr>
            <p:ph type="title"/>
          </p:nvPr>
        </p:nvSpPr>
        <p:spPr/>
        <p:txBody>
          <a:bodyPr/>
          <a:lstStyle/>
          <a:p>
            <a:r>
              <a:rPr lang="en-US" dirty="0">
                <a:solidFill>
                  <a:srgbClr val="022D5D"/>
                </a:solidFill>
              </a:rPr>
              <a:t>Don’t Waste Lower Tax Brackets</a:t>
            </a:r>
            <a:endParaRPr lang="en-US" dirty="0"/>
          </a:p>
        </p:txBody>
      </p:sp>
      <p:sp>
        <p:nvSpPr>
          <p:cNvPr id="2" name="Content Placeholder 1">
            <a:extLst>
              <a:ext uri="{FF2B5EF4-FFF2-40B4-BE49-F238E27FC236}">
                <a16:creationId xmlns:a16="http://schemas.microsoft.com/office/drawing/2014/main" id="{F0C8D8CE-83EC-4881-C57A-EBFF35D4529A}"/>
              </a:ext>
            </a:extLst>
          </p:cNvPr>
          <p:cNvSpPr>
            <a:spLocks noGrp="1"/>
          </p:cNvSpPr>
          <p:nvPr>
            <p:ph idx="1"/>
          </p:nvPr>
        </p:nvSpPr>
        <p:spPr>
          <a:xfrm>
            <a:off x="496955" y="1447801"/>
            <a:ext cx="6590144" cy="2308951"/>
          </a:xfrm>
        </p:spPr>
        <p:txBody>
          <a:bodyPr/>
          <a:lstStyle/>
          <a:p>
            <a:r>
              <a:rPr lang="en-US" sz="2400" b="1" dirty="0">
                <a:solidFill>
                  <a:srgbClr val="C00000"/>
                </a:solidFill>
              </a:rPr>
              <a:t>Minimum Mentality:</a:t>
            </a:r>
            <a:br>
              <a:rPr lang="en-US" sz="2000" b="1" dirty="0">
                <a:solidFill>
                  <a:srgbClr val="C00000"/>
                </a:solidFill>
              </a:rPr>
            </a:br>
            <a:r>
              <a:rPr lang="en-US" sz="2000" dirty="0"/>
              <a:t>Only taking what is required, likely resulting in </a:t>
            </a:r>
            <a:br>
              <a:rPr lang="en-US" sz="2000" b="1" dirty="0"/>
            </a:br>
            <a:r>
              <a:rPr lang="en-US" sz="2000" b="1" dirty="0"/>
              <a:t>more taxes long term.</a:t>
            </a:r>
            <a:br>
              <a:rPr lang="en-US" sz="2000" b="1" dirty="0"/>
            </a:br>
            <a:endParaRPr lang="en-US" sz="2000" b="1" dirty="0"/>
          </a:p>
          <a:p>
            <a:r>
              <a:rPr lang="en-US" sz="2400" b="1" dirty="0">
                <a:solidFill>
                  <a:srgbClr val="005E00"/>
                </a:solidFill>
              </a:rPr>
              <a:t>Maximum Mentality:</a:t>
            </a:r>
            <a:r>
              <a:rPr lang="en-US" sz="2400" b="1" dirty="0">
                <a:solidFill>
                  <a:srgbClr val="00B050"/>
                </a:solidFill>
              </a:rPr>
              <a:t> </a:t>
            </a:r>
            <a:br>
              <a:rPr lang="en-US" sz="2000" dirty="0"/>
            </a:br>
            <a:r>
              <a:rPr lang="en-US" sz="2000" dirty="0"/>
              <a:t>Use up lower tax brackets every year.  </a:t>
            </a:r>
            <a:br>
              <a:rPr lang="en-US" sz="2000" dirty="0"/>
            </a:br>
            <a:r>
              <a:rPr lang="en-US" sz="2000" b="1" i="1" dirty="0"/>
              <a:t>Do </a:t>
            </a:r>
            <a:r>
              <a:rPr lang="en-US" sz="2000" b="1" i="1" u="sng" dirty="0"/>
              <a:t>not</a:t>
            </a:r>
            <a:r>
              <a:rPr lang="en-US" sz="2000" b="1" i="1" dirty="0"/>
              <a:t> waste them.</a:t>
            </a:r>
            <a:br>
              <a:rPr lang="en-US" sz="2000" b="1" i="1" dirty="0"/>
            </a:br>
            <a:endParaRPr lang="en-US" sz="2000" b="1" i="1" dirty="0"/>
          </a:p>
          <a:p>
            <a:r>
              <a:rPr lang="en-US" sz="2000" b="1" dirty="0"/>
              <a:t>Unused lower brackets </a:t>
            </a:r>
            <a:r>
              <a:rPr lang="en-US" sz="2000" dirty="0"/>
              <a:t>= </a:t>
            </a:r>
            <a:r>
              <a:rPr lang="en-US" sz="2000" b="1" dirty="0">
                <a:solidFill>
                  <a:srgbClr val="C00000"/>
                </a:solidFill>
              </a:rPr>
              <a:t>lost forever</a:t>
            </a:r>
            <a:br>
              <a:rPr lang="en-US" sz="2000" dirty="0"/>
            </a:br>
            <a:r>
              <a:rPr lang="en-US" sz="2000" dirty="0"/>
              <a:t>Resulting in larger tax bills later </a:t>
            </a:r>
            <a:r>
              <a:rPr lang="en-US" sz="2000" i="1" dirty="0"/>
              <a:t>at likely higher rates.</a:t>
            </a:r>
            <a:br>
              <a:rPr lang="en-US" sz="2000" b="1" i="1" dirty="0"/>
            </a:br>
            <a:endParaRPr lang="en-US" sz="1400" b="1" i="1" dirty="0"/>
          </a:p>
          <a:p>
            <a:pPr marL="0" indent="0">
              <a:buNone/>
            </a:pPr>
            <a:r>
              <a:rPr lang="en-US" sz="2000" b="1" dirty="0"/>
              <a:t>Think: </a:t>
            </a:r>
            <a:r>
              <a:rPr lang="en-US" sz="2000" dirty="0"/>
              <a:t>How much can be withdrawn each year </a:t>
            </a:r>
            <a:br>
              <a:rPr lang="en-US" sz="2000" dirty="0"/>
            </a:br>
            <a:r>
              <a:rPr lang="en-US" sz="2000" dirty="0"/>
              <a:t>while using the lower tax brackets </a:t>
            </a:r>
            <a:r>
              <a:rPr lang="en-US" sz="2000" b="1" dirty="0"/>
              <a:t>12%, 22%, 24%.</a:t>
            </a:r>
            <a:br>
              <a:rPr lang="en-US" sz="2000" b="1" dirty="0"/>
            </a:br>
            <a:endParaRPr lang="en-US" sz="2000" b="1" dirty="0"/>
          </a:p>
          <a:p>
            <a:endParaRPr lang="en-US" sz="2000" b="1" dirty="0"/>
          </a:p>
          <a:p>
            <a:pPr marL="0" indent="0">
              <a:buNone/>
            </a:pPr>
            <a:endParaRPr lang="en-US" sz="2000" dirty="0"/>
          </a:p>
          <a:p>
            <a:endParaRPr lang="en-US" sz="2000" i="1" dirty="0"/>
          </a:p>
          <a:p>
            <a:endParaRPr lang="en-US" sz="2000" i="1" dirty="0"/>
          </a:p>
          <a:p>
            <a:endParaRPr lang="en-US" sz="2000" i="1" dirty="0"/>
          </a:p>
        </p:txBody>
      </p:sp>
      <p:pic>
        <p:nvPicPr>
          <p:cNvPr id="21" name="Content Placeholder 20" descr="Shows bar chart showing how when lower tax brackets are not used with income, this can lead to larger tax bills at higher rates. This can lead to opportunities to use the lower tax brackets to reduce the tax bills.">
            <a:extLst>
              <a:ext uri="{FF2B5EF4-FFF2-40B4-BE49-F238E27FC236}">
                <a16:creationId xmlns:a16="http://schemas.microsoft.com/office/drawing/2014/main" id="{63A06602-DFB5-6199-DBAA-D34A6EAA6869}"/>
              </a:ext>
            </a:extLst>
          </p:cNvPr>
          <p:cNvPicPr>
            <a:picLocks noGrp="1" noChangeAspect="1"/>
          </p:cNvPicPr>
          <p:nvPr>
            <p:ph idx="10"/>
          </p:nvPr>
        </p:nvPicPr>
        <p:blipFill>
          <a:blip r:embed="rId3"/>
          <a:stretch>
            <a:fillRect/>
          </a:stretch>
        </p:blipFill>
        <p:spPr>
          <a:xfrm>
            <a:off x="7116897" y="1286083"/>
            <a:ext cx="5034450" cy="4621491"/>
          </a:xfrm>
          <a:prstGeom prst="rect">
            <a:avLst/>
          </a:prstGeom>
        </p:spPr>
      </p:pic>
    </p:spTree>
    <p:extLst>
      <p:ext uri="{BB962C8B-B14F-4D97-AF65-F5344CB8AC3E}">
        <p14:creationId xmlns:p14="http://schemas.microsoft.com/office/powerpoint/2010/main" val="3999370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F6AB4725-5788-4F97-6707-1F38829797BA}"/>
              </a:ext>
              <a:ext uri="{C183D7F6-B498-43B3-948B-1728B52AA6E4}">
                <adec:decorative xmlns:adec="http://schemas.microsoft.com/office/drawing/2017/decorative" val="1"/>
              </a:ext>
            </a:extLst>
          </p:cNvPr>
          <p:cNvSpPr/>
          <p:nvPr/>
        </p:nvSpPr>
        <p:spPr>
          <a:xfrm>
            <a:off x="496955" y="5528863"/>
            <a:ext cx="5848065" cy="584775"/>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54390C7B-70B6-1DF9-1EC4-9AC014EFEB59}"/>
              </a:ext>
            </a:extLst>
          </p:cNvPr>
          <p:cNvSpPr>
            <a:spLocks noGrp="1"/>
          </p:cNvSpPr>
          <p:nvPr>
            <p:ph type="title"/>
          </p:nvPr>
        </p:nvSpPr>
        <p:spPr/>
        <p:txBody>
          <a:bodyPr/>
          <a:lstStyle/>
          <a:p>
            <a:r>
              <a:rPr lang="en-US" dirty="0"/>
              <a:t>The “Sweet Spot” Tax Planning Window</a:t>
            </a:r>
          </a:p>
        </p:txBody>
      </p:sp>
      <p:sp>
        <p:nvSpPr>
          <p:cNvPr id="10" name="Rectangle 2">
            <a:extLst>
              <a:ext uri="{FF2B5EF4-FFF2-40B4-BE49-F238E27FC236}">
                <a16:creationId xmlns:a16="http://schemas.microsoft.com/office/drawing/2014/main" id="{ACFA29E6-34EE-D4BE-F5E2-9684068FD2E9}"/>
              </a:ext>
            </a:extLst>
          </p:cNvPr>
          <p:cNvSpPr>
            <a:spLocks noGrp="1" noChangeArrowheads="1"/>
          </p:cNvSpPr>
          <p:nvPr>
            <p:ph idx="1"/>
          </p:nvPr>
        </p:nvSpPr>
        <p:spPr bwMode="auto">
          <a:xfrm>
            <a:off x="496955" y="1760348"/>
            <a:ext cx="6692039"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A 60-year-old today won’t start RMDs until </a:t>
            </a:r>
            <a:r>
              <a:rPr kumimoji="0" lang="en-US" altLang="en-US" sz="1800" b="1" i="0" u="none" strike="noStrike" cap="none" normalizeH="0" baseline="0" dirty="0">
                <a:ln>
                  <a:noFill/>
                </a:ln>
                <a:solidFill>
                  <a:srgbClr val="000000"/>
                </a:solidFill>
                <a:effectLst/>
                <a:latin typeface="Arial" panose="020B0604020202020204" pitchFamily="34" charset="0"/>
              </a:rPr>
              <a:t>age 75</a:t>
            </a:r>
            <a:r>
              <a:rPr kumimoji="0" lang="en-US" altLang="en-US" sz="1800" b="0" i="0" u="none" strike="noStrike" cap="none" normalizeH="0" baseline="0" dirty="0">
                <a:ln>
                  <a:noFill/>
                </a:ln>
                <a:solidFill>
                  <a:srgbClr val="000000"/>
                </a:solidFill>
                <a:effectLst/>
                <a:latin typeface="Arial" panose="020B0604020202020204" pitchFamily="34" charset="0"/>
              </a:rPr>
              <a:t>.</a:t>
            </a:r>
            <a:br>
              <a:rPr kumimoji="0" lang="en-US" altLang="en-US" sz="1800" b="0" i="0" u="none" strike="noStrike" cap="none" normalizeH="0" baseline="0" dirty="0">
                <a:ln>
                  <a:noFill/>
                </a:ln>
                <a:solidFill>
                  <a:srgbClr val="000000"/>
                </a:solidFill>
                <a:effectLst/>
                <a:latin typeface="Arial" panose="020B0604020202020204" pitchFamily="34" charset="0"/>
              </a:rPr>
            </a:br>
            <a:r>
              <a:rPr kumimoji="0" lang="en-US" altLang="en-US" sz="1800" b="0" i="0" u="none" strike="noStrike" cap="none" normalizeH="0" baseline="0" dirty="0">
                <a:ln>
                  <a:noFill/>
                </a:ln>
                <a:solidFill>
                  <a:srgbClr val="000000"/>
                </a:solidFill>
                <a:effectLst/>
                <a:latin typeface="Arial" panose="020B0604020202020204" pitchFamily="34" charset="0"/>
              </a:rPr>
              <a:t>Doing nothing for 15 years means:</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a:lnSpc>
                <a:spcPct val="100000"/>
              </a:lnSpc>
              <a:buClrTx/>
            </a:pPr>
            <a:r>
              <a:rPr kumimoji="0" lang="en-US" altLang="en-US" sz="1800" b="1" i="0" u="none" strike="noStrike" cap="none" normalizeH="0" baseline="0" dirty="0">
                <a:ln>
                  <a:noFill/>
                </a:ln>
                <a:solidFill>
                  <a:srgbClr val="C00000"/>
                </a:solidFill>
                <a:effectLst/>
                <a:latin typeface="Arial" panose="020B0604020202020204" pitchFamily="34" charset="0"/>
              </a:rPr>
              <a:t>Bigger IRA → Bigger future tax bill</a:t>
            </a:r>
            <a:endParaRPr kumimoji="0" lang="en-US" altLang="en-US" sz="1800" b="0" i="0" u="none" strike="noStrike" cap="none" normalizeH="0" baseline="0" dirty="0">
              <a:ln>
                <a:noFill/>
              </a:ln>
              <a:solidFill>
                <a:srgbClr val="C00000"/>
              </a:solidFill>
              <a:effectLst/>
              <a:latin typeface="Arial" panose="020B0604020202020204" pitchFamily="34" charset="0"/>
            </a:endParaRPr>
          </a:p>
          <a:p>
            <a:pPr>
              <a:lnSpc>
                <a:spcPct val="100000"/>
              </a:lnSpc>
              <a:buClrTx/>
            </a:pPr>
            <a:r>
              <a:rPr kumimoji="0" lang="en-US" altLang="en-US" sz="1800" b="1" i="0" u="none" strike="noStrike" cap="none" normalizeH="0" baseline="0" dirty="0">
                <a:ln>
                  <a:noFill/>
                </a:ln>
                <a:solidFill>
                  <a:srgbClr val="C00000"/>
                </a:solidFill>
                <a:effectLst/>
                <a:latin typeface="Arial" panose="020B0604020202020204" pitchFamily="34" charset="0"/>
              </a:rPr>
              <a:t>15 years of low tax brackets wasted</a:t>
            </a:r>
            <a:endParaRPr kumimoji="0" lang="en-US" altLang="en-US" sz="1800" b="0" i="0" u="none" strike="noStrike" cap="none" normalizeH="0" baseline="0" dirty="0">
              <a:ln>
                <a:noFill/>
              </a:ln>
              <a:solidFill>
                <a:srgbClr val="C00000"/>
              </a:solidFill>
              <a:effectLst/>
              <a:latin typeface="Arial" panose="020B0604020202020204" pitchFamily="34" charset="0"/>
            </a:endParaRPr>
          </a:p>
          <a:p>
            <a:pPr>
              <a:lnSpc>
                <a:spcPct val="100000"/>
              </a:lnSpc>
              <a:buClrTx/>
            </a:pPr>
            <a:r>
              <a:rPr kumimoji="0" lang="en-US" altLang="en-US" sz="1800" b="1" i="0" u="none" strike="noStrike" cap="none" normalizeH="0" baseline="0" dirty="0">
                <a:ln>
                  <a:noFill/>
                </a:ln>
                <a:solidFill>
                  <a:srgbClr val="C00000"/>
                </a:solidFill>
                <a:effectLst/>
                <a:latin typeface="Arial" panose="020B0604020202020204" pitchFamily="34" charset="0"/>
              </a:rPr>
              <a:t>Higher RMDs later </a:t>
            </a:r>
            <a:r>
              <a:rPr lang="en-US" altLang="en-US" sz="1800" b="1" dirty="0">
                <a:solidFill>
                  <a:srgbClr val="C00000"/>
                </a:solidFill>
              </a:rPr>
              <a:t>→</a:t>
            </a:r>
            <a:r>
              <a:rPr kumimoji="0" lang="en-US" altLang="en-US" sz="1800" b="1" i="0" u="none" strike="noStrike" cap="none" normalizeH="0" baseline="0" dirty="0">
                <a:ln>
                  <a:noFill/>
                </a:ln>
                <a:solidFill>
                  <a:srgbClr val="C00000"/>
                </a:solidFill>
                <a:effectLst/>
                <a:latin typeface="Arial" panose="020B0604020202020204" pitchFamily="34" charset="0"/>
              </a:rPr>
              <a:t> less planning flexibility</a:t>
            </a:r>
            <a:endParaRPr lang="en-US" altLang="en-US" sz="1800" dirty="0">
              <a:solidFill>
                <a:srgbClr val="C00000"/>
              </a:solidFill>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b="1"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1" i="0" u="none" strike="noStrike" cap="none" normalizeH="0" baseline="0" dirty="0">
                <a:ln>
                  <a:noFill/>
                </a:ln>
                <a:solidFill>
                  <a:srgbClr val="000000"/>
                </a:solidFill>
                <a:effectLst/>
                <a:latin typeface="Arial" panose="020B0604020202020204" pitchFamily="34" charset="0"/>
              </a:rPr>
              <a:t>The Opportunity:</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a:lnSpc>
                <a:spcPct val="100000"/>
              </a:lnSpc>
              <a:buClrTx/>
            </a:pPr>
            <a:r>
              <a:rPr kumimoji="0" lang="en-US" altLang="en-US" sz="1800" b="0" i="0" u="none" strike="noStrike" cap="none" normalizeH="0" baseline="0" dirty="0">
                <a:ln>
                  <a:noFill/>
                </a:ln>
                <a:solidFill>
                  <a:srgbClr val="000000"/>
                </a:solidFill>
                <a:effectLst/>
                <a:latin typeface="Arial" panose="020B0604020202020204" pitchFamily="34" charset="0"/>
              </a:rPr>
              <a:t>Use low tax brackets now </a:t>
            </a:r>
          </a:p>
          <a:p>
            <a:pPr>
              <a:lnSpc>
                <a:spcPct val="100000"/>
              </a:lnSpc>
              <a:buClrTx/>
            </a:pPr>
            <a:r>
              <a:rPr kumimoji="0" lang="en-US" altLang="en-US" sz="1800" b="0" i="0" u="none" strike="noStrike" cap="none" normalizeH="0" baseline="0" dirty="0">
                <a:ln>
                  <a:noFill/>
                </a:ln>
                <a:solidFill>
                  <a:srgbClr val="000000"/>
                </a:solidFill>
                <a:effectLst/>
                <a:latin typeface="Arial" panose="020B0604020202020204" pitchFamily="34" charset="0"/>
              </a:rPr>
              <a:t>Pre-RMD years let you </a:t>
            </a:r>
            <a:r>
              <a:rPr kumimoji="0" lang="en-US" altLang="en-US" sz="1800" b="1" i="0" u="none" strike="noStrike" cap="none" normalizeH="0" baseline="0" dirty="0">
                <a:ln>
                  <a:noFill/>
                </a:ln>
                <a:solidFill>
                  <a:srgbClr val="000000"/>
                </a:solidFill>
                <a:effectLst/>
                <a:latin typeface="Arial" panose="020B0604020202020204" pitchFamily="34" charset="0"/>
              </a:rPr>
              <a:t>control your tax rate</a:t>
            </a:r>
            <a:endParaRPr lang="en-US" altLang="en-US" sz="1800" dirty="0">
              <a:solidFill>
                <a:srgbClr val="000000"/>
              </a:solidFill>
            </a:endParaRPr>
          </a:p>
          <a:p>
            <a:pPr>
              <a:lnSpc>
                <a:spcPct val="100000"/>
              </a:lnSpc>
              <a:buClrTx/>
            </a:pPr>
            <a:r>
              <a:rPr kumimoji="0" lang="en-US" altLang="en-US" sz="1800" b="0" i="0" u="none" strike="noStrike" cap="none" normalizeH="0" baseline="0" dirty="0">
                <a:ln>
                  <a:noFill/>
                </a:ln>
                <a:solidFill>
                  <a:srgbClr val="000000"/>
                </a:solidFill>
                <a:effectLst/>
                <a:latin typeface="Arial" panose="020B0604020202020204" pitchFamily="34" charset="0"/>
              </a:rPr>
              <a:t>Once RMDs begin, flexibility disappears —</a:t>
            </a:r>
            <a:br>
              <a:rPr kumimoji="0" lang="en-US" altLang="en-US" sz="1800" b="0" i="0" u="none" strike="noStrike" cap="none" normalizeH="0" baseline="0" dirty="0">
                <a:ln>
                  <a:noFill/>
                </a:ln>
                <a:solidFill>
                  <a:srgbClr val="000000"/>
                </a:solidFill>
                <a:effectLst/>
                <a:latin typeface="Arial" panose="020B0604020202020204" pitchFamily="34" charset="0"/>
              </a:rPr>
            </a:br>
            <a:r>
              <a:rPr kumimoji="0" lang="en-US" altLang="en-US" sz="1800" b="1" i="1" u="none" strike="noStrike" cap="none" normalizeH="0" baseline="0" dirty="0">
                <a:ln>
                  <a:noFill/>
                </a:ln>
                <a:solidFill>
                  <a:srgbClr val="000000"/>
                </a:solidFill>
                <a:effectLst/>
                <a:latin typeface="Arial" panose="020B0604020202020204" pitchFamily="34" charset="0"/>
              </a:rPr>
              <a:t>RMDs must be taken first and </a:t>
            </a:r>
            <a:br>
              <a:rPr kumimoji="0" lang="en-US" altLang="en-US" sz="1800" b="1" i="1" u="none" strike="noStrike" cap="none" normalizeH="0" baseline="0" dirty="0">
                <a:ln>
                  <a:noFill/>
                </a:ln>
                <a:solidFill>
                  <a:srgbClr val="000000"/>
                </a:solidFill>
                <a:effectLst/>
                <a:latin typeface="Arial" panose="020B0604020202020204" pitchFamily="34" charset="0"/>
              </a:rPr>
            </a:br>
            <a:r>
              <a:rPr kumimoji="0" lang="en-US" altLang="en-US" sz="1800" b="1" i="1" u="none" strike="noStrike" cap="none" normalizeH="0" baseline="0" dirty="0">
                <a:ln>
                  <a:noFill/>
                </a:ln>
                <a:solidFill>
                  <a:srgbClr val="000000"/>
                </a:solidFill>
                <a:effectLst/>
                <a:latin typeface="Arial" panose="020B0604020202020204" pitchFamily="34" charset="0"/>
              </a:rPr>
              <a:t>cannot be converted to Roth IRAs </a:t>
            </a:r>
          </a:p>
          <a:p>
            <a:pPr marL="0" indent="0">
              <a:lnSpc>
                <a:spcPct val="100000"/>
              </a:lnSpc>
              <a:buClrTx/>
              <a:buNone/>
            </a:pPr>
            <a:r>
              <a:rPr lang="en-US" altLang="en-US" sz="1800" b="1" i="1" dirty="0">
                <a:solidFill>
                  <a:srgbClr val="000000"/>
                </a:solidFill>
              </a:rPr>
              <a:t>   But…RMDs can be used to fund life insurance </a:t>
            </a:r>
            <a:endParaRPr kumimoji="0" lang="en-US" altLang="en-US" sz="1800" b="0" i="1"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1"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Arial" panose="020B0604020202020204" pitchFamily="34" charset="0"/>
              </a:rPr>
              <a:t>Act early. Shrink IRA balances </a:t>
            </a:r>
            <a:r>
              <a:rPr kumimoji="0" lang="en-US" altLang="en-US" sz="1800" b="1" i="1" u="none" strike="noStrike" cap="none" normalizeH="0" baseline="0" dirty="0">
                <a:ln>
                  <a:noFill/>
                </a:ln>
                <a:solidFill>
                  <a:srgbClr val="000000"/>
                </a:solidFill>
                <a:effectLst/>
                <a:latin typeface="Arial" panose="020B0604020202020204" pitchFamily="34" charset="0"/>
              </a:rPr>
              <a:t>while rates are low.</a:t>
            </a:r>
            <a:endParaRPr kumimoji="0" lang="en-US" altLang="en-US" sz="1800" b="0" i="1" u="none" strike="noStrike" cap="none" normalizeH="0" baseline="0" dirty="0">
              <a:ln>
                <a:noFill/>
              </a:ln>
              <a:solidFill>
                <a:schemeClr val="tx1"/>
              </a:solidFill>
              <a:effectLst/>
              <a:latin typeface="Arial" panose="020B0604020202020204" pitchFamily="34" charset="0"/>
            </a:endParaRPr>
          </a:p>
        </p:txBody>
      </p:sp>
      <p:sp>
        <p:nvSpPr>
          <p:cNvPr id="14" name="Content Placeholder 6">
            <a:extLst>
              <a:ext uri="{FF2B5EF4-FFF2-40B4-BE49-F238E27FC236}">
                <a16:creationId xmlns:a16="http://schemas.microsoft.com/office/drawing/2014/main" id="{3ACA7205-71D4-1A40-ADBE-F1192B59F58B}"/>
              </a:ext>
            </a:extLst>
          </p:cNvPr>
          <p:cNvSpPr>
            <a:spLocks noGrp="1"/>
          </p:cNvSpPr>
          <p:nvPr>
            <p:ph idx="12"/>
          </p:nvPr>
        </p:nvSpPr>
        <p:spPr>
          <a:xfrm>
            <a:off x="7188994" y="1423315"/>
            <a:ext cx="4553875" cy="400110"/>
          </a:xfrm>
        </p:spPr>
        <p:txBody>
          <a:bodyPr wrap="none" lIns="91440" tIns="45720" rIns="91440" bIns="4572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PROACTIVELY ADDRESS TAX RISK</a:t>
            </a:r>
          </a:p>
        </p:txBody>
      </p:sp>
      <p:pic>
        <p:nvPicPr>
          <p:cNvPr id="16" name="Content Placeholder 15" descr="Two 3D pie charts compare retirement account balances over time. The top chart, labeled “From this (Age 60),” is mostly red and labeled “Tax Deferred,” with a small green slice. The bottom chart, labeled “To this (Age 75),” is mostly green and labeled “Tax Free,” with a small red slice.">
            <a:extLst>
              <a:ext uri="{FF2B5EF4-FFF2-40B4-BE49-F238E27FC236}">
                <a16:creationId xmlns:a16="http://schemas.microsoft.com/office/drawing/2014/main" id="{62A7550C-BB88-BB4E-03CE-E2A76A45957F}"/>
              </a:ext>
            </a:extLst>
          </p:cNvPr>
          <p:cNvPicPr>
            <a:picLocks noGrp="1" noChangeAspect="1"/>
          </p:cNvPicPr>
          <p:nvPr>
            <p:ph idx="11"/>
          </p:nvPr>
        </p:nvPicPr>
        <p:blipFill>
          <a:blip r:embed="rId2"/>
          <a:stretch>
            <a:fillRect/>
          </a:stretch>
        </p:blipFill>
        <p:spPr>
          <a:xfrm>
            <a:off x="6927495" y="1920919"/>
            <a:ext cx="4865030" cy="4017612"/>
          </a:xfrm>
          <a:prstGeom prst="rect">
            <a:avLst/>
          </a:prstGeom>
        </p:spPr>
      </p:pic>
      <p:sp>
        <p:nvSpPr>
          <p:cNvPr id="4" name="Content Placeholder 4">
            <a:extLst>
              <a:ext uri="{FF2B5EF4-FFF2-40B4-BE49-F238E27FC236}">
                <a16:creationId xmlns:a16="http://schemas.microsoft.com/office/drawing/2014/main" id="{A39BFD66-6AA2-E017-C828-343B2AC4D9C9}"/>
              </a:ext>
            </a:extLst>
          </p:cNvPr>
          <p:cNvSpPr>
            <a:spLocks noGrp="1"/>
          </p:cNvSpPr>
          <p:nvPr>
            <p:ph idx="10"/>
          </p:nvPr>
        </p:nvSpPr>
        <p:spPr>
          <a:xfrm>
            <a:off x="7541366" y="5508157"/>
            <a:ext cx="3849131" cy="584775"/>
          </a:xfrm>
        </p:spPr>
        <p:txBody>
          <a:bodyPr wrap="none" lIns="91440" tIns="45720" rIns="91440" bIns="4572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1600" b="1" i="1"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Annual withdrawals shift the balance </a:t>
            </a:r>
            <a:br>
              <a:rPr kumimoji="0" lang="en-US" altLang="en-US" sz="1600" b="1" i="1"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br>
            <a:r>
              <a:rPr kumimoji="0" lang="en-US" altLang="en-US" sz="1600" b="1" i="1"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and lower future taxes.</a:t>
            </a:r>
          </a:p>
        </p:txBody>
      </p:sp>
    </p:spTree>
    <p:extLst>
      <p:ext uri="{BB962C8B-B14F-4D97-AF65-F5344CB8AC3E}">
        <p14:creationId xmlns:p14="http://schemas.microsoft.com/office/powerpoint/2010/main" val="153662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3997BA-1C0C-41E6-DB59-CC213AE1856E}"/>
              </a:ext>
            </a:extLst>
          </p:cNvPr>
          <p:cNvSpPr>
            <a:spLocks noGrp="1"/>
          </p:cNvSpPr>
          <p:nvPr>
            <p:ph type="title" idx="4294967295"/>
          </p:nvPr>
        </p:nvSpPr>
        <p:spPr>
          <a:xfrm>
            <a:off x="5591331" y="2530233"/>
            <a:ext cx="5957203" cy="898767"/>
          </a:xfrm>
          <a:prstGeom prst="rect">
            <a:avLst/>
          </a:prstGeom>
        </p:spPr>
        <p:txBody>
          <a:bodyPr wrap="square" lIns="91440" tIns="45720" rIns="91440" bIns="45720">
            <a:noAutofit/>
          </a:bodyPr>
          <a:lstStyle/>
          <a:p>
            <a:pPr lvl="0" algn="r">
              <a:spcAft>
                <a:spcPts val="1800"/>
              </a:spcAft>
              <a:defRPr/>
            </a:pPr>
            <a:r>
              <a:rPr lang="en-US" sz="5400" b="1" dirty="0">
                <a:solidFill>
                  <a:srgbClr val="FFFFFF"/>
                </a:solidFill>
                <a:latin typeface="Arial" panose="020B0604020202020204" pitchFamily="34" charset="0"/>
                <a:cs typeface="Arial" panose="020B0604020202020204" pitchFamily="34" charset="0"/>
              </a:rPr>
              <a:t>Setting the Stage</a:t>
            </a:r>
            <a:endParaRPr lang="en-US" dirty="0"/>
          </a:p>
        </p:txBody>
      </p:sp>
      <p:sp>
        <p:nvSpPr>
          <p:cNvPr id="2" name="Text Placeholder 1">
            <a:extLst>
              <a:ext uri="{FF2B5EF4-FFF2-40B4-BE49-F238E27FC236}">
                <a16:creationId xmlns:a16="http://schemas.microsoft.com/office/drawing/2014/main" id="{1DA8DF28-1907-880D-88AC-4940A53449BA}"/>
              </a:ext>
            </a:extLst>
          </p:cNvPr>
          <p:cNvSpPr>
            <a:spLocks noGrp="1"/>
          </p:cNvSpPr>
          <p:nvPr>
            <p:ph type="body" sz="quarter" idx="10"/>
          </p:nvPr>
        </p:nvSpPr>
        <p:spPr>
          <a:xfrm>
            <a:off x="4615566" y="3686215"/>
            <a:ext cx="6932968" cy="898767"/>
          </a:xfrm>
        </p:spPr>
        <p:txBody>
          <a:body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FDCB33"/>
                </a:solidFill>
                <a:effectLst/>
                <a:uLnTx/>
                <a:uFillTx/>
                <a:latin typeface="Arial" panose="020B0604020202020204" pitchFamily="34" charset="0"/>
                <a:ea typeface="+mj-ea"/>
                <a:cs typeface="Arial" panose="020B0604020202020204" pitchFamily="34" charset="0"/>
              </a:rPr>
              <a:t>Why the opportunity to act </a:t>
            </a:r>
            <a:br>
              <a:rPr kumimoji="0" lang="en-US" sz="3200" b="1" i="0" u="none" strike="noStrike" kern="1200" cap="none" spc="0" normalizeH="0" baseline="0" noProof="0" dirty="0">
                <a:ln>
                  <a:noFill/>
                </a:ln>
                <a:solidFill>
                  <a:srgbClr val="FDCB33"/>
                </a:solidFill>
                <a:effectLst/>
                <a:uLnTx/>
                <a:uFillTx/>
                <a:latin typeface="Arial" panose="020B0604020202020204" pitchFamily="34" charset="0"/>
                <a:ea typeface="+mj-ea"/>
                <a:cs typeface="Arial" panose="020B0604020202020204" pitchFamily="34" charset="0"/>
              </a:rPr>
            </a:br>
            <a:r>
              <a:rPr kumimoji="0" lang="en-US" sz="3200" b="1" i="0" u="none" strike="noStrike" kern="1200" cap="none" spc="0" normalizeH="0" baseline="0" noProof="0" dirty="0">
                <a:ln>
                  <a:noFill/>
                </a:ln>
                <a:solidFill>
                  <a:srgbClr val="FDCB33"/>
                </a:solidFill>
                <a:effectLst/>
                <a:uLnTx/>
                <a:uFillTx/>
                <a:latin typeface="Arial" panose="020B0604020202020204" pitchFamily="34" charset="0"/>
                <a:ea typeface="+mj-ea"/>
                <a:cs typeface="Arial" panose="020B0604020202020204" pitchFamily="34" charset="0"/>
              </a:rPr>
              <a:t>has never been greater</a:t>
            </a:r>
          </a:p>
        </p:txBody>
      </p:sp>
    </p:spTree>
    <p:extLst>
      <p:ext uri="{BB962C8B-B14F-4D97-AF65-F5344CB8AC3E}">
        <p14:creationId xmlns:p14="http://schemas.microsoft.com/office/powerpoint/2010/main" val="3774601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098CD-5459-A97F-D850-FD4B2E15237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8082C46-83CD-D60F-B9AD-30F2455A368D}"/>
              </a:ext>
              <a:ext uri="{C183D7F6-B498-43B3-948B-1728B52AA6E4}">
                <adec:decorative xmlns:adec="http://schemas.microsoft.com/office/drawing/2017/decorative" val="1"/>
              </a:ext>
            </a:extLst>
          </p:cNvPr>
          <p:cNvSpPr/>
          <p:nvPr/>
        </p:nvSpPr>
        <p:spPr>
          <a:xfrm>
            <a:off x="490554" y="4719126"/>
            <a:ext cx="5848065" cy="699549"/>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EEB036D8-66D1-FCA4-6BF9-0CA305D247E9}"/>
              </a:ext>
            </a:extLst>
          </p:cNvPr>
          <p:cNvSpPr>
            <a:spLocks noGrp="1"/>
          </p:cNvSpPr>
          <p:nvPr>
            <p:ph type="title"/>
          </p:nvPr>
        </p:nvSpPr>
        <p:spPr/>
        <p:txBody>
          <a:bodyPr/>
          <a:lstStyle/>
          <a:p>
            <a:r>
              <a:rPr lang="en-US" dirty="0"/>
              <a:t>Don’t Let </a:t>
            </a:r>
            <a:r>
              <a:rPr lang="en-US" i="1" dirty="0">
                <a:solidFill>
                  <a:srgbClr val="4E88C6"/>
                </a:solidFill>
              </a:rPr>
              <a:t>Beneficiaries</a:t>
            </a:r>
            <a:r>
              <a:rPr lang="en-US" dirty="0"/>
              <a:t> Waste Low Tax Brackets</a:t>
            </a:r>
          </a:p>
        </p:txBody>
      </p:sp>
      <p:sp>
        <p:nvSpPr>
          <p:cNvPr id="6" name="Rectangle 1">
            <a:extLst>
              <a:ext uri="{FF2B5EF4-FFF2-40B4-BE49-F238E27FC236}">
                <a16:creationId xmlns:a16="http://schemas.microsoft.com/office/drawing/2014/main" id="{A409A762-B1E2-D1A0-DB1E-5CA302F795AB}"/>
              </a:ext>
            </a:extLst>
          </p:cNvPr>
          <p:cNvSpPr>
            <a:spLocks noGrp="1" noChangeArrowheads="1"/>
          </p:cNvSpPr>
          <p:nvPr>
            <p:ph idx="1"/>
          </p:nvPr>
        </p:nvSpPr>
        <p:spPr bwMode="auto">
          <a:xfrm>
            <a:off x="496955" y="1977602"/>
            <a:ext cx="6340197"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Arial" panose="020B0604020202020204" pitchFamily="34" charset="0"/>
              </a:rPr>
              <a:t>Doing the bare minimum (years 1–9 RMD only) means:</a:t>
            </a:r>
          </a:p>
          <a:p>
            <a:pPr>
              <a:lnSpc>
                <a:spcPct val="100000"/>
              </a:lnSpc>
              <a:buClrTx/>
            </a:pPr>
            <a:r>
              <a:rPr kumimoji="0" lang="en-US" altLang="en-US" sz="1800" b="1" i="0" u="none" strike="noStrike" cap="none" normalizeH="0" baseline="0" dirty="0">
                <a:ln>
                  <a:noFill/>
                </a:ln>
                <a:solidFill>
                  <a:srgbClr val="C00000"/>
                </a:solidFill>
                <a:effectLst/>
                <a:latin typeface="Arial" panose="020B0604020202020204" pitchFamily="34" charset="0"/>
              </a:rPr>
              <a:t>Small withdrawals early → huge tax bill in Year 10</a:t>
            </a:r>
            <a:endParaRPr lang="en-US" altLang="en-US" sz="1800" b="1" dirty="0">
              <a:solidFill>
                <a:srgbClr val="C00000"/>
              </a:solidFill>
            </a:endParaRPr>
          </a:p>
          <a:p>
            <a:pPr>
              <a:lnSpc>
                <a:spcPct val="100000"/>
              </a:lnSpc>
              <a:buClrTx/>
            </a:pPr>
            <a:r>
              <a:rPr kumimoji="0" lang="en-US" altLang="en-US" sz="1800" b="1" i="0" u="none" strike="noStrike" cap="none" normalizeH="0" baseline="0" dirty="0">
                <a:ln>
                  <a:noFill/>
                </a:ln>
                <a:solidFill>
                  <a:srgbClr val="C00000"/>
                </a:solidFill>
                <a:effectLst/>
                <a:latin typeface="Arial" panose="020B0604020202020204" pitchFamily="34" charset="0"/>
              </a:rPr>
              <a:t>Lost opportunity to use lower tax brackets</a:t>
            </a:r>
            <a:endParaRPr lang="en-US" altLang="en-US" sz="1800" b="1" dirty="0">
              <a:solidFill>
                <a:srgbClr val="C00000"/>
              </a:solidFill>
            </a:endParaRPr>
          </a:p>
          <a:p>
            <a:pPr>
              <a:lnSpc>
                <a:spcPct val="100000"/>
              </a:lnSpc>
              <a:buClrTx/>
            </a:pPr>
            <a:r>
              <a:rPr kumimoji="0" lang="en-US" altLang="en-US" sz="1800" b="1" i="0" u="none" strike="noStrike" cap="none" normalizeH="0" baseline="0" dirty="0">
                <a:ln>
                  <a:noFill/>
                </a:ln>
                <a:solidFill>
                  <a:srgbClr val="C00000"/>
                </a:solidFill>
                <a:effectLst/>
                <a:latin typeface="Arial" panose="020B0604020202020204" pitchFamily="34" charset="0"/>
              </a:rPr>
              <a:t>Steeper overall tax cost over the 10-year window</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1"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Arial" panose="020B0604020202020204" pitchFamily="34" charset="0"/>
              </a:rPr>
              <a:t>The Opportunity:</a:t>
            </a:r>
            <a:endParaRPr lang="en-US" altLang="en-US" sz="1800" dirty="0"/>
          </a:p>
          <a:p>
            <a:pPr>
              <a:lnSpc>
                <a:spcPct val="100000"/>
              </a:lnSpc>
              <a:buClrTx/>
            </a:pPr>
            <a:r>
              <a:rPr kumimoji="0" lang="en-US" altLang="en-US" sz="1800" i="0" u="none" strike="noStrike" cap="none" normalizeH="0" baseline="0" dirty="0">
                <a:ln>
                  <a:noFill/>
                </a:ln>
                <a:solidFill>
                  <a:srgbClr val="000000"/>
                </a:solidFill>
                <a:effectLst/>
                <a:latin typeface="Arial" panose="020B0604020202020204" pitchFamily="34" charset="0"/>
              </a:rPr>
              <a:t>Withdraw more than the required RMD in years 1–9</a:t>
            </a:r>
            <a:endParaRPr lang="en-US" altLang="en-US" sz="1800" dirty="0">
              <a:solidFill>
                <a:srgbClr val="000000"/>
              </a:solidFill>
            </a:endParaRPr>
          </a:p>
          <a:p>
            <a:pPr>
              <a:lnSpc>
                <a:spcPct val="100000"/>
              </a:lnSpc>
              <a:buClrTx/>
            </a:pPr>
            <a:r>
              <a:rPr kumimoji="0" lang="en-US" altLang="en-US" sz="1800" i="0" u="none" strike="noStrike" cap="none" normalizeH="0" baseline="0" dirty="0">
                <a:ln>
                  <a:noFill/>
                </a:ln>
                <a:solidFill>
                  <a:srgbClr val="000000"/>
                </a:solidFill>
                <a:effectLst/>
                <a:latin typeface="Arial" panose="020B0604020202020204" pitchFamily="34" charset="0"/>
              </a:rPr>
              <a:t>Use lower brackets early to smooth out the tax impact</a:t>
            </a:r>
            <a:endParaRPr lang="en-US" altLang="en-US" sz="1800" dirty="0">
              <a:solidFill>
                <a:srgbClr val="000000"/>
              </a:solidFill>
            </a:endParaRPr>
          </a:p>
          <a:p>
            <a:pPr>
              <a:lnSpc>
                <a:spcPct val="100000"/>
              </a:lnSpc>
              <a:buClrTx/>
            </a:pPr>
            <a:r>
              <a:rPr kumimoji="0" lang="en-US" altLang="en-US" sz="1800" i="0" u="none" strike="noStrike" cap="none" normalizeH="0" baseline="0" dirty="0">
                <a:ln>
                  <a:noFill/>
                </a:ln>
                <a:solidFill>
                  <a:srgbClr val="000000"/>
                </a:solidFill>
                <a:effectLst/>
                <a:latin typeface="Arial" panose="020B0604020202020204" pitchFamily="34" charset="0"/>
              </a:rPr>
              <a:t>Avoid a massive Year-10 “100% RMD” tax spike</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rgbClr val="000000"/>
                </a:solidFill>
                <a:effectLst/>
                <a:latin typeface="Arial" panose="020B0604020202020204" pitchFamily="34" charset="0"/>
              </a:rPr>
            </a:br>
            <a:r>
              <a:rPr kumimoji="0" lang="en-US" altLang="en-US" sz="1800" b="1" i="0" u="none" strike="noStrike" cap="none" normalizeH="0" baseline="0" dirty="0">
                <a:ln>
                  <a:noFill/>
                </a:ln>
                <a:solidFill>
                  <a:srgbClr val="000000"/>
                </a:solidFill>
                <a:effectLst/>
                <a:latin typeface="Arial" panose="020B0604020202020204" pitchFamily="34" charset="0"/>
              </a:rPr>
              <a:t>Beneficiaries can’t convert — but they </a:t>
            </a:r>
            <a:r>
              <a:rPr kumimoji="0" lang="en-US" altLang="en-US" sz="1800" b="1" i="1" u="none" strike="noStrike" cap="none" normalizeH="0" baseline="0" dirty="0">
                <a:ln>
                  <a:noFill/>
                </a:ln>
                <a:solidFill>
                  <a:srgbClr val="000000"/>
                </a:solidFill>
                <a:effectLst/>
                <a:latin typeface="Arial" panose="020B0604020202020204" pitchFamily="34" charset="0"/>
              </a:rPr>
              <a:t>can</a:t>
            </a:r>
            <a:r>
              <a:rPr kumimoji="0" lang="en-US" altLang="en-US" sz="1800" b="1" i="0" u="none" strike="noStrike" cap="none" normalizeH="0" baseline="0" dirty="0">
                <a:ln>
                  <a:noFill/>
                </a:ln>
                <a:solidFill>
                  <a:srgbClr val="000000"/>
                </a:solidFill>
                <a:effectLst/>
                <a:latin typeface="Arial" panose="020B0604020202020204" pitchFamily="34" charset="0"/>
              </a:rPr>
              <a:t> plan.</a:t>
            </a:r>
            <a:br>
              <a:rPr kumimoji="0" lang="en-US" altLang="en-US" sz="1800" b="1" i="0" u="none" strike="noStrike" cap="none" normalizeH="0" baseline="0" dirty="0">
                <a:ln>
                  <a:noFill/>
                </a:ln>
                <a:solidFill>
                  <a:srgbClr val="000000"/>
                </a:solidFill>
                <a:effectLst/>
                <a:latin typeface="Arial" panose="020B0604020202020204" pitchFamily="34" charset="0"/>
              </a:rPr>
            </a:br>
            <a:r>
              <a:rPr kumimoji="0" lang="en-US" altLang="en-US" sz="1800" b="1" i="0" u="none" strike="noStrike" cap="none" normalizeH="0" baseline="0" dirty="0">
                <a:ln>
                  <a:noFill/>
                </a:ln>
                <a:solidFill>
                  <a:srgbClr val="000000"/>
                </a:solidFill>
                <a:effectLst/>
                <a:latin typeface="Arial" panose="020B0604020202020204" pitchFamily="34" charset="0"/>
              </a:rPr>
              <a:t>Front-loading withdrawals lowers total taxes.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Content Placeholder 4">
            <a:extLst>
              <a:ext uri="{FF2B5EF4-FFF2-40B4-BE49-F238E27FC236}">
                <a16:creationId xmlns:a16="http://schemas.microsoft.com/office/drawing/2014/main" id="{3D9E5523-8734-C77B-6AF6-AC134F3B76D8}"/>
              </a:ext>
            </a:extLst>
          </p:cNvPr>
          <p:cNvSpPr>
            <a:spLocks noGrp="1"/>
          </p:cNvSpPr>
          <p:nvPr>
            <p:ph idx="10"/>
          </p:nvPr>
        </p:nvSpPr>
        <p:spPr>
          <a:xfrm>
            <a:off x="7702221" y="1800099"/>
            <a:ext cx="3373872" cy="707886"/>
          </a:xfrm>
        </p:spPr>
        <p:txBody>
          <a:bodyPr wrap="none" lIns="91440" tIns="45720" rIns="91440" bIns="4572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PROACTIVELY ADDRESS </a:t>
            </a:r>
            <a:br>
              <a:rPr kumimoji="0" lang="en-US" alt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alt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INHERITED IRA TAX RISK</a:t>
            </a:r>
          </a:p>
        </p:txBody>
      </p:sp>
      <p:pic>
        <p:nvPicPr>
          <p:cNvPr id="22" name="Content Placeholder 21" descr="Shows two bar charts of how to proactively address IRA tax risk. In the first bar chart, by doing nothing except required minimum distribution, the tax percentage remains low until year 10, where there is a tax bomb, leading to a increase of tax bills. The second bar chart shows that by using a tax-smart withdrawal strategy, it leads to a smooth year 10 tax hit, with there being a gradual increase of the tax bills over the 10 year period.">
            <a:extLst>
              <a:ext uri="{FF2B5EF4-FFF2-40B4-BE49-F238E27FC236}">
                <a16:creationId xmlns:a16="http://schemas.microsoft.com/office/drawing/2014/main" id="{4D5CAF1B-4E55-3B61-EEA2-1A023E4689F1}"/>
              </a:ext>
            </a:extLst>
          </p:cNvPr>
          <p:cNvPicPr>
            <a:picLocks noGrp="1" noChangeAspect="1"/>
          </p:cNvPicPr>
          <p:nvPr>
            <p:ph idx="11"/>
          </p:nvPr>
        </p:nvPicPr>
        <p:blipFill>
          <a:blip r:embed="rId2"/>
          <a:stretch>
            <a:fillRect/>
          </a:stretch>
        </p:blipFill>
        <p:spPr>
          <a:xfrm>
            <a:off x="6819770" y="2745151"/>
            <a:ext cx="5303520" cy="3025289"/>
          </a:xfrm>
          <a:prstGeom prst="rect">
            <a:avLst/>
          </a:prstGeom>
        </p:spPr>
      </p:pic>
    </p:spTree>
    <p:extLst>
      <p:ext uri="{BB962C8B-B14F-4D97-AF65-F5344CB8AC3E}">
        <p14:creationId xmlns:p14="http://schemas.microsoft.com/office/powerpoint/2010/main" val="13006857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C6843-A3BE-8E71-CD6A-5FE6EBE048D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C07DF74-CE1A-D025-F0B2-F3498BC7F0D0}"/>
              </a:ext>
              <a:ext uri="{C183D7F6-B498-43B3-948B-1728B52AA6E4}">
                <adec:decorative xmlns:adec="http://schemas.microsoft.com/office/drawing/2017/decorative" val="1"/>
              </a:ext>
            </a:extLst>
          </p:cNvPr>
          <p:cNvSpPr/>
          <p:nvPr/>
        </p:nvSpPr>
        <p:spPr>
          <a:xfrm>
            <a:off x="490554" y="4998990"/>
            <a:ext cx="10842854" cy="990951"/>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66610FCC-E0B1-0E62-B185-F55A5C901F0F}"/>
              </a:ext>
            </a:extLst>
          </p:cNvPr>
          <p:cNvSpPr>
            <a:spLocks noGrp="1"/>
          </p:cNvSpPr>
          <p:nvPr>
            <p:ph type="title"/>
          </p:nvPr>
        </p:nvSpPr>
        <p:spPr>
          <a:xfrm>
            <a:off x="490554" y="752304"/>
            <a:ext cx="6651026" cy="1128011"/>
          </a:xfrm>
        </p:spPr>
        <p:txBody>
          <a:bodyPr/>
          <a:lstStyle/>
          <a:p>
            <a:r>
              <a:rPr lang="en-US" dirty="0">
                <a:solidFill>
                  <a:srgbClr val="002751"/>
                </a:solidFill>
              </a:rPr>
              <a:t>OBBBA: The Window Just Got Bigger</a:t>
            </a:r>
            <a:br>
              <a:rPr lang="en-US" dirty="0">
                <a:solidFill>
                  <a:srgbClr val="002751"/>
                </a:solidFill>
              </a:rPr>
            </a:br>
            <a:r>
              <a:rPr lang="en-US" sz="2400" dirty="0">
                <a:solidFill>
                  <a:srgbClr val="4E88C6"/>
                </a:solidFill>
              </a:rPr>
              <a:t>New deductions quietly expand </a:t>
            </a:r>
            <a:br>
              <a:rPr lang="en-US" sz="2400" dirty="0">
                <a:solidFill>
                  <a:srgbClr val="4E88C6"/>
                </a:solidFill>
              </a:rPr>
            </a:br>
            <a:r>
              <a:rPr lang="en-US" sz="2400" dirty="0">
                <a:solidFill>
                  <a:srgbClr val="4E88C6"/>
                </a:solidFill>
              </a:rPr>
              <a:t>IRA withdrawal capacity</a:t>
            </a:r>
            <a:endParaRPr lang="en-US" dirty="0">
              <a:solidFill>
                <a:srgbClr val="4E88C6"/>
              </a:solidFill>
            </a:endParaRPr>
          </a:p>
        </p:txBody>
      </p:sp>
      <p:sp>
        <p:nvSpPr>
          <p:cNvPr id="7" name="Rectangle 1">
            <a:extLst>
              <a:ext uri="{FF2B5EF4-FFF2-40B4-BE49-F238E27FC236}">
                <a16:creationId xmlns:a16="http://schemas.microsoft.com/office/drawing/2014/main" id="{940035B9-FC13-BDBA-28E8-485777579194}"/>
              </a:ext>
            </a:extLst>
          </p:cNvPr>
          <p:cNvSpPr>
            <a:spLocks noGrp="1" noChangeArrowheads="1"/>
          </p:cNvSpPr>
          <p:nvPr>
            <p:ph idx="1"/>
          </p:nvPr>
        </p:nvSpPr>
        <p:spPr bwMode="auto">
          <a:xfrm>
            <a:off x="496956" y="2027984"/>
            <a:ext cx="6344112"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effectLst/>
                <a:latin typeface="Arial" panose="020B0604020202020204" pitchFamily="34" charset="0"/>
              </a:rPr>
              <a:t>The One Big Beautiful Bill Act extended today's low tax rates —</a:t>
            </a:r>
            <a:r>
              <a:rPr kumimoji="0" lang="en-US" altLang="en-US" sz="1800" b="0" i="1" u="none" strike="noStrike" cap="none" normalizeH="0" baseline="0" dirty="0">
                <a:ln>
                  <a:noFill/>
                </a:ln>
                <a:effectLst/>
                <a:latin typeface="Arial" panose="020B0604020202020204" pitchFamily="34" charset="0"/>
              </a:rPr>
              <a:t>making the planning window for IRA withdrawals longer and more valuable.</a:t>
            </a:r>
            <a:br>
              <a:rPr kumimoji="0" lang="en-US" altLang="en-US" sz="1800" b="0" i="0" u="none" strike="noStrike" cap="none" normalizeH="0" baseline="0" dirty="0">
                <a:ln>
                  <a:noFill/>
                </a:ln>
                <a:effectLst/>
                <a:latin typeface="Arial" panose="020B0604020202020204" pitchFamily="34" charset="0"/>
              </a:rPr>
            </a:br>
            <a:endParaRPr kumimoji="0" lang="en-US" altLang="en-US" sz="1800" b="0" i="0" u="none" strike="noStrike" cap="none" normalizeH="0" baseline="0" dirty="0">
              <a:ln>
                <a:noFill/>
              </a:ln>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effectLst/>
                <a:latin typeface="Arial" panose="020B0604020202020204" pitchFamily="34" charset="0"/>
              </a:rPr>
              <a:t>Key provisions that directly affect IRA withdrawal strategy:</a:t>
            </a:r>
          </a:p>
          <a:p>
            <a:pPr>
              <a:lnSpc>
                <a:spcPct val="100000"/>
              </a:lnSpc>
              <a:buClrTx/>
            </a:pPr>
            <a:r>
              <a:rPr kumimoji="0" lang="en-US" altLang="en-US" sz="1800" b="1" i="0" u="none" strike="noStrike" cap="none" normalizeH="0" baseline="0" dirty="0">
                <a:ln>
                  <a:noFill/>
                </a:ln>
                <a:effectLst/>
                <a:latin typeface="Arial" panose="020B0604020202020204" pitchFamily="34" charset="0"/>
              </a:rPr>
              <a:t>Standard deduction increased</a:t>
            </a:r>
            <a:r>
              <a:rPr kumimoji="0" lang="en-US" altLang="en-US" sz="1800" b="0" i="0" u="none" strike="noStrike" cap="none" normalizeH="0" baseline="0" dirty="0">
                <a:ln>
                  <a:noFill/>
                </a:ln>
                <a:effectLst/>
                <a:latin typeface="Arial" panose="020B0604020202020204" pitchFamily="34" charset="0"/>
              </a:rPr>
              <a:t> — </a:t>
            </a:r>
            <a:br>
              <a:rPr kumimoji="0" lang="en-US" altLang="en-US" sz="1800" b="0" i="0" u="none" strike="noStrike" cap="none" normalizeH="0" baseline="0" dirty="0">
                <a:ln>
                  <a:noFill/>
                </a:ln>
                <a:effectLst/>
                <a:latin typeface="Arial" panose="020B0604020202020204" pitchFamily="34" charset="0"/>
              </a:rPr>
            </a:br>
            <a:r>
              <a:rPr kumimoji="0" lang="en-US" altLang="en-US" sz="1800" b="0" i="0" u="none" strike="noStrike" cap="none" normalizeH="0" baseline="0" dirty="0">
                <a:ln>
                  <a:noFill/>
                </a:ln>
                <a:effectLst/>
                <a:latin typeface="Arial" panose="020B0604020202020204" pitchFamily="34" charset="0"/>
              </a:rPr>
              <a:t>$32,200 MFJ / $16,100 Single for 2026</a:t>
            </a:r>
          </a:p>
          <a:p>
            <a:pPr>
              <a:lnSpc>
                <a:spcPct val="100000"/>
              </a:lnSpc>
              <a:buClrTx/>
            </a:pPr>
            <a:r>
              <a:rPr kumimoji="0" lang="en-US" altLang="en-US" sz="1800" b="1" i="0" u="none" strike="noStrike" cap="none" normalizeH="0" baseline="0" dirty="0">
                <a:ln>
                  <a:noFill/>
                </a:ln>
                <a:effectLst/>
                <a:latin typeface="Arial" panose="020B0604020202020204" pitchFamily="34" charset="0"/>
              </a:rPr>
              <a:t>New $6,000 senior deduction</a:t>
            </a:r>
            <a:r>
              <a:rPr kumimoji="0" lang="en-US" altLang="en-US" sz="1800" b="0" i="0" u="none" strike="noStrike" cap="none" normalizeH="0" baseline="0" dirty="0">
                <a:ln>
                  <a:noFill/>
                </a:ln>
                <a:effectLst/>
                <a:latin typeface="Arial" panose="020B0604020202020204" pitchFamily="34" charset="0"/>
              </a:rPr>
              <a:t> for age 65+ </a:t>
            </a:r>
            <a:br>
              <a:rPr kumimoji="0" lang="en-US" altLang="en-US" sz="1800" b="0" i="0" u="none" strike="noStrike" cap="none" normalizeH="0" baseline="0" dirty="0">
                <a:ln>
                  <a:noFill/>
                </a:ln>
                <a:effectLst/>
                <a:latin typeface="Arial" panose="020B0604020202020204" pitchFamily="34" charset="0"/>
              </a:rPr>
            </a:br>
            <a:r>
              <a:rPr kumimoji="0" lang="en-US" altLang="en-US" sz="1800" b="0" i="0" u="none" strike="noStrike" cap="none" normalizeH="0" baseline="0" dirty="0">
                <a:ln>
                  <a:noFill/>
                </a:ln>
                <a:effectLst/>
                <a:latin typeface="Arial" panose="020B0604020202020204" pitchFamily="34" charset="0"/>
              </a:rPr>
              <a:t>(up to $12,000/couple)</a:t>
            </a:r>
          </a:p>
          <a:p>
            <a:pPr>
              <a:lnSpc>
                <a:spcPct val="100000"/>
              </a:lnSpc>
              <a:buClrTx/>
            </a:pPr>
            <a:r>
              <a:rPr kumimoji="0" lang="en-US" altLang="en-US" sz="1800" b="1" i="0" u="none" strike="noStrike" cap="none" normalizeH="0" baseline="0" dirty="0">
                <a:ln>
                  <a:noFill/>
                </a:ln>
                <a:effectLst/>
                <a:latin typeface="Arial" panose="020B0604020202020204" pitchFamily="34" charset="0"/>
              </a:rPr>
              <a:t>SALT deduction increased</a:t>
            </a:r>
            <a:r>
              <a:rPr kumimoji="0" lang="en-US" altLang="en-US" sz="1800" b="0" i="0" u="none" strike="noStrike" cap="none" normalizeH="0" baseline="0" dirty="0">
                <a:ln>
                  <a:noFill/>
                </a:ln>
                <a:effectLst/>
                <a:latin typeface="Arial" panose="020B0604020202020204" pitchFamily="34" charset="0"/>
              </a:rPr>
              <a:t> to $40,400 for 2026</a:t>
            </a:r>
            <a:br>
              <a:rPr kumimoji="0" lang="en-US" altLang="en-US" sz="1800" b="0" i="0" u="none" strike="noStrike" cap="none" normalizeH="0" baseline="0" dirty="0">
                <a:ln>
                  <a:noFill/>
                </a:ln>
                <a:effectLst/>
                <a:latin typeface="Arial" panose="020B0604020202020204" pitchFamily="34" charset="0"/>
              </a:rPr>
            </a:br>
            <a:endParaRPr kumimoji="0" lang="en-US" altLang="en-US" sz="1800" b="0" i="0" u="none" strike="noStrike" cap="none" normalizeH="0" baseline="0" dirty="0">
              <a:ln>
                <a:noFill/>
              </a:ln>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effectLst/>
                <a:latin typeface="Arial" panose="020B0604020202020204" pitchFamily="34" charset="0"/>
              </a:rPr>
              <a:t>Bottom line:</a:t>
            </a:r>
            <a:r>
              <a:rPr kumimoji="0" lang="en-US" altLang="en-US" sz="1800" b="0" i="0" u="none" strike="noStrike" cap="none" normalizeH="0" baseline="0" dirty="0">
                <a:ln>
                  <a:noFill/>
                </a:ln>
                <a:effectLst/>
                <a:latin typeface="Arial" panose="020B0604020202020204" pitchFamily="34" charset="0"/>
              </a:rPr>
              <a:t> More deductions = </a:t>
            </a:r>
            <a:br>
              <a:rPr kumimoji="0" lang="en-US" altLang="en-US" sz="1800" b="0" i="0" u="none" strike="noStrike" cap="none" normalizeH="0" baseline="0" dirty="0">
                <a:ln>
                  <a:noFill/>
                </a:ln>
                <a:effectLst/>
                <a:latin typeface="Arial" panose="020B0604020202020204" pitchFamily="34" charset="0"/>
              </a:rPr>
            </a:br>
            <a:r>
              <a:rPr kumimoji="0" lang="en-US" altLang="en-US" sz="1800" b="0" i="0" u="none" strike="noStrike" cap="none" normalizeH="0" baseline="0" dirty="0">
                <a:ln>
                  <a:noFill/>
                </a:ln>
                <a:effectLst/>
                <a:latin typeface="Arial" panose="020B0604020202020204" pitchFamily="34" charset="0"/>
              </a:rPr>
              <a:t>lower net cost to pull money out of an IRA. </a:t>
            </a:r>
            <a:br>
              <a:rPr kumimoji="0" lang="en-US" altLang="en-US" sz="1800" b="0" i="0" u="none" strike="noStrike" cap="none" normalizeH="0" baseline="0" dirty="0">
                <a:ln>
                  <a:noFill/>
                </a:ln>
                <a:effectLst/>
                <a:latin typeface="Arial" panose="020B0604020202020204" pitchFamily="34" charset="0"/>
              </a:rPr>
            </a:br>
            <a:r>
              <a:rPr kumimoji="0" lang="en-US" altLang="en-US" sz="1800" b="0" i="0" u="none" strike="noStrike" cap="none" normalizeH="0" baseline="0" dirty="0">
                <a:ln>
                  <a:noFill/>
                </a:ln>
                <a:effectLst/>
                <a:latin typeface="Arial" panose="020B0604020202020204" pitchFamily="34" charset="0"/>
              </a:rPr>
              <a:t>That's more runway to fund life insurance at </a:t>
            </a:r>
            <a:r>
              <a:rPr kumimoji="0" lang="en-US" altLang="en-US" sz="1800" b="1" i="0" u="none" strike="noStrike" cap="none" normalizeH="0" baseline="0" dirty="0">
                <a:ln>
                  <a:noFill/>
                </a:ln>
                <a:effectLst/>
                <a:latin typeface="Arial" panose="020B0604020202020204" pitchFamily="34" charset="0"/>
              </a:rPr>
              <a:t>today's rates.</a:t>
            </a:r>
          </a:p>
        </p:txBody>
      </p:sp>
      <p:sp>
        <p:nvSpPr>
          <p:cNvPr id="3" name="Rectangle 2">
            <a:extLst>
              <a:ext uri="{FF2B5EF4-FFF2-40B4-BE49-F238E27FC236}">
                <a16:creationId xmlns:a16="http://schemas.microsoft.com/office/drawing/2014/main" id="{838A30C1-062B-7431-5F70-BCC5AC538C74}"/>
              </a:ext>
              <a:ext uri="{C183D7F6-B498-43B3-948B-1728B52AA6E4}">
                <adec:decorative xmlns:adec="http://schemas.microsoft.com/office/drawing/2017/decorative" val="1"/>
              </a:ext>
            </a:extLst>
          </p:cNvPr>
          <p:cNvSpPr/>
          <p:nvPr/>
        </p:nvSpPr>
        <p:spPr>
          <a:xfrm>
            <a:off x="7141580" y="0"/>
            <a:ext cx="5050420" cy="4966551"/>
          </a:xfrm>
          <a:prstGeom prst="rect">
            <a:avLst/>
          </a:prstGeom>
          <a:solidFill>
            <a:srgbClr val="A1C4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AD96DD4-FA21-9C96-8EFE-354E1A465AE1}"/>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41580" y="970905"/>
            <a:ext cx="5030325" cy="5030325"/>
          </a:xfrm>
          <a:prstGeom prst="rect">
            <a:avLst/>
          </a:prstGeom>
        </p:spPr>
      </p:pic>
    </p:spTree>
    <p:extLst>
      <p:ext uri="{BB962C8B-B14F-4D97-AF65-F5344CB8AC3E}">
        <p14:creationId xmlns:p14="http://schemas.microsoft.com/office/powerpoint/2010/main" val="36815737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D7993-C75A-615A-1CAB-F87F9B4E844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747DCFA-5F7A-B0EA-EC72-92FE0E074D2B}"/>
              </a:ext>
            </a:extLst>
          </p:cNvPr>
          <p:cNvSpPr>
            <a:spLocks noGrp="1"/>
          </p:cNvSpPr>
          <p:nvPr>
            <p:ph type="title"/>
          </p:nvPr>
        </p:nvSpPr>
        <p:spPr/>
        <p:txBody>
          <a:bodyPr/>
          <a:lstStyle/>
          <a:p>
            <a:r>
              <a:rPr lang="en-US" dirty="0">
                <a:solidFill>
                  <a:srgbClr val="002751"/>
                </a:solidFill>
              </a:rPr>
              <a:t>What This Means for Your Clients</a:t>
            </a:r>
          </a:p>
        </p:txBody>
      </p:sp>
      <p:sp>
        <p:nvSpPr>
          <p:cNvPr id="2" name="Content Placeholder 1">
            <a:extLst>
              <a:ext uri="{FF2B5EF4-FFF2-40B4-BE49-F238E27FC236}">
                <a16:creationId xmlns:a16="http://schemas.microsoft.com/office/drawing/2014/main" id="{2F2B6160-3C78-B899-A46B-486E7C53DB40}"/>
              </a:ext>
            </a:extLst>
          </p:cNvPr>
          <p:cNvSpPr>
            <a:spLocks noGrp="1" noChangeArrowheads="1"/>
          </p:cNvSpPr>
          <p:nvPr>
            <p:ph idx="1"/>
          </p:nvPr>
        </p:nvSpPr>
        <p:spPr bwMode="auto">
          <a:xfrm>
            <a:off x="973473" y="1892377"/>
            <a:ext cx="10123797" cy="364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00000"/>
              </a:lnSpc>
              <a:spcAft>
                <a:spcPts val="0"/>
              </a:spcAft>
              <a:buClrTx/>
            </a:pPr>
            <a:r>
              <a:rPr kumimoji="0" lang="en-US" altLang="en-US" sz="2400" i="0" u="none" strike="noStrike" cap="none" normalizeH="0" baseline="0" dirty="0">
                <a:ln>
                  <a:noFill/>
                </a:ln>
                <a:solidFill>
                  <a:schemeClr val="accent2">
                    <a:lumMod val="50000"/>
                  </a:schemeClr>
                </a:solidFill>
                <a:effectLst/>
              </a:rPr>
              <a:t>Higher Deductions</a:t>
            </a:r>
          </a:p>
          <a:p>
            <a:pPr>
              <a:lnSpc>
                <a:spcPct val="100000"/>
              </a:lnSpc>
              <a:spcAft>
                <a:spcPts val="0"/>
              </a:spcAft>
              <a:buClrTx/>
            </a:pPr>
            <a:r>
              <a:rPr lang="en-US" altLang="en-US" sz="2400" dirty="0">
                <a:solidFill>
                  <a:schemeClr val="accent2">
                    <a:lumMod val="50000"/>
                  </a:schemeClr>
                </a:solidFill>
              </a:rPr>
              <a:t>Lower Taxable Withdrawals</a:t>
            </a:r>
          </a:p>
          <a:p>
            <a:pPr>
              <a:lnSpc>
                <a:spcPct val="100000"/>
              </a:lnSpc>
              <a:spcAft>
                <a:spcPts val="6000"/>
              </a:spcAft>
              <a:buClrTx/>
            </a:pPr>
            <a:r>
              <a:rPr kumimoji="0" lang="en-US" altLang="en-US" sz="2400" i="0" u="none" strike="noStrike" cap="none" normalizeH="0" baseline="0" dirty="0">
                <a:ln>
                  <a:noFill/>
                </a:ln>
                <a:solidFill>
                  <a:schemeClr val="accent2">
                    <a:lumMod val="50000"/>
                  </a:schemeClr>
                </a:solidFill>
                <a:effectLst/>
              </a:rPr>
              <a:t>More</a:t>
            </a:r>
            <a:r>
              <a:rPr kumimoji="0" lang="en-US" altLang="en-US" sz="2400" i="0" u="none" strike="noStrike" cap="none" normalizeH="0" dirty="0">
                <a:ln>
                  <a:noFill/>
                </a:ln>
                <a:solidFill>
                  <a:schemeClr val="accent2">
                    <a:lumMod val="50000"/>
                  </a:schemeClr>
                </a:solidFill>
                <a:effectLst/>
              </a:rPr>
              <a:t> Efficient Insurance Funding</a:t>
            </a:r>
            <a:endParaRPr kumimoji="0" lang="en-US" altLang="en-US" sz="2400" i="0" u="none" strike="noStrike" cap="none" normalizeH="0" baseline="0" dirty="0">
              <a:ln>
                <a:noFill/>
              </a:ln>
              <a:solidFill>
                <a:schemeClr val="accent2">
                  <a:lumMod val="50000"/>
                </a:schemeClr>
              </a:solidFill>
              <a:effectLst/>
            </a:endParaRPr>
          </a:p>
          <a:p>
            <a:pPr marL="0" marR="0" lvl="0" indent="0" algn="ctr" defTabSz="914400" rtl="0" eaLnBrk="0" fontAlgn="base" latinLnBrk="0" hangingPunct="0">
              <a:lnSpc>
                <a:spcPct val="100000"/>
              </a:lnSpc>
              <a:spcBef>
                <a:spcPct val="0"/>
              </a:spcBef>
              <a:spcAft>
                <a:spcPts val="3000"/>
              </a:spcAft>
              <a:buClrTx/>
              <a:buSzTx/>
              <a:buFontTx/>
              <a:buNone/>
              <a:tabLst/>
            </a:pPr>
            <a:r>
              <a:rPr kumimoji="0" lang="en-US" altLang="en-US" sz="2400" b="1" i="0" u="none" strike="noStrike" cap="none" normalizeH="0" baseline="0" dirty="0">
                <a:ln>
                  <a:noFill/>
                </a:ln>
                <a:solidFill>
                  <a:srgbClr val="4E88C6"/>
                </a:solidFill>
                <a:effectLst/>
                <a:latin typeface="Arial" panose="020B0604020202020204" pitchFamily="34" charset="0"/>
              </a:rPr>
              <a:t>OBBBA doesn't change the strategy. </a:t>
            </a:r>
            <a:r>
              <a:rPr lang="en-US" altLang="en-US" sz="2400" b="1" dirty="0">
                <a:solidFill>
                  <a:srgbClr val="4E88C6"/>
                </a:solidFill>
              </a:rPr>
              <a:t>I</a:t>
            </a:r>
            <a:r>
              <a:rPr kumimoji="0" lang="en-US" altLang="en-US" sz="2400" b="1" i="0" u="none" strike="noStrike" cap="none" normalizeH="0" baseline="0" dirty="0">
                <a:ln>
                  <a:noFill/>
                </a:ln>
                <a:solidFill>
                  <a:srgbClr val="4E88C6"/>
                </a:solidFill>
                <a:effectLst/>
                <a:latin typeface="Arial" panose="020B0604020202020204" pitchFamily="34" charset="0"/>
              </a:rPr>
              <a:t>t makes it cheaper to execute.</a:t>
            </a:r>
          </a:p>
          <a:p>
            <a:pPr marL="0" marR="0" lvl="0" indent="0" algn="ctr" defTabSz="914400" rtl="0" eaLnBrk="0" fontAlgn="base" latinLnBrk="0" hangingPunct="0">
              <a:lnSpc>
                <a:spcPct val="100000"/>
              </a:lnSpc>
              <a:spcBef>
                <a:spcPct val="0"/>
              </a:spcBef>
              <a:spcAft>
                <a:spcPts val="1200"/>
              </a:spcAft>
              <a:buClrTx/>
              <a:buSzTx/>
              <a:buFontTx/>
              <a:buNone/>
              <a:tabLst/>
            </a:pPr>
            <a:r>
              <a:rPr kumimoji="0" lang="en-US" altLang="en-US" sz="2000" b="0" i="0" u="none" strike="noStrike" cap="none" normalizeH="0" baseline="0" dirty="0">
                <a:ln>
                  <a:noFill/>
                </a:ln>
                <a:effectLst/>
                <a:latin typeface="Arial" panose="020B0604020202020204" pitchFamily="34" charset="0"/>
              </a:rPr>
              <a:t>For clients age 65+ filing jointly, total 2026 deductions could reach </a:t>
            </a:r>
            <a:r>
              <a:rPr kumimoji="0" lang="en-US" altLang="en-US" sz="2000" b="1" i="0" u="none" strike="noStrike" cap="none" normalizeH="0" baseline="0" dirty="0">
                <a:ln>
                  <a:noFill/>
                </a:ln>
                <a:effectLst/>
                <a:latin typeface="Arial" panose="020B0604020202020204" pitchFamily="34" charset="0"/>
              </a:rPr>
              <a:t>$47,500</a:t>
            </a:r>
            <a:r>
              <a:rPr kumimoji="0" lang="en-US" altLang="en-US" sz="2000" b="0" i="0" u="none" strike="noStrike" cap="none" normalizeH="0" baseline="0" dirty="0">
                <a:ln>
                  <a:noFill/>
                </a:ln>
                <a:effectLst/>
                <a:latin typeface="Arial" panose="020B0604020202020204" pitchFamily="34" charset="0"/>
              </a:rPr>
              <a:t> — </a:t>
            </a:r>
            <a:br>
              <a:rPr kumimoji="0" lang="en-US" altLang="en-US" sz="2000" b="0" i="0" u="none" strike="noStrike" cap="none" normalizeH="0" baseline="0" dirty="0">
                <a:ln>
                  <a:noFill/>
                </a:ln>
                <a:effectLst/>
                <a:latin typeface="Arial" panose="020B0604020202020204" pitchFamily="34" charset="0"/>
              </a:rPr>
            </a:br>
            <a:r>
              <a:rPr kumimoji="0" lang="en-US" altLang="en-US" sz="2000" b="0" i="1" u="none" strike="noStrike" cap="none" normalizeH="0" baseline="0" dirty="0">
                <a:ln>
                  <a:noFill/>
                </a:ln>
                <a:effectLst/>
                <a:latin typeface="Arial" panose="020B0604020202020204" pitchFamily="34" charset="0"/>
              </a:rPr>
              <a:t>meaning a significant portion of IRA withdrawals used to fund life insurance premiums </a:t>
            </a:r>
            <a:br>
              <a:rPr kumimoji="0" lang="en-US" altLang="en-US" sz="2000" b="0" i="1" u="none" strike="noStrike" cap="none" normalizeH="0" baseline="0" dirty="0">
                <a:ln>
                  <a:noFill/>
                </a:ln>
                <a:effectLst/>
                <a:latin typeface="Arial" panose="020B0604020202020204" pitchFamily="34" charset="0"/>
              </a:rPr>
            </a:br>
            <a:r>
              <a:rPr kumimoji="0" lang="en-US" altLang="en-US" sz="2000" b="0" i="1" u="none" strike="noStrike" cap="none" normalizeH="0" baseline="0" dirty="0">
                <a:ln>
                  <a:noFill/>
                </a:ln>
                <a:effectLst/>
                <a:latin typeface="Arial" panose="020B0604020202020204" pitchFamily="34" charset="0"/>
              </a:rPr>
              <a:t>can be offset by these deductions.</a:t>
            </a:r>
          </a:p>
        </p:txBody>
      </p:sp>
      <p:sp>
        <p:nvSpPr>
          <p:cNvPr id="8" name="Rectangle 7">
            <a:extLst>
              <a:ext uri="{FF2B5EF4-FFF2-40B4-BE49-F238E27FC236}">
                <a16:creationId xmlns:a16="http://schemas.microsoft.com/office/drawing/2014/main" id="{3F99B00C-48E0-0D49-D0BA-91578BD52089}"/>
              </a:ext>
              <a:ext uri="{C183D7F6-B498-43B3-948B-1728B52AA6E4}">
                <adec:decorative xmlns:adec="http://schemas.microsoft.com/office/drawing/2017/decorative" val="1"/>
              </a:ext>
            </a:extLst>
          </p:cNvPr>
          <p:cNvSpPr/>
          <p:nvPr/>
        </p:nvSpPr>
        <p:spPr>
          <a:xfrm>
            <a:off x="794479" y="1738859"/>
            <a:ext cx="10568065" cy="18587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Diagram 3">
            <a:extLst>
              <a:ext uri="{FF2B5EF4-FFF2-40B4-BE49-F238E27FC236}">
                <a16:creationId xmlns:a16="http://schemas.microsoft.com/office/drawing/2014/main" id="{03180ECC-FE0D-2923-5B24-AA62F118461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7307705"/>
              </p:ext>
            </p:extLst>
          </p:nvPr>
        </p:nvGraphicFramePr>
        <p:xfrm>
          <a:off x="1160027" y="1286083"/>
          <a:ext cx="9871946" cy="2718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61262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46D992-0449-BDBB-F407-5BF0112A3595}"/>
              </a:ext>
            </a:extLst>
          </p:cNvPr>
          <p:cNvSpPr>
            <a:spLocks noGrp="1"/>
          </p:cNvSpPr>
          <p:nvPr>
            <p:ph type="title" idx="4294967295"/>
          </p:nvPr>
        </p:nvSpPr>
        <p:spPr>
          <a:xfrm>
            <a:off x="2602523" y="2061267"/>
            <a:ext cx="9196260" cy="25335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90000"/>
              </a:lnSpc>
              <a:spcBef>
                <a:spcPct val="0"/>
              </a:spcBef>
              <a:spcAft>
                <a:spcPts val="360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Why IRAs No Longer Work for Wealth Transfer</a:t>
            </a:r>
          </a:p>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DCB33"/>
                </a:solidFill>
                <a:effectLst/>
                <a:uLnTx/>
                <a:uFillTx/>
                <a:latin typeface="Arial" panose="020B0604020202020204" pitchFamily="34" charset="0"/>
                <a:ea typeface="+mj-ea"/>
                <a:cs typeface="Arial" panose="020B0604020202020204" pitchFamily="34" charset="0"/>
              </a:rPr>
              <a:t>The SECURE Act changed everything</a:t>
            </a:r>
          </a:p>
        </p:txBody>
      </p:sp>
    </p:spTree>
    <p:extLst>
      <p:ext uri="{BB962C8B-B14F-4D97-AF65-F5344CB8AC3E}">
        <p14:creationId xmlns:p14="http://schemas.microsoft.com/office/powerpoint/2010/main" val="34032190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BA96D-DADF-81E1-661A-6DDB962C49DF}"/>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F939582F-0790-BC75-68E9-C7A93042A99E}"/>
              </a:ext>
            </a:extLst>
          </p:cNvPr>
          <p:cNvSpPr>
            <a:spLocks noGrp="1"/>
          </p:cNvSpPr>
          <p:nvPr>
            <p:ph type="title"/>
          </p:nvPr>
        </p:nvSpPr>
        <p:spPr>
          <a:prstGeom prst="rect">
            <a:avLst/>
          </a:prstGeom>
        </p:spPr>
        <p:txBody>
          <a:bodyPr/>
          <a:lstStyle>
            <a:lvl1pPr>
              <a:defRPr sz="2800" b="1">
                <a:solidFill>
                  <a:srgbClr val="002B64"/>
                </a:solidFill>
                <a:latin typeface="Arial" panose="020B0604020202020204" pitchFamily="34" charset="0"/>
                <a:cs typeface="Arial" panose="020B0604020202020204" pitchFamily="34" charset="0"/>
              </a:defRPr>
            </a:lvl1pPr>
          </a:lstStyle>
          <a:p>
            <a:r>
              <a:rPr lang="en-US" dirty="0"/>
              <a:t>SECURE ACT</a:t>
            </a:r>
          </a:p>
        </p:txBody>
      </p:sp>
      <p:sp>
        <p:nvSpPr>
          <p:cNvPr id="5" name="Rectangle 4">
            <a:extLst>
              <a:ext uri="{FF2B5EF4-FFF2-40B4-BE49-F238E27FC236}">
                <a16:creationId xmlns:a16="http://schemas.microsoft.com/office/drawing/2014/main" id="{512F3D40-743A-5A24-AEC0-90805C9248E9}"/>
              </a:ext>
              <a:ext uri="{C183D7F6-B498-43B3-948B-1728B52AA6E4}">
                <adec:decorative xmlns:adec="http://schemas.microsoft.com/office/drawing/2017/decorative" val="1"/>
              </a:ext>
            </a:extLst>
          </p:cNvPr>
          <p:cNvSpPr/>
          <p:nvPr/>
        </p:nvSpPr>
        <p:spPr>
          <a:xfrm>
            <a:off x="0" y="1164241"/>
            <a:ext cx="12192000" cy="602494"/>
          </a:xfrm>
          <a:prstGeom prst="rect">
            <a:avLst/>
          </a:prstGeom>
          <a:solidFill>
            <a:srgbClr val="002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Content Placeholder 1">
            <a:extLst>
              <a:ext uri="{FF2B5EF4-FFF2-40B4-BE49-F238E27FC236}">
                <a16:creationId xmlns:a16="http://schemas.microsoft.com/office/drawing/2014/main" id="{E91048F9-3D83-73F2-34E1-B388A7D6A257}"/>
              </a:ext>
            </a:extLst>
          </p:cNvPr>
          <p:cNvSpPr>
            <a:spLocks noGrp="1"/>
          </p:cNvSpPr>
          <p:nvPr>
            <p:ph idx="1"/>
          </p:nvPr>
        </p:nvSpPr>
        <p:spPr>
          <a:xfrm>
            <a:off x="101249" y="1203878"/>
            <a:ext cx="12192000" cy="523220"/>
          </a:xfrm>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a:t>
            </a:r>
            <a:r>
              <a:rPr kumimoji="0" lang="en-US" sz="2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etting </a:t>
            </a:r>
            <a:r>
              <a:rPr kumimoji="0" lang="en-US" sz="2800" b="1" i="0" u="sng"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a:t>
            </a:r>
            <a:r>
              <a:rPr kumimoji="0" lang="en-US" sz="2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very </a:t>
            </a:r>
            <a:r>
              <a:rPr kumimoji="0" lang="en-US" sz="2800" b="1" i="0" u="sng"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C</a:t>
            </a:r>
            <a:r>
              <a:rPr kumimoji="0" lang="en-US" sz="2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ommunity </a:t>
            </a:r>
            <a:r>
              <a:rPr kumimoji="0" lang="en-US" sz="2800" b="1" i="0" u="sng"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U</a:t>
            </a:r>
            <a:r>
              <a:rPr kumimoji="0" lang="en-US" sz="2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 for </a:t>
            </a:r>
            <a:r>
              <a:rPr kumimoji="0" lang="en-US" sz="2800" b="1" i="0" u="sng"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R</a:t>
            </a:r>
            <a:r>
              <a:rPr kumimoji="0" lang="en-US" sz="2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etirement </a:t>
            </a:r>
            <a:r>
              <a:rPr kumimoji="0" lang="en-US" sz="2800" b="1" i="0" u="sng"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a:t>
            </a:r>
            <a:r>
              <a:rPr kumimoji="0" lang="en-US" sz="2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nhancement </a:t>
            </a:r>
            <a:r>
              <a:rPr kumimoji="0" lang="en-US" sz="2800" b="0" i="0" u="sng"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a:t>
            </a:r>
            <a:r>
              <a:rPr kumimoji="0" lang="en-US" sz="2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ct of 2019</a:t>
            </a:r>
          </a:p>
        </p:txBody>
      </p:sp>
      <p:sp>
        <p:nvSpPr>
          <p:cNvPr id="3" name="Content Placeholder 2">
            <a:extLst>
              <a:ext uri="{FF2B5EF4-FFF2-40B4-BE49-F238E27FC236}">
                <a16:creationId xmlns:a16="http://schemas.microsoft.com/office/drawing/2014/main" id="{E62853F9-15FC-FA78-B779-0FD6B93F58A5}"/>
              </a:ext>
            </a:extLst>
          </p:cNvPr>
          <p:cNvSpPr>
            <a:spLocks noGrp="1"/>
          </p:cNvSpPr>
          <p:nvPr>
            <p:ph idx="10"/>
          </p:nvPr>
        </p:nvSpPr>
        <p:spPr>
          <a:xfrm>
            <a:off x="553419" y="1950339"/>
            <a:ext cx="11085160" cy="3754874"/>
          </a:xfrm>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Pct val="100000"/>
              <a:buFontTx/>
              <a:buNone/>
              <a:tabLst/>
              <a:defRPr/>
            </a:pPr>
            <a:r>
              <a:rPr kumimoji="0" lang="en-US" sz="3600" b="1" i="0" u="none" strike="noStrike" kern="1200" cap="none" spc="0" normalizeH="0" baseline="0" noProof="0" dirty="0">
                <a:ln>
                  <a:noFill/>
                </a:ln>
                <a:solidFill>
                  <a:srgbClr val="4E88C6"/>
                </a:solidFill>
                <a:effectLst/>
                <a:uLnTx/>
                <a:uFillTx/>
                <a:latin typeface="Arial" panose="020B0604020202020204" pitchFamily="34" charset="0"/>
                <a:ea typeface="+mn-ea"/>
                <a:cs typeface="Arial" panose="020B0604020202020204" pitchFamily="34" charset="0"/>
              </a:rPr>
              <a:t>SECURE Act is the GAME CHANGER!</a:t>
            </a:r>
          </a:p>
          <a:p>
            <a:pPr marL="0" marR="0" lvl="0" indent="0" algn="ctr" defTabSz="914400" rtl="0" eaLnBrk="1" fontAlgn="auto" latinLnBrk="0" hangingPunct="1">
              <a:lnSpc>
                <a:spcPct val="100000"/>
              </a:lnSpc>
              <a:spcBef>
                <a:spcPts val="0"/>
              </a:spcBef>
              <a:spcAft>
                <a:spcPts val="3000"/>
              </a:spcAft>
              <a:buClr>
                <a:srgbClr val="000000"/>
              </a:buClr>
              <a:buSzPct val="100000"/>
              <a:buFontTx/>
              <a:buNone/>
              <a:tabLst/>
              <a:defRPr/>
            </a:pPr>
            <a:r>
              <a:rPr kumimoji="0" lang="en-US" sz="2400" b="1" i="1" u="sng"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Don’t let the impact of other recent tax laws overshadow this</a:t>
            </a:r>
          </a:p>
          <a:p>
            <a:pPr marL="0" marR="0" lvl="0" indent="0" algn="l" defTabSz="914400" rtl="0" eaLnBrk="1" fontAlgn="auto" latinLnBrk="0" hangingPunct="1">
              <a:lnSpc>
                <a:spcPct val="100000"/>
              </a:lnSpc>
              <a:spcBef>
                <a:spcPts val="0"/>
              </a:spcBef>
              <a:spcAft>
                <a:spcPts val="0"/>
              </a:spcAft>
              <a:buClr>
                <a:srgbClr val="000000"/>
              </a:buClr>
              <a:buSzPct val="100000"/>
              <a:buFontTx/>
              <a:buNone/>
              <a:tabLst/>
              <a:defRPr/>
            </a:pPr>
            <a:r>
              <a:rPr kumimoji="0" lang="en-US" sz="2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Old law:</a:t>
            </a:r>
          </a:p>
          <a:p>
            <a:pPr marL="0" marR="0" lvl="0" indent="0" algn="l" defTabSz="914400" rtl="0" eaLnBrk="1" fontAlgn="auto" latinLnBrk="0" hangingPunct="1">
              <a:lnSpc>
                <a:spcPct val="100000"/>
              </a:lnSpc>
              <a:spcBef>
                <a:spcPts val="0"/>
              </a:spcBef>
              <a:spcAft>
                <a:spcPts val="300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Stretch IRA for all designated beneficiaries </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individuals named on the IRA or plan beneficiary forms, and qualifying trusts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5E00"/>
                </a:solidFill>
                <a:effectLst/>
                <a:uLnTx/>
                <a:uFillTx/>
                <a:latin typeface="Arial" panose="020B0604020202020204" pitchFamily="34" charset="0"/>
                <a:ea typeface="+mn-ea"/>
                <a:cs typeface="Arial" panose="020B0604020202020204" pitchFamily="34" charset="0"/>
              </a:rPr>
              <a:t>◉  2020 law: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Stretch IRA was eliminated </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replaced with a 10-year payout for </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most non-spouse beneficiaries,</a:t>
            </a:r>
            <a:r>
              <a:rPr kumimoji="0" lang="en-US" sz="2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000" b="1" i="1" u="none" strike="noStrike" kern="1200" cap="none" spc="0" normalizeH="0" baseline="0" noProof="0" dirty="0">
                <a:ln>
                  <a:noFill/>
                </a:ln>
                <a:solidFill>
                  <a:srgbClr val="AA7320"/>
                </a:solidFill>
                <a:effectLst/>
                <a:uLnTx/>
                <a:uFillTx/>
                <a:latin typeface="Arial" panose="020B0604020202020204" pitchFamily="34" charset="0"/>
                <a:ea typeface="+mn-ea"/>
                <a:cs typeface="Arial" panose="020B0604020202020204" pitchFamily="34" charset="0"/>
              </a:rPr>
              <a:t>except for “Eligible Designated Beneficiaries”</a:t>
            </a:r>
            <a:endParaRPr kumimoji="0" lang="en-US" sz="2000" b="1" i="0" u="none" strike="noStrike" kern="1200" cap="none" spc="0" normalizeH="0" baseline="0" noProof="0" dirty="0">
              <a:ln>
                <a:noFill/>
              </a:ln>
              <a:solidFill>
                <a:srgbClr val="AA732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88098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5FD82-E82F-7820-27CF-D0ED82772552}"/>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5702CFD-3957-7FFA-C7ED-94233F21D469}"/>
              </a:ext>
            </a:extLst>
          </p:cNvPr>
          <p:cNvSpPr>
            <a:spLocks noGrp="1"/>
          </p:cNvSpPr>
          <p:nvPr>
            <p:ph type="title"/>
          </p:nvPr>
        </p:nvSpPr>
        <p:spPr/>
        <p:txBody>
          <a:bodyPr/>
          <a:lstStyle/>
          <a:p>
            <a:r>
              <a:rPr lang="en-US" i="0" u="none" strike="noStrike" dirty="0">
                <a:solidFill>
                  <a:srgbClr val="022D5D"/>
                </a:solidFill>
                <a:effectLst/>
              </a:rPr>
              <a:t>Why IRAs Are Now </a:t>
            </a:r>
            <a:r>
              <a:rPr lang="en-US" u="sng" dirty="0">
                <a:solidFill>
                  <a:srgbClr val="022D5D"/>
                </a:solidFill>
              </a:rPr>
              <a:t>T</a:t>
            </a:r>
            <a:r>
              <a:rPr lang="en-US" i="0" u="sng" strike="noStrike" dirty="0">
                <a:solidFill>
                  <a:srgbClr val="022D5D"/>
                </a:solidFill>
                <a:effectLst/>
              </a:rPr>
              <a:t>he Worst Asset </a:t>
            </a:r>
            <a:r>
              <a:rPr lang="en-US" i="0" u="none" strike="noStrike" dirty="0">
                <a:solidFill>
                  <a:srgbClr val="022D5D"/>
                </a:solidFill>
                <a:effectLst/>
              </a:rPr>
              <a:t>for Wealth Transfer</a:t>
            </a:r>
            <a:endParaRPr lang="en-US" dirty="0">
              <a:solidFill>
                <a:srgbClr val="022D5D"/>
              </a:solidFill>
            </a:endParaRPr>
          </a:p>
        </p:txBody>
      </p:sp>
      <p:sp>
        <p:nvSpPr>
          <p:cNvPr id="2" name="Content Placeholder 1">
            <a:extLst>
              <a:ext uri="{FF2B5EF4-FFF2-40B4-BE49-F238E27FC236}">
                <a16:creationId xmlns:a16="http://schemas.microsoft.com/office/drawing/2014/main" id="{7F9D474B-6872-4153-BEA2-77B13D463C8B}"/>
              </a:ext>
            </a:extLst>
          </p:cNvPr>
          <p:cNvSpPr>
            <a:spLocks noGrp="1"/>
          </p:cNvSpPr>
          <p:nvPr>
            <p:ph idx="1"/>
          </p:nvPr>
        </p:nvSpPr>
        <p:spPr>
          <a:xfrm>
            <a:off x="496956" y="1459524"/>
            <a:ext cx="6325876" cy="3991708"/>
          </a:xfrm>
        </p:spPr>
        <p:txBody>
          <a:bodyPr/>
          <a:lstStyle/>
          <a:p>
            <a:pPr marL="0" marR="0" indent="0" rtl="0">
              <a:spcAft>
                <a:spcPts val="4200"/>
              </a:spcAft>
              <a:buNone/>
            </a:pPr>
            <a:r>
              <a:rPr lang="en-US" sz="2400" b="1" dirty="0"/>
              <a:t>The SECURE Act makes IRAs one of </a:t>
            </a:r>
            <a:br>
              <a:rPr lang="en-US" sz="2400" b="1" dirty="0"/>
            </a:br>
            <a:r>
              <a:rPr lang="en-US" sz="2400" b="1" dirty="0">
                <a:solidFill>
                  <a:srgbClr val="C00000"/>
                </a:solidFill>
              </a:rPr>
              <a:t>the worst assets for wealth transfer &amp; estate planning.</a:t>
            </a:r>
          </a:p>
          <a:p>
            <a:pPr marL="0" marR="0" indent="0" rtl="0">
              <a:spcAft>
                <a:spcPts val="4200"/>
              </a:spcAft>
              <a:buNone/>
            </a:pPr>
            <a:r>
              <a:rPr lang="en-US" sz="2400" b="1" dirty="0"/>
              <a:t>Leaving IRAs to trusts? </a:t>
            </a:r>
            <a:r>
              <a:rPr lang="en-US" sz="2400" b="1" i="1" u="sng" dirty="0">
                <a:solidFill>
                  <a:srgbClr val="C00000"/>
                </a:solidFill>
              </a:rPr>
              <a:t>Even worse!</a:t>
            </a:r>
          </a:p>
          <a:p>
            <a:pPr marL="0" marR="0" indent="0" rtl="0">
              <a:spcAft>
                <a:spcPts val="4200"/>
              </a:spcAft>
              <a:buNone/>
            </a:pPr>
            <a:r>
              <a:rPr lang="en-US" sz="2400" b="1" dirty="0"/>
              <a:t>The tax-deferred growth in IRAs must be squeezed into a short 10-year window </a:t>
            </a:r>
            <a:br>
              <a:rPr lang="en-US" sz="2400" b="1" dirty="0"/>
            </a:br>
            <a:r>
              <a:rPr lang="en-US" sz="2400" b="1" dirty="0"/>
              <a:t>after death—</a:t>
            </a:r>
            <a:r>
              <a:rPr lang="en-US" sz="2400" b="1" i="1" dirty="0">
                <a:highlight>
                  <a:srgbClr val="FFFF00"/>
                </a:highlight>
              </a:rPr>
              <a:t>resulting in a massive tax </a:t>
            </a:r>
            <a:br>
              <a:rPr lang="en-US" sz="2400" b="1" i="1" dirty="0">
                <a:highlight>
                  <a:srgbClr val="FFFF00"/>
                </a:highlight>
              </a:rPr>
            </a:br>
            <a:r>
              <a:rPr lang="en-US" sz="2400" b="1" i="1" dirty="0">
                <a:highlight>
                  <a:srgbClr val="FFFF00"/>
                </a:highlight>
              </a:rPr>
              <a:t>time bomb.</a:t>
            </a:r>
            <a:endParaRPr lang="en-US" sz="3600" i="1" dirty="0">
              <a:effectLst/>
              <a:highlight>
                <a:srgbClr val="FFFF00"/>
              </a:highlight>
            </a:endParaRPr>
          </a:p>
        </p:txBody>
      </p:sp>
      <p:pic>
        <p:nvPicPr>
          <p:cNvPr id="5" name="Picture 4">
            <a:extLst>
              <a:ext uri="{FF2B5EF4-FFF2-40B4-BE49-F238E27FC236}">
                <a16:creationId xmlns:a16="http://schemas.microsoft.com/office/drawing/2014/main" id="{6F718D44-39A3-01AB-D3CB-D827E54C338F}"/>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40577" y="1395061"/>
            <a:ext cx="4563369" cy="4563369"/>
          </a:xfrm>
          <a:prstGeom prst="rect">
            <a:avLst/>
          </a:prstGeom>
        </p:spPr>
      </p:pic>
    </p:spTree>
    <p:extLst>
      <p:ext uri="{BB962C8B-B14F-4D97-AF65-F5344CB8AC3E}">
        <p14:creationId xmlns:p14="http://schemas.microsoft.com/office/powerpoint/2010/main" val="32748703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77580-5CCA-6521-CC87-FDFF8746364F}"/>
            </a:ext>
          </a:extLst>
        </p:cNvPr>
        <p:cNvGrpSpPr/>
        <p:nvPr/>
      </p:nvGrpSpPr>
      <p:grpSpPr>
        <a:xfrm>
          <a:off x="0" y="0"/>
          <a:ext cx="0" cy="0"/>
          <a:chOff x="0" y="0"/>
          <a:chExt cx="0" cy="0"/>
        </a:xfrm>
      </p:grpSpPr>
      <p:sp>
        <p:nvSpPr>
          <p:cNvPr id="8" name="Title 2">
            <a:extLst>
              <a:ext uri="{FF2B5EF4-FFF2-40B4-BE49-F238E27FC236}">
                <a16:creationId xmlns:a16="http://schemas.microsoft.com/office/drawing/2014/main" id="{31A3B308-20BD-9F82-F488-6F4026360310}"/>
              </a:ext>
            </a:extLst>
          </p:cNvPr>
          <p:cNvSpPr>
            <a:spLocks noGrp="1"/>
          </p:cNvSpPr>
          <p:nvPr>
            <p:ph type="title"/>
          </p:nvPr>
        </p:nvSpPr>
        <p:spPr>
          <a:xfrm>
            <a:off x="436428" y="752304"/>
            <a:ext cx="11413392" cy="533779"/>
          </a:xfrm>
        </p:spPr>
        <p:txBody>
          <a:bodyPr>
            <a:normAutofit/>
          </a:bodyPr>
          <a:lstStyle/>
          <a:p>
            <a:r>
              <a:rPr lang="en-US" dirty="0"/>
              <a:t>SECURE Act: Long-term Game Changer</a:t>
            </a:r>
          </a:p>
        </p:txBody>
      </p:sp>
      <p:sp>
        <p:nvSpPr>
          <p:cNvPr id="3" name="Content Placeholder 10">
            <a:extLst>
              <a:ext uri="{FF2B5EF4-FFF2-40B4-BE49-F238E27FC236}">
                <a16:creationId xmlns:a16="http://schemas.microsoft.com/office/drawing/2014/main" id="{24A9163B-D399-162F-4EE0-6F43015333B8}"/>
              </a:ext>
            </a:extLst>
          </p:cNvPr>
          <p:cNvSpPr>
            <a:spLocks noGrp="1"/>
          </p:cNvSpPr>
          <p:nvPr>
            <p:ph idx="10"/>
          </p:nvPr>
        </p:nvSpPr>
        <p:spPr>
          <a:xfrm>
            <a:off x="436428" y="1312345"/>
            <a:ext cx="11646725" cy="461665"/>
          </a:xfrm>
        </p:spPr>
        <p:txBody>
          <a:bodyPr wrap="square" lIns="91440" tIns="45720" rIns="91440" bIns="4572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DOWNGRADED: Trusts</a:t>
            </a:r>
          </a:p>
        </p:txBody>
      </p:sp>
      <p:sp>
        <p:nvSpPr>
          <p:cNvPr id="7" name="Content Placeholder 1">
            <a:extLst>
              <a:ext uri="{FF2B5EF4-FFF2-40B4-BE49-F238E27FC236}">
                <a16:creationId xmlns:a16="http://schemas.microsoft.com/office/drawing/2014/main" id="{8CF50C72-F56C-83E6-7ADB-52A216FC56E5}"/>
              </a:ext>
            </a:extLst>
          </p:cNvPr>
          <p:cNvSpPr>
            <a:spLocks noGrp="1"/>
          </p:cNvSpPr>
          <p:nvPr>
            <p:ph idx="1"/>
          </p:nvPr>
        </p:nvSpPr>
        <p:spPr>
          <a:xfrm>
            <a:off x="436428" y="1884222"/>
            <a:ext cx="7077555" cy="4475923"/>
          </a:xfrm>
        </p:spPr>
        <p:txBody>
          <a:bodyPr/>
          <a:lstStyle/>
          <a:p>
            <a:pPr marL="0" marR="0" indent="0">
              <a:lnSpc>
                <a:spcPct val="107000"/>
              </a:lnSpc>
              <a:spcBef>
                <a:spcPts val="0"/>
              </a:spcBef>
              <a:spcAft>
                <a:spcPts val="800"/>
              </a:spcAft>
              <a:buNone/>
            </a:pPr>
            <a:r>
              <a:rPr lang="en-US" sz="2000" b="1" dirty="0"/>
              <a:t>Conduit trusts </a:t>
            </a:r>
            <a:r>
              <a:rPr lang="en-US" sz="2000" b="1" dirty="0">
                <a:solidFill>
                  <a:srgbClr val="C00000"/>
                </a:solidFill>
              </a:rPr>
              <a:t>no longer work </a:t>
            </a:r>
            <a:endParaRPr lang="en-US" sz="2000" kern="100" dirty="0">
              <a:effectLst/>
              <a:ea typeface="Aptos" panose="020B0004020202020204" pitchFamily="34" charset="0"/>
            </a:endParaRPr>
          </a:p>
          <a:p>
            <a:pPr marL="0" indent="0">
              <a:spcAft>
                <a:spcPts val="1200"/>
              </a:spcAft>
              <a:buNone/>
            </a:pPr>
            <a:r>
              <a:rPr lang="en-US" sz="2000" b="1" i="1" dirty="0"/>
              <a:t>Why? </a:t>
            </a:r>
            <a:r>
              <a:rPr lang="en-US" sz="2000" b="1" i="1" dirty="0">
                <a:solidFill>
                  <a:srgbClr val="C00000"/>
                </a:solidFill>
              </a:rPr>
              <a:t>All funds must be withdrawn from the inherited IRA by the end of the 10</a:t>
            </a:r>
            <a:r>
              <a:rPr lang="en-US" sz="2000" b="1" i="1" baseline="30000" dirty="0">
                <a:solidFill>
                  <a:srgbClr val="C00000"/>
                </a:solidFill>
              </a:rPr>
              <a:t>th</a:t>
            </a:r>
            <a:r>
              <a:rPr lang="en-US" sz="2000" b="1" i="1" dirty="0">
                <a:solidFill>
                  <a:srgbClr val="C00000"/>
                </a:solidFill>
              </a:rPr>
              <a:t> year after death, but RMDs could be required for years 1-9 if death occurs after the required beginning date (RBD).</a:t>
            </a:r>
          </a:p>
          <a:p>
            <a:pPr marL="0" indent="0">
              <a:buNone/>
            </a:pPr>
            <a:r>
              <a:rPr lang="en-US" sz="2000" b="1" dirty="0"/>
              <a:t>After the 10 years:</a:t>
            </a:r>
          </a:p>
          <a:p>
            <a:pPr marL="342900" indent="-342900">
              <a:buClr>
                <a:schemeClr val="tx1"/>
              </a:buClr>
            </a:pPr>
            <a:r>
              <a:rPr lang="en-US" sz="2000" b="1" i="1" dirty="0">
                <a:solidFill>
                  <a:srgbClr val="AA7320"/>
                </a:solidFill>
              </a:rPr>
              <a:t>100% RMD at that point.</a:t>
            </a:r>
          </a:p>
          <a:p>
            <a:pPr marL="342900" indent="-342900">
              <a:buClr>
                <a:schemeClr val="tx1"/>
              </a:buClr>
            </a:pPr>
            <a:r>
              <a:rPr lang="en-US" sz="2000" dirty="0"/>
              <a:t>All inherited IRA funds would be released to the beneficiaries, nullifying any further trust protection – </a:t>
            </a:r>
            <a:r>
              <a:rPr lang="en-US" sz="2000" b="1" i="1" dirty="0">
                <a:solidFill>
                  <a:srgbClr val="AA7320"/>
                </a:solidFill>
              </a:rPr>
              <a:t>exactly the opposite of what the client wanted!</a:t>
            </a:r>
          </a:p>
        </p:txBody>
      </p:sp>
      <p:pic>
        <p:nvPicPr>
          <p:cNvPr id="9" name="Picture 8" descr="Smaller arrows pointing towards a bigger arrow">
            <a:extLst>
              <a:ext uri="{FF2B5EF4-FFF2-40B4-BE49-F238E27FC236}">
                <a16:creationId xmlns:a16="http://schemas.microsoft.com/office/drawing/2014/main" id="{827633B7-FDAE-FF3A-0A85-471267BCB4B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7736021" y="1741340"/>
            <a:ext cx="4741697" cy="329740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764524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14842-CF92-BDB5-A8B5-C0E73655B311}"/>
            </a:ext>
          </a:extLst>
        </p:cNvPr>
        <p:cNvGrpSpPr/>
        <p:nvPr/>
      </p:nvGrpSpPr>
      <p:grpSpPr>
        <a:xfrm>
          <a:off x="0" y="0"/>
          <a:ext cx="0" cy="0"/>
          <a:chOff x="0" y="0"/>
          <a:chExt cx="0" cy="0"/>
        </a:xfrm>
      </p:grpSpPr>
      <p:sp>
        <p:nvSpPr>
          <p:cNvPr id="8" name="Title 2">
            <a:extLst>
              <a:ext uri="{FF2B5EF4-FFF2-40B4-BE49-F238E27FC236}">
                <a16:creationId xmlns:a16="http://schemas.microsoft.com/office/drawing/2014/main" id="{6EFBEE6E-5F6C-4C81-E61E-7A77C9D4CEB3}"/>
              </a:ext>
            </a:extLst>
          </p:cNvPr>
          <p:cNvSpPr>
            <a:spLocks noGrp="1"/>
          </p:cNvSpPr>
          <p:nvPr>
            <p:ph type="title"/>
          </p:nvPr>
        </p:nvSpPr>
        <p:spPr>
          <a:xfrm>
            <a:off x="490554" y="752304"/>
            <a:ext cx="11413392" cy="533779"/>
          </a:xfrm>
        </p:spPr>
        <p:txBody>
          <a:bodyPr>
            <a:normAutofit/>
          </a:bodyPr>
          <a:lstStyle/>
          <a:p>
            <a:r>
              <a:rPr lang="en-US" dirty="0"/>
              <a:t>SECURE Act: Long-term Game Changer </a:t>
            </a:r>
          </a:p>
        </p:txBody>
      </p:sp>
      <p:sp>
        <p:nvSpPr>
          <p:cNvPr id="9" name="Content Placeholder 2">
            <a:extLst>
              <a:ext uri="{FF2B5EF4-FFF2-40B4-BE49-F238E27FC236}">
                <a16:creationId xmlns:a16="http://schemas.microsoft.com/office/drawing/2014/main" id="{64EDCEF0-FC8B-D16B-F39A-58584AFB5BE7}"/>
              </a:ext>
            </a:extLst>
          </p:cNvPr>
          <p:cNvSpPr>
            <a:spLocks noGrp="1"/>
          </p:cNvSpPr>
          <p:nvPr>
            <p:ph idx="10"/>
          </p:nvPr>
        </p:nvSpPr>
        <p:spPr>
          <a:xfrm>
            <a:off x="490554" y="1268382"/>
            <a:ext cx="11646725" cy="461665"/>
          </a:xfrm>
        </p:spPr>
        <p:txBody>
          <a:bodyPr wrap="square" lIns="91440" tIns="45720" rIns="91440" bIns="4572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DOWNGRADED: Trusts</a:t>
            </a:r>
          </a:p>
        </p:txBody>
      </p:sp>
      <p:sp>
        <p:nvSpPr>
          <p:cNvPr id="7" name="Content Placeholder 1">
            <a:extLst>
              <a:ext uri="{FF2B5EF4-FFF2-40B4-BE49-F238E27FC236}">
                <a16:creationId xmlns:a16="http://schemas.microsoft.com/office/drawing/2014/main" id="{8768A405-25F5-A3A7-54EA-2E6308FB33AC}"/>
              </a:ext>
            </a:extLst>
          </p:cNvPr>
          <p:cNvSpPr>
            <a:spLocks noGrp="1"/>
          </p:cNvSpPr>
          <p:nvPr>
            <p:ph idx="1"/>
          </p:nvPr>
        </p:nvSpPr>
        <p:spPr>
          <a:xfrm>
            <a:off x="490554" y="1846382"/>
            <a:ext cx="7406354" cy="4475923"/>
          </a:xfrm>
        </p:spPr>
        <p:txBody>
          <a:bodyPr/>
          <a:lstStyle/>
          <a:p>
            <a:pPr marL="0" indent="0">
              <a:spcAft>
                <a:spcPts val="1800"/>
              </a:spcAft>
              <a:buNone/>
            </a:pPr>
            <a:r>
              <a:rPr lang="en-US" sz="2400" b="1" dirty="0">
                <a:solidFill>
                  <a:srgbClr val="AA7320"/>
                </a:solidFill>
              </a:rPr>
              <a:t>Discretionary Trusts (Accumulation Trusts)</a:t>
            </a:r>
          </a:p>
          <a:p>
            <a:pPr marL="0" indent="0">
              <a:spcAft>
                <a:spcPts val="1800"/>
              </a:spcAft>
              <a:buNone/>
            </a:pPr>
            <a:r>
              <a:rPr lang="en-US" sz="2000" b="1" dirty="0"/>
              <a:t>These will still work, but at a potentially </a:t>
            </a:r>
            <a:r>
              <a:rPr lang="en-US" sz="2000" b="1" dirty="0">
                <a:solidFill>
                  <a:srgbClr val="C00000"/>
                </a:solidFill>
              </a:rPr>
              <a:t>heavy tax cost.</a:t>
            </a:r>
          </a:p>
          <a:p>
            <a:pPr>
              <a:spcAft>
                <a:spcPts val="1800"/>
              </a:spcAft>
            </a:pPr>
            <a:r>
              <a:rPr lang="en-US" sz="2000" b="1" dirty="0"/>
              <a:t>Years 0→10	</a:t>
            </a:r>
            <a:br>
              <a:rPr lang="en-US" sz="2000" b="1" dirty="0"/>
            </a:br>
            <a:r>
              <a:rPr lang="en-US" sz="2000" i="1" dirty="0"/>
              <a:t>Trustee can spread payouts to the trust </a:t>
            </a:r>
            <a:br>
              <a:rPr lang="en-US" sz="2000" i="1" dirty="0"/>
            </a:br>
            <a:r>
              <a:rPr lang="en-US" sz="2000" i="1" dirty="0"/>
              <a:t>(or trust beneficiaries) over the 10 years</a:t>
            </a:r>
            <a:endParaRPr lang="en-US" sz="2000" b="1" dirty="0"/>
          </a:p>
          <a:p>
            <a:r>
              <a:rPr lang="en-US" sz="2000" b="1" dirty="0"/>
              <a:t>After 10 years, </a:t>
            </a:r>
            <a:r>
              <a:rPr lang="en-US" sz="2000" b="1" dirty="0">
                <a:solidFill>
                  <a:srgbClr val="C00000"/>
                </a:solidFill>
              </a:rPr>
              <a:t>someone will pay the tax on the </a:t>
            </a:r>
            <a:br>
              <a:rPr lang="en-US" sz="2000" b="1" dirty="0">
                <a:solidFill>
                  <a:srgbClr val="C00000"/>
                </a:solidFill>
              </a:rPr>
            </a:br>
            <a:r>
              <a:rPr lang="en-US" sz="2000" b="1" u="sng" dirty="0">
                <a:solidFill>
                  <a:srgbClr val="C00000"/>
                </a:solidFill>
              </a:rPr>
              <a:t>entire IRA balance</a:t>
            </a:r>
            <a:r>
              <a:rPr lang="en-US" sz="2000" b="1" u="sng" dirty="0">
                <a:solidFill>
                  <a:schemeClr val="tx2"/>
                </a:solidFill>
              </a:rPr>
              <a:t>: </a:t>
            </a:r>
          </a:p>
          <a:p>
            <a:pPr marL="800100" lvl="1" indent="-342900">
              <a:buClr>
                <a:schemeClr val="tx1"/>
              </a:buClr>
            </a:pPr>
            <a:r>
              <a:rPr lang="en-US" sz="1800" dirty="0"/>
              <a:t>Either the </a:t>
            </a:r>
            <a:r>
              <a:rPr lang="en-US" sz="1800" b="1" dirty="0">
                <a:solidFill>
                  <a:srgbClr val="AA7320"/>
                </a:solidFill>
              </a:rPr>
              <a:t>trust,</a:t>
            </a:r>
            <a:r>
              <a:rPr lang="en-US" sz="1800" dirty="0"/>
              <a:t> at high trust tax rates (if the funds are held to be protected); </a:t>
            </a:r>
            <a:r>
              <a:rPr lang="en-US" sz="1800" b="1" i="1" dirty="0"/>
              <a:t>or</a:t>
            </a:r>
            <a:endParaRPr lang="en-US" sz="1800" i="1" dirty="0"/>
          </a:p>
          <a:p>
            <a:pPr marL="800100" lvl="1" indent="-342900">
              <a:buClr>
                <a:schemeClr val="tx1"/>
              </a:buClr>
            </a:pPr>
            <a:r>
              <a:rPr lang="en-US" sz="1800" dirty="0"/>
              <a:t>By the </a:t>
            </a:r>
            <a:r>
              <a:rPr lang="en-US" sz="1800" b="1" dirty="0">
                <a:solidFill>
                  <a:srgbClr val="AA7320"/>
                </a:solidFill>
              </a:rPr>
              <a:t>individual beneficiaries </a:t>
            </a:r>
            <a:r>
              <a:rPr lang="en-US" sz="1800" dirty="0"/>
              <a:t>at their own rates – </a:t>
            </a:r>
            <a:r>
              <a:rPr lang="en-US" sz="1800" i="1" dirty="0"/>
              <a:t>but then the funds are no longer protected in the trust</a:t>
            </a:r>
          </a:p>
        </p:txBody>
      </p:sp>
      <p:pic>
        <p:nvPicPr>
          <p:cNvPr id="6" name="Picture 5">
            <a:extLst>
              <a:ext uri="{FF2B5EF4-FFF2-40B4-BE49-F238E27FC236}">
                <a16:creationId xmlns:a16="http://schemas.microsoft.com/office/drawing/2014/main" id="{F95C8371-A87C-33F3-FF65-03A4516528BB}"/>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7884395" y="1780298"/>
            <a:ext cx="4741697" cy="329740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0571314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49109-3A8B-F5EF-1915-FDD5E7C0787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BC3BEF95-C5A9-0126-D237-6F310E348FDA}"/>
              </a:ext>
              <a:ext uri="{C183D7F6-B498-43B3-948B-1728B52AA6E4}">
                <adec:decorative xmlns:adec="http://schemas.microsoft.com/office/drawing/2017/decorative" val="1"/>
              </a:ext>
            </a:extLst>
          </p:cNvPr>
          <p:cNvSpPr/>
          <p:nvPr/>
        </p:nvSpPr>
        <p:spPr>
          <a:xfrm>
            <a:off x="436429" y="2848708"/>
            <a:ext cx="7630744" cy="3256988"/>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2">
            <a:extLst>
              <a:ext uri="{FF2B5EF4-FFF2-40B4-BE49-F238E27FC236}">
                <a16:creationId xmlns:a16="http://schemas.microsoft.com/office/drawing/2014/main" id="{EF2F75BF-9E2B-B4E5-1BA5-311D90AB8B2A}"/>
              </a:ext>
            </a:extLst>
          </p:cNvPr>
          <p:cNvSpPr>
            <a:spLocks noGrp="1"/>
          </p:cNvSpPr>
          <p:nvPr>
            <p:ph type="title"/>
          </p:nvPr>
        </p:nvSpPr>
        <p:spPr/>
        <p:txBody>
          <a:bodyPr>
            <a:normAutofit/>
          </a:bodyPr>
          <a:lstStyle/>
          <a:p>
            <a:r>
              <a:rPr lang="en-US" dirty="0"/>
              <a:t>SECURE Act: Long-term Game Changer  </a:t>
            </a:r>
          </a:p>
        </p:txBody>
      </p:sp>
      <p:sp>
        <p:nvSpPr>
          <p:cNvPr id="3" name="Content Placeholder 9">
            <a:extLst>
              <a:ext uri="{FF2B5EF4-FFF2-40B4-BE49-F238E27FC236}">
                <a16:creationId xmlns:a16="http://schemas.microsoft.com/office/drawing/2014/main" id="{F5E99F51-39FF-1E1D-F75B-38F64DC3D519}"/>
              </a:ext>
            </a:extLst>
          </p:cNvPr>
          <p:cNvSpPr>
            <a:spLocks noGrp="1"/>
          </p:cNvSpPr>
          <p:nvPr>
            <p:ph idx="10"/>
          </p:nvPr>
        </p:nvSpPr>
        <p:spPr>
          <a:xfrm>
            <a:off x="436428" y="1312345"/>
            <a:ext cx="11646725" cy="461665"/>
          </a:xfrm>
        </p:spPr>
        <p:txBody>
          <a:bodyPr wrap="square" lIns="91440" tIns="45720" rIns="91440" bIns="4572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DOWNGRADED: Traditional IRAs</a:t>
            </a:r>
          </a:p>
        </p:txBody>
      </p:sp>
      <p:sp>
        <p:nvSpPr>
          <p:cNvPr id="7" name="Content Placeholder 1">
            <a:extLst>
              <a:ext uri="{FF2B5EF4-FFF2-40B4-BE49-F238E27FC236}">
                <a16:creationId xmlns:a16="http://schemas.microsoft.com/office/drawing/2014/main" id="{10D91581-24CD-A0F0-459D-3544F9E0FF76}"/>
              </a:ext>
            </a:extLst>
          </p:cNvPr>
          <p:cNvSpPr>
            <a:spLocks noGrp="1"/>
          </p:cNvSpPr>
          <p:nvPr>
            <p:ph idx="1"/>
          </p:nvPr>
        </p:nvSpPr>
        <p:spPr>
          <a:xfrm>
            <a:off x="496956" y="1884222"/>
            <a:ext cx="7479270" cy="4475923"/>
          </a:xfrm>
        </p:spPr>
        <p:txBody>
          <a:bodyPr/>
          <a:lstStyle/>
          <a:p>
            <a:pPr marL="0" indent="0">
              <a:buNone/>
            </a:pPr>
            <a:r>
              <a:rPr lang="en-US" sz="1800" b="1" dirty="0"/>
              <a:t>Traditional IRAs are now the worst assets to leave to a trust.</a:t>
            </a:r>
          </a:p>
          <a:p>
            <a:pPr marL="0" indent="0">
              <a:buNone/>
            </a:pPr>
            <a:r>
              <a:rPr lang="en-US" sz="1800" dirty="0"/>
              <a:t>Post-death control and protection would come at too high of a tax cost.</a:t>
            </a:r>
          </a:p>
          <a:p>
            <a:pPr marL="0" indent="0">
              <a:buNone/>
            </a:pPr>
            <a:endParaRPr lang="en-US" sz="1800" b="1" dirty="0"/>
          </a:p>
          <a:p>
            <a:pPr marL="0" indent="0">
              <a:buNone/>
            </a:pPr>
            <a:r>
              <a:rPr lang="en-US" sz="1800" b="1" dirty="0"/>
              <a:t>Roth IRA Solution:</a:t>
            </a:r>
          </a:p>
          <a:p>
            <a:pPr marL="0" indent="0">
              <a:buNone/>
            </a:pPr>
            <a:r>
              <a:rPr lang="en-US" sz="1800" b="1" i="1" dirty="0">
                <a:solidFill>
                  <a:srgbClr val="005E00"/>
                </a:solidFill>
              </a:rPr>
              <a:t>Roth IRAs will work better here</a:t>
            </a:r>
            <a:r>
              <a:rPr lang="en-US" sz="1800" dirty="0"/>
              <a:t>; no trust tax when the funds go to the trust or to the trust beneficiaries.</a:t>
            </a:r>
          </a:p>
          <a:p>
            <a:pPr marL="0" indent="0">
              <a:buNone/>
            </a:pPr>
            <a:endParaRPr lang="en-US" sz="1800" b="1" dirty="0"/>
          </a:p>
          <a:p>
            <a:pPr marL="0" indent="0">
              <a:buNone/>
            </a:pPr>
            <a:r>
              <a:rPr lang="en-US" sz="1800" b="1" dirty="0"/>
              <a:t>Life Insurance (</a:t>
            </a:r>
            <a:r>
              <a:rPr lang="en-US" sz="1800" b="1" i="1" u="sng" dirty="0">
                <a:solidFill>
                  <a:srgbClr val="0070C0"/>
                </a:solidFill>
              </a:rPr>
              <a:t>an even better solution</a:t>
            </a:r>
            <a:r>
              <a:rPr lang="en-US" sz="1800" b="1" dirty="0"/>
              <a:t>):</a:t>
            </a:r>
          </a:p>
          <a:p>
            <a:pPr marL="342900" indent="-342900">
              <a:buClr>
                <a:srgbClr val="C4A006"/>
              </a:buClr>
            </a:pPr>
            <a:r>
              <a:rPr lang="en-US" sz="1800" dirty="0"/>
              <a:t>Life insurance is a better, more flexible and customizable asset to leave to a trust</a:t>
            </a:r>
          </a:p>
          <a:p>
            <a:pPr marL="342900" indent="-342900">
              <a:buClr>
                <a:srgbClr val="C4A006"/>
              </a:buClr>
            </a:pPr>
            <a:r>
              <a:rPr lang="en-US" sz="1800" dirty="0"/>
              <a:t>Life insurance can work better for funding trusts for </a:t>
            </a:r>
            <a:br>
              <a:rPr lang="en-US" sz="1800" dirty="0"/>
            </a:br>
            <a:r>
              <a:rPr lang="en-US" sz="1800" b="1" i="1" dirty="0">
                <a:solidFill>
                  <a:srgbClr val="7030A0"/>
                </a:solidFill>
              </a:rPr>
              <a:t>special needs beneficiaries </a:t>
            </a:r>
          </a:p>
          <a:p>
            <a:pPr marL="0" indent="0">
              <a:buNone/>
            </a:pPr>
            <a:endParaRPr lang="en-US" sz="1800" dirty="0"/>
          </a:p>
        </p:txBody>
      </p:sp>
      <p:pic>
        <p:nvPicPr>
          <p:cNvPr id="6" name="Picture 5" descr="Smaller arrows pointing towards a bigger arrow">
            <a:extLst>
              <a:ext uri="{FF2B5EF4-FFF2-40B4-BE49-F238E27FC236}">
                <a16:creationId xmlns:a16="http://schemas.microsoft.com/office/drawing/2014/main" id="{775CB5B9-9360-A5B8-1CDC-A98A383BA91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7884395" y="1741340"/>
            <a:ext cx="4741697" cy="329740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439917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431DB-7088-3F17-05F5-8C5879DB570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E7F70FE-A8EB-9F8A-F6DE-1E3409EF8360}"/>
              </a:ext>
            </a:extLst>
          </p:cNvPr>
          <p:cNvSpPr>
            <a:spLocks noGrp="1"/>
          </p:cNvSpPr>
          <p:nvPr>
            <p:ph type="title" idx="4294967295"/>
          </p:nvPr>
        </p:nvSpPr>
        <p:spPr>
          <a:xfrm>
            <a:off x="4892997" y="1965913"/>
            <a:ext cx="6905786" cy="998726"/>
          </a:xfrm>
          <a:prstGeom prst="rect">
            <a:avLst/>
          </a:prstGeom>
        </p:spPr>
        <p:txBody>
          <a:bodyPr/>
          <a:lstStyle/>
          <a:p>
            <a:pPr algn="r"/>
            <a:r>
              <a:rPr lang="en-US" altLang="en-US" sz="4000" b="1" dirty="0">
                <a:solidFill>
                  <a:srgbClr val="FFFFFF"/>
                </a:solidFill>
                <a:latin typeface="Arial" panose="020B0604020202020204" pitchFamily="34" charset="0"/>
                <a:cs typeface="Arial" panose="020B0604020202020204" pitchFamily="34" charset="0"/>
              </a:rPr>
              <a:t>The Life Insurance Solution</a:t>
            </a:r>
            <a:endParaRPr lang="en-US" dirty="0"/>
          </a:p>
        </p:txBody>
      </p:sp>
      <p:sp>
        <p:nvSpPr>
          <p:cNvPr id="2" name="Content Placeholder 1">
            <a:extLst>
              <a:ext uri="{FF2B5EF4-FFF2-40B4-BE49-F238E27FC236}">
                <a16:creationId xmlns:a16="http://schemas.microsoft.com/office/drawing/2014/main" id="{BB994743-ED45-B59A-B45A-6308BFA8E955}"/>
              </a:ext>
            </a:extLst>
          </p:cNvPr>
          <p:cNvSpPr>
            <a:spLocks noGrp="1" noChangeArrowheads="1"/>
          </p:cNvSpPr>
          <p:nvPr>
            <p:ph type="body" sz="quarter" idx="10"/>
          </p:nvPr>
        </p:nvSpPr>
        <p:spPr bwMode="auto">
          <a:xfrm>
            <a:off x="4165601" y="3104031"/>
            <a:ext cx="763318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Aft>
                <a:spcPct val="0"/>
              </a:spcAft>
            </a:pPr>
            <a:r>
              <a:rPr lang="en-US" sz="3600" b="1" dirty="0">
                <a:solidFill>
                  <a:srgbClr val="FDCB33"/>
                </a:solidFill>
              </a:rPr>
              <a:t>Exchanging </a:t>
            </a:r>
            <a:r>
              <a:rPr lang="en-US" sz="3600" b="1" i="1" dirty="0">
                <a:solidFill>
                  <a:srgbClr val="FDCB33"/>
                </a:solidFill>
              </a:rPr>
              <a:t>bad assets </a:t>
            </a:r>
            <a:br>
              <a:rPr lang="en-US" sz="3600" b="1" i="1" dirty="0">
                <a:solidFill>
                  <a:srgbClr val="FDCB33"/>
                </a:solidFill>
              </a:rPr>
            </a:br>
            <a:r>
              <a:rPr lang="en-US" sz="3600" b="1" dirty="0">
                <a:solidFill>
                  <a:srgbClr val="FDCB33"/>
                </a:solidFill>
              </a:rPr>
              <a:t>for </a:t>
            </a:r>
            <a:r>
              <a:rPr lang="en-US" sz="3600" b="1" i="1" dirty="0">
                <a:solidFill>
                  <a:srgbClr val="FDCB33"/>
                </a:solidFill>
              </a:rPr>
              <a:t>good assets</a:t>
            </a:r>
            <a:endParaRPr lang="en-US" altLang="en-US" sz="4000" b="1" i="1" dirty="0">
              <a:solidFill>
                <a:srgbClr val="FDCB33"/>
              </a:solidFill>
            </a:endParaRPr>
          </a:p>
        </p:txBody>
      </p:sp>
    </p:spTree>
    <p:extLst>
      <p:ext uri="{BB962C8B-B14F-4D97-AF65-F5344CB8AC3E}">
        <p14:creationId xmlns:p14="http://schemas.microsoft.com/office/powerpoint/2010/main" val="570584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7C6E7F-B61A-8AD0-84D6-DA70406F575C}"/>
              </a:ext>
            </a:extLst>
          </p:cNvPr>
          <p:cNvSpPr>
            <a:spLocks noGrp="1"/>
          </p:cNvSpPr>
          <p:nvPr>
            <p:ph type="title"/>
          </p:nvPr>
        </p:nvSpPr>
        <p:spPr>
          <a:xfrm>
            <a:off x="490554" y="752304"/>
            <a:ext cx="11413392" cy="1093440"/>
          </a:xfrm>
        </p:spPr>
        <p:txBody>
          <a:bodyPr/>
          <a:lstStyle/>
          <a:p>
            <a:pPr>
              <a:lnSpc>
                <a:spcPct val="100000"/>
              </a:lnSpc>
            </a:pPr>
            <a:r>
              <a:rPr lang="en-US" dirty="0">
                <a:ea typeface="Times New Roman" panose="02020603050405020304" pitchFamily="18" charset="0"/>
              </a:rPr>
              <a:t>Tax Planning Should Focus on Long-term Outcomes</a:t>
            </a:r>
            <a:br>
              <a:rPr lang="en-US" dirty="0">
                <a:ea typeface="Times New Roman" panose="02020603050405020304" pitchFamily="18" charset="0"/>
              </a:rPr>
            </a:br>
            <a:r>
              <a:rPr lang="en-US" sz="2400" dirty="0">
                <a:solidFill>
                  <a:srgbClr val="4E88C6"/>
                </a:solidFill>
                <a:ea typeface="Times New Roman" panose="02020603050405020304" pitchFamily="18" charset="0"/>
              </a:rPr>
              <a:t>Larger inheritances. More control. Less tax.</a:t>
            </a:r>
            <a:endParaRPr lang="en-US" dirty="0"/>
          </a:p>
        </p:txBody>
      </p:sp>
      <p:sp>
        <p:nvSpPr>
          <p:cNvPr id="5" name="Content Placeholder 4">
            <a:extLst>
              <a:ext uri="{FF2B5EF4-FFF2-40B4-BE49-F238E27FC236}">
                <a16:creationId xmlns:a16="http://schemas.microsoft.com/office/drawing/2014/main" id="{8824CB53-C33E-1006-DA24-7B0CF8FFB92E}"/>
              </a:ext>
            </a:extLst>
          </p:cNvPr>
          <p:cNvSpPr>
            <a:spLocks noGrp="1"/>
          </p:cNvSpPr>
          <p:nvPr>
            <p:ph idx="1"/>
          </p:nvPr>
        </p:nvSpPr>
        <p:spPr>
          <a:xfrm>
            <a:off x="490553" y="1999982"/>
            <a:ext cx="11413393" cy="3805909"/>
          </a:xfrm>
        </p:spPr>
        <p:txBody>
          <a:bodyPr/>
          <a:lstStyle/>
          <a:p>
            <a:pPr marL="0" marR="0">
              <a:lnSpc>
                <a:spcPct val="115000"/>
              </a:lnSpc>
              <a:spcAft>
                <a:spcPts val="1000"/>
              </a:spcAft>
              <a:buNone/>
            </a:pPr>
            <a:r>
              <a:rPr lang="en-US" sz="1200" dirty="0">
                <a:ea typeface="Times New Roman" panose="02020603050405020304" pitchFamily="18" charset="0"/>
              </a:rPr>
              <a:t> </a:t>
            </a:r>
            <a:r>
              <a:rPr lang="en-US" sz="1800" b="1" dirty="0">
                <a:ea typeface="Times New Roman" panose="02020603050405020304" pitchFamily="18" charset="0"/>
              </a:rPr>
              <a:t>Advisor Takeaways</a:t>
            </a:r>
            <a:endParaRPr lang="en-US" sz="1800" dirty="0">
              <a:ea typeface="Calibri" panose="020F0502020204030204" pitchFamily="34" charset="0"/>
            </a:endParaRPr>
          </a:p>
          <a:p>
            <a:pPr marL="346075" marR="0" lvl="0" indent="-346075">
              <a:lnSpc>
                <a:spcPct val="115000"/>
              </a:lnSpc>
              <a:spcAft>
                <a:spcPts val="1000"/>
              </a:spcAft>
              <a:buSzPts val="1000"/>
            </a:pPr>
            <a:r>
              <a:rPr lang="en-US" sz="1800" b="1" dirty="0">
                <a:ea typeface="Times New Roman" panose="02020603050405020304" pitchFamily="18" charset="0"/>
              </a:rPr>
              <a:t>Large IRAs create a tax problem </a:t>
            </a:r>
            <a:r>
              <a:rPr lang="en-US" sz="1800" dirty="0">
                <a:ea typeface="Times New Roman" panose="02020603050405020304" pitchFamily="18" charset="0"/>
              </a:rPr>
              <a:t>— </a:t>
            </a:r>
            <a:r>
              <a:rPr lang="en-US" sz="1800" i="1" dirty="0">
                <a:ea typeface="Times New Roman" panose="02020603050405020304" pitchFamily="18" charset="0"/>
              </a:rPr>
              <a:t>It’s a tax waiting to happen</a:t>
            </a:r>
          </a:p>
          <a:p>
            <a:pPr marL="346075" marR="0" lvl="0" indent="-346075">
              <a:lnSpc>
                <a:spcPct val="115000"/>
              </a:lnSpc>
              <a:spcAft>
                <a:spcPts val="1000"/>
              </a:spcAft>
              <a:buSzPts val="1000"/>
            </a:pPr>
            <a:r>
              <a:rPr lang="en-US" sz="1800" b="1" dirty="0">
                <a:ea typeface="Calibri" panose="020F0502020204030204" pitchFamily="34" charset="0"/>
              </a:rPr>
              <a:t>These large IRA balances need to be reduced </a:t>
            </a:r>
            <a:r>
              <a:rPr lang="en-US" sz="1800" dirty="0">
                <a:ea typeface="Times New Roman" panose="02020603050405020304" pitchFamily="18" charset="0"/>
              </a:rPr>
              <a:t>—</a:t>
            </a:r>
            <a:r>
              <a:rPr lang="en-US" sz="1800" dirty="0">
                <a:ea typeface="Calibri" panose="020F0502020204030204" pitchFamily="34" charset="0"/>
              </a:rPr>
              <a:t> </a:t>
            </a:r>
            <a:r>
              <a:rPr lang="en-US" sz="1800" i="1" dirty="0">
                <a:ea typeface="Calibri" panose="020F0502020204030204" pitchFamily="34" charset="0"/>
              </a:rPr>
              <a:t>and they can be at today’s low tax rates</a:t>
            </a:r>
          </a:p>
          <a:p>
            <a:pPr marL="346075" marR="0" lvl="0" indent="-346075">
              <a:lnSpc>
                <a:spcPct val="115000"/>
              </a:lnSpc>
              <a:spcAft>
                <a:spcPts val="1000"/>
              </a:spcAft>
              <a:buSzPts val="1000"/>
            </a:pPr>
            <a:r>
              <a:rPr lang="en-US" sz="1800" b="1" dirty="0">
                <a:ea typeface="Times New Roman" panose="02020603050405020304" pitchFamily="18" charset="0"/>
              </a:rPr>
              <a:t>Life insurance is a powerful solution </a:t>
            </a:r>
            <a:r>
              <a:rPr lang="en-US" sz="1800" dirty="0">
                <a:ea typeface="Times New Roman" panose="02020603050405020304" pitchFamily="18" charset="0"/>
              </a:rPr>
              <a:t>— </a:t>
            </a:r>
            <a:r>
              <a:rPr lang="en-US" sz="1800" i="1" dirty="0">
                <a:ea typeface="Times New Roman" panose="02020603050405020304" pitchFamily="18" charset="0"/>
              </a:rPr>
              <a:t>exchanging bad assets for good assets</a:t>
            </a:r>
            <a:endParaRPr lang="en-US" sz="1800" i="1" dirty="0">
              <a:ea typeface="Calibri" panose="020F0502020204030204" pitchFamily="34" charset="0"/>
            </a:endParaRPr>
          </a:p>
          <a:p>
            <a:pPr marL="346075" marR="0" lvl="0" indent="-346075">
              <a:lnSpc>
                <a:spcPct val="115000"/>
              </a:lnSpc>
              <a:spcAft>
                <a:spcPts val="1000"/>
              </a:spcAft>
              <a:buSzPts val="1000"/>
            </a:pPr>
            <a:r>
              <a:rPr lang="en-US" sz="1800" b="1" dirty="0">
                <a:ea typeface="Times New Roman" panose="02020603050405020304" pitchFamily="18" charset="0"/>
              </a:rPr>
              <a:t>Large IRAs can fund large life insurance policies </a:t>
            </a:r>
          </a:p>
          <a:p>
            <a:pPr marL="346075" marR="0" lvl="0" indent="-346075">
              <a:lnSpc>
                <a:spcPct val="115000"/>
              </a:lnSpc>
              <a:spcAft>
                <a:spcPts val="1000"/>
              </a:spcAft>
              <a:buSzPts val="1000"/>
            </a:pPr>
            <a:r>
              <a:rPr lang="en-US" sz="1800" b="1" dirty="0">
                <a:ea typeface="Calibri" panose="020F0502020204030204" pitchFamily="34" charset="0"/>
              </a:rPr>
              <a:t>Tax-free life insurance can create an ideal wealth transfer vehicle </a:t>
            </a:r>
            <a:r>
              <a:rPr lang="en-US" sz="1800" dirty="0">
                <a:ea typeface="Times New Roman" panose="02020603050405020304" pitchFamily="18" charset="0"/>
              </a:rPr>
              <a:t>— </a:t>
            </a:r>
            <a:r>
              <a:rPr lang="en-US" sz="1800" i="1" dirty="0">
                <a:ea typeface="Calibri" panose="020F0502020204030204" pitchFamily="34" charset="0"/>
              </a:rPr>
              <a:t>without the tax complexity and limitations of using IRAs</a:t>
            </a:r>
          </a:p>
        </p:txBody>
      </p:sp>
    </p:spTree>
    <p:extLst>
      <p:ext uri="{BB962C8B-B14F-4D97-AF65-F5344CB8AC3E}">
        <p14:creationId xmlns:p14="http://schemas.microsoft.com/office/powerpoint/2010/main" val="4060228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4EE16-E0D9-26E2-9EFC-0C851D6C231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902F1C1-F9CD-B810-8982-D13E2DBD3CA5}"/>
              </a:ext>
            </a:extLst>
          </p:cNvPr>
          <p:cNvSpPr>
            <a:spLocks noGrp="1"/>
          </p:cNvSpPr>
          <p:nvPr>
            <p:ph type="title"/>
          </p:nvPr>
        </p:nvSpPr>
        <p:spPr>
          <a:xfrm>
            <a:off x="490554" y="860790"/>
            <a:ext cx="11413392" cy="533779"/>
          </a:xfrm>
        </p:spPr>
        <p:txBody>
          <a:bodyPr/>
          <a:lstStyle/>
          <a:p>
            <a:pPr algn="ctr"/>
            <a:r>
              <a:rPr lang="en-US" altLang="en-US" sz="4400" dirty="0">
                <a:solidFill>
                  <a:srgbClr val="C00000"/>
                </a:solidFill>
                <a:ea typeface="+mn-ea"/>
                <a:cs typeface="+mn-cs"/>
              </a:rPr>
              <a:t>THE IRA PROBLEM </a:t>
            </a:r>
            <a:endParaRPr lang="en-US" dirty="0"/>
          </a:p>
        </p:txBody>
      </p:sp>
      <p:sp>
        <p:nvSpPr>
          <p:cNvPr id="8" name="Content Placeholder 6">
            <a:extLst>
              <a:ext uri="{FF2B5EF4-FFF2-40B4-BE49-F238E27FC236}">
                <a16:creationId xmlns:a16="http://schemas.microsoft.com/office/drawing/2014/main" id="{9A653F77-6AF2-F478-78C7-05FDEA726672}"/>
              </a:ext>
            </a:extLst>
          </p:cNvPr>
          <p:cNvSpPr>
            <a:spLocks noGrp="1"/>
          </p:cNvSpPr>
          <p:nvPr>
            <p:ph idx="1"/>
          </p:nvPr>
        </p:nvSpPr>
        <p:spPr>
          <a:xfrm>
            <a:off x="2159413" y="1476040"/>
            <a:ext cx="8075672" cy="4462760"/>
          </a:xfrm>
        </p:spPr>
        <p:txBody>
          <a:bodyPr wrap="none" lIns="91440" tIns="45720" rIns="91440" bIns="4572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The Larger the IRA</a:t>
            </a:r>
            <a:br>
              <a:rPr kumimoji="0" lang="en-US" alt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r>
              <a:rPr kumimoji="0" lang="en-US" alt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The Larger the Future Tax Exposure</a:t>
            </a:r>
            <a:endParaRPr kumimoji="0" lang="en-US" altLang="en-US" sz="3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6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dirty="0">
                <a:ln>
                  <a:noFill/>
                </a:ln>
                <a:solidFill>
                  <a:srgbClr val="005E00"/>
                </a:solidFill>
                <a:effectLst/>
                <a:uLnTx/>
                <a:uFillTx/>
                <a:latin typeface="Arial" panose="020B0604020202020204" pitchFamily="34" charset="0"/>
                <a:ea typeface="+mn-ea"/>
                <a:cs typeface="+mn-cs"/>
              </a:rPr>
              <a:t>THE OPPORTUNITY</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Strategic Repositioning</a:t>
            </a:r>
            <a:br>
              <a:rPr kumimoji="0" lang="en-US" alt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r>
              <a:rPr kumimoji="0" lang="en-US" alt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Can Convert Taxable Assets </a:t>
            </a:r>
            <a:br>
              <a:rPr kumimoji="0" lang="en-US" alt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r>
              <a:rPr kumimoji="0" lang="en-US" alt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Into Tax-Efficient Legacy Assets</a:t>
            </a:r>
            <a:endParaRPr kumimoji="0" lang="en-US" altLang="en-US" sz="3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743529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A0381-17E3-0A28-7E77-AFE5619CA78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4899A1A-B734-0476-F1E4-3845C020DC7D}"/>
              </a:ext>
              <a:ext uri="{C183D7F6-B498-43B3-948B-1728B52AA6E4}">
                <adec:decorative xmlns:adec="http://schemas.microsoft.com/office/drawing/2017/decorative" val="1"/>
              </a:ext>
            </a:extLst>
          </p:cNvPr>
          <p:cNvSpPr/>
          <p:nvPr/>
        </p:nvSpPr>
        <p:spPr>
          <a:xfrm>
            <a:off x="0" y="1392961"/>
            <a:ext cx="12192000" cy="602494"/>
          </a:xfrm>
          <a:prstGeom prst="rect">
            <a:avLst/>
          </a:prstGeom>
          <a:solidFill>
            <a:srgbClr val="005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09FBFD87-1B6A-6EDC-C5DD-BD0C1D69DCBD}"/>
              </a:ext>
            </a:extLst>
          </p:cNvPr>
          <p:cNvSpPr>
            <a:spLocks noGrp="1"/>
          </p:cNvSpPr>
          <p:nvPr>
            <p:ph type="title"/>
          </p:nvPr>
        </p:nvSpPr>
        <p:spPr>
          <a:prstGeom prst="rect">
            <a:avLst/>
          </a:prstGeom>
        </p:spPr>
        <p:txBody>
          <a:bodyPr/>
          <a:lstStyle>
            <a:lvl1pPr>
              <a:defRPr sz="2800" b="1">
                <a:solidFill>
                  <a:srgbClr val="002B64"/>
                </a:solidFill>
                <a:latin typeface="Arial" panose="020B0604020202020204" pitchFamily="34" charset="0"/>
                <a:cs typeface="Arial" panose="020B0604020202020204" pitchFamily="34" charset="0"/>
              </a:defRPr>
            </a:lvl1pPr>
          </a:lstStyle>
          <a:p>
            <a:pPr lvl="0"/>
            <a:r>
              <a:rPr lang="en-US" dirty="0">
                <a:solidFill>
                  <a:srgbClr val="002060"/>
                </a:solidFill>
                <a:ea typeface="Calibri" panose="020F0502020204030204" pitchFamily="34" charset="0"/>
              </a:rPr>
              <a:t>P</a:t>
            </a:r>
            <a:r>
              <a:rPr lang="en-US" b="1" dirty="0">
                <a:solidFill>
                  <a:srgbClr val="002060"/>
                </a:solidFill>
                <a:effectLst/>
                <a:latin typeface="Arial" panose="020B0604020202020204" pitchFamily="34" charset="0"/>
                <a:ea typeface="Calibri" panose="020F0502020204030204" pitchFamily="34" charset="0"/>
                <a:cs typeface="Arial" panose="020B0604020202020204" pitchFamily="34" charset="0"/>
              </a:rPr>
              <a:t>lanning </a:t>
            </a:r>
            <a:r>
              <a:rPr lang="en-US" dirty="0">
                <a:solidFill>
                  <a:srgbClr val="002060"/>
                </a:solidFill>
                <a:ea typeface="Calibri" panose="020F0502020204030204" pitchFamily="34" charset="0"/>
              </a:rPr>
              <a:t>S</a:t>
            </a:r>
            <a:r>
              <a:rPr lang="en-US" b="1" dirty="0">
                <a:solidFill>
                  <a:srgbClr val="002060"/>
                </a:solidFill>
                <a:effectLst/>
                <a:latin typeface="Arial" panose="020B0604020202020204" pitchFamily="34" charset="0"/>
                <a:ea typeface="Calibri" panose="020F0502020204030204" pitchFamily="34" charset="0"/>
                <a:cs typeface="Arial" panose="020B0604020202020204" pitchFamily="34" charset="0"/>
              </a:rPr>
              <a:t>olutions to Reduce </a:t>
            </a:r>
            <a:r>
              <a:rPr lang="en-US" b="1" i="1" u="sng" dirty="0">
                <a:solidFill>
                  <a:srgbClr val="002060"/>
                </a:solidFill>
                <a:effectLst/>
                <a:latin typeface="Arial" panose="020B0604020202020204" pitchFamily="34" charset="0"/>
                <a:ea typeface="Calibri" panose="020F0502020204030204" pitchFamily="34" charset="0"/>
                <a:cs typeface="Arial" panose="020B0604020202020204" pitchFamily="34" charset="0"/>
              </a:rPr>
              <a:t>Lifetime</a:t>
            </a:r>
            <a:r>
              <a:rPr lang="en-US"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Tax Bills</a:t>
            </a:r>
            <a:endParaRPr lang="en-US" b="1" dirty="0">
              <a:latin typeface="Arial" panose="020B0604020202020204" pitchFamily="34" charset="0"/>
              <a:cs typeface="Arial" panose="020B0604020202020204" pitchFamily="34" charset="0"/>
            </a:endParaRPr>
          </a:p>
        </p:txBody>
      </p:sp>
      <p:sp>
        <p:nvSpPr>
          <p:cNvPr id="9" name="Content Placeholder 8">
            <a:extLst>
              <a:ext uri="{FF2B5EF4-FFF2-40B4-BE49-F238E27FC236}">
                <a16:creationId xmlns:a16="http://schemas.microsoft.com/office/drawing/2014/main" id="{683EF09B-7D44-5DF6-B50D-60D1E7DC1AE6}"/>
              </a:ext>
            </a:extLst>
          </p:cNvPr>
          <p:cNvSpPr>
            <a:spLocks noGrp="1"/>
          </p:cNvSpPr>
          <p:nvPr>
            <p:ph idx="1"/>
          </p:nvPr>
        </p:nvSpPr>
        <p:spPr>
          <a:xfrm>
            <a:off x="360217" y="1415206"/>
            <a:ext cx="11831782" cy="523220"/>
          </a:xfrm>
        </p:spPr>
        <p:txBody>
          <a:bodyPr wrap="square" lIns="91440" tIns="45720" rIns="91440" bIns="4572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Reduce IRA Balances – </a:t>
            </a:r>
            <a:r>
              <a:rPr kumimoji="0" lang="en-US" sz="2800" b="1" i="1" u="none"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when tax rates are low</a:t>
            </a:r>
            <a:endParaRPr kumimoji="0" lang="en-US" sz="2800" b="1" i="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1" name="Content Placeholder 10">
            <a:extLst>
              <a:ext uri="{FF2B5EF4-FFF2-40B4-BE49-F238E27FC236}">
                <a16:creationId xmlns:a16="http://schemas.microsoft.com/office/drawing/2014/main" id="{2764B0AE-06E1-64FF-56A1-B00AA96C22E0}"/>
              </a:ext>
            </a:extLst>
          </p:cNvPr>
          <p:cNvSpPr>
            <a:spLocks noGrp="1"/>
          </p:cNvSpPr>
          <p:nvPr>
            <p:ph idx="10"/>
          </p:nvPr>
        </p:nvSpPr>
        <p:spPr>
          <a:xfrm>
            <a:off x="869950" y="4183392"/>
            <a:ext cx="3048000" cy="1384995"/>
          </a:xfrm>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240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Roth Conversions</a:t>
            </a:r>
            <a:endParaRPr kumimoji="0" lang="en-US" sz="2000" b="1" i="0" u="none" strike="noStrike" kern="1200" cap="none" spc="0" normalizeH="0" baseline="0" noProof="0" dirty="0">
              <a:ln>
                <a:noFill/>
              </a:ln>
              <a:solidFill>
                <a:srgbClr val="002751">
                  <a:lumMod val="75000"/>
                </a:srgbClr>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751">
                    <a:lumMod val="75000"/>
                  </a:srgbClr>
                </a:solidFill>
                <a:effectLst/>
                <a:uLnTx/>
                <a:uFillTx/>
                <a:latin typeface="Arial" panose="020B0604020202020204" pitchFamily="34" charset="0"/>
                <a:ea typeface="+mn-ea"/>
                <a:cs typeface="Arial" panose="020B0604020202020204" pitchFamily="34" charset="0"/>
              </a:rPr>
              <a:t>Take control of </a:t>
            </a:r>
            <a:br>
              <a:rPr kumimoji="0" lang="en-US" sz="2000" b="1" i="0" u="none" strike="noStrike" kern="1200" cap="none" spc="0" normalizeH="0" baseline="0" noProof="0" dirty="0">
                <a:ln>
                  <a:noFill/>
                </a:ln>
                <a:solidFill>
                  <a:srgbClr val="002751">
                    <a:lumMod val="75000"/>
                  </a:srgbClr>
                </a:solidFill>
                <a:effectLst/>
                <a:uLnTx/>
                <a:uFillTx/>
                <a:latin typeface="Arial" panose="020B0604020202020204" pitchFamily="34" charset="0"/>
                <a:ea typeface="+mn-ea"/>
                <a:cs typeface="Arial" panose="020B0604020202020204" pitchFamily="34" charset="0"/>
              </a:rPr>
            </a:br>
            <a:r>
              <a:rPr kumimoji="0" lang="en-US" sz="2000" b="1" i="0" u="none" strike="noStrike" kern="1200" cap="none" spc="0" normalizeH="0" baseline="0" noProof="0" dirty="0">
                <a:ln>
                  <a:noFill/>
                </a:ln>
                <a:solidFill>
                  <a:srgbClr val="002751">
                    <a:lumMod val="75000"/>
                  </a:srgbClr>
                </a:solidFill>
                <a:effectLst/>
                <a:uLnTx/>
                <a:uFillTx/>
                <a:latin typeface="Arial" panose="020B0604020202020204" pitchFamily="34" charset="0"/>
                <a:ea typeface="+mn-ea"/>
                <a:cs typeface="Arial" panose="020B0604020202020204" pitchFamily="34" charset="0"/>
              </a:rPr>
              <a:t>future taxes</a:t>
            </a:r>
            <a:endPar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Content Placeholder 11">
            <a:extLst>
              <a:ext uri="{FF2B5EF4-FFF2-40B4-BE49-F238E27FC236}">
                <a16:creationId xmlns:a16="http://schemas.microsoft.com/office/drawing/2014/main" id="{A46C3C5C-D09E-9457-8503-BFE0F48A4FD5}"/>
              </a:ext>
            </a:extLst>
          </p:cNvPr>
          <p:cNvSpPr>
            <a:spLocks noGrp="1"/>
          </p:cNvSpPr>
          <p:nvPr>
            <p:ph idx="11"/>
          </p:nvPr>
        </p:nvSpPr>
        <p:spPr>
          <a:xfrm>
            <a:off x="4658591" y="4183392"/>
            <a:ext cx="2874818" cy="1461939"/>
          </a:xfrm>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Life Insurance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E3EBF3">
                    <a:lumMod val="50000"/>
                  </a:srgbClr>
                </a:solidFill>
                <a:effectLst/>
                <a:highlight>
                  <a:srgbClr val="FDCB33"/>
                </a:highlight>
                <a:uLnTx/>
                <a:uFillTx/>
                <a:latin typeface="Arial" panose="020B0604020202020204" pitchFamily="34" charset="0"/>
                <a:ea typeface="+mn-ea"/>
                <a:cs typeface="Arial" panose="020B0604020202020204" pitchFamily="34" charset="0"/>
              </a:rPr>
              <a:t>Moves to the top of the solutions list, replacing IRAs</a:t>
            </a:r>
          </a:p>
        </p:txBody>
      </p:sp>
      <p:sp>
        <p:nvSpPr>
          <p:cNvPr id="14" name="Content Placeholder 13">
            <a:extLst>
              <a:ext uri="{FF2B5EF4-FFF2-40B4-BE49-F238E27FC236}">
                <a16:creationId xmlns:a16="http://schemas.microsoft.com/office/drawing/2014/main" id="{65117FAD-A4D6-7356-2907-9E47077DD984}"/>
              </a:ext>
            </a:extLst>
          </p:cNvPr>
          <p:cNvSpPr>
            <a:spLocks noGrp="1"/>
          </p:cNvSpPr>
          <p:nvPr>
            <p:ph idx="12"/>
          </p:nvPr>
        </p:nvSpPr>
        <p:spPr>
          <a:xfrm>
            <a:off x="7844262" y="4102959"/>
            <a:ext cx="3638550" cy="1815882"/>
          </a:xfrm>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Charitable Tax Planning with IRAs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BD0F72"/>
                </a:solidFill>
                <a:effectLst/>
                <a:uLnTx/>
                <a:uFillTx/>
                <a:latin typeface="Arial" panose="020B0604020202020204" pitchFamily="34" charset="0"/>
                <a:ea typeface="+mn-ea"/>
                <a:cs typeface="Arial" panose="020B0604020202020204" pitchFamily="34" charset="0"/>
              </a:rPr>
              <a:t>QCDs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BD0F72"/>
                </a:solidFill>
                <a:effectLst/>
                <a:uLnTx/>
                <a:uFillTx/>
                <a:latin typeface="Arial" panose="020B0604020202020204" pitchFamily="34" charset="0"/>
                <a:ea typeface="+mn-ea"/>
                <a:cs typeface="Arial" panose="020B0604020202020204" pitchFamily="34" charset="0"/>
              </a:rPr>
              <a:t>(Qualified Charitable Distributions)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BD0F72"/>
                </a:solidFill>
                <a:effectLst/>
                <a:uLnTx/>
                <a:uFillTx/>
                <a:latin typeface="Arial" panose="020B0604020202020204" pitchFamily="34" charset="0"/>
                <a:ea typeface="+mn-ea"/>
                <a:cs typeface="Arial" panose="020B0604020202020204" pitchFamily="34" charset="0"/>
              </a:rPr>
              <a:t>CRTs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BD0F72"/>
                </a:solidFill>
                <a:effectLst/>
                <a:uLnTx/>
                <a:uFillTx/>
                <a:latin typeface="Arial" panose="020B0604020202020204" pitchFamily="34" charset="0"/>
                <a:ea typeface="+mn-ea"/>
                <a:cs typeface="Arial" panose="020B0604020202020204" pitchFamily="34" charset="0"/>
              </a:rPr>
              <a:t>(Charitable Remainder Trusts)</a:t>
            </a:r>
            <a:endPar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2" name="Picture 1">
            <a:extLst>
              <a:ext uri="{FF2B5EF4-FFF2-40B4-BE49-F238E27FC236}">
                <a16:creationId xmlns:a16="http://schemas.microsoft.com/office/drawing/2014/main" id="{CAEE55D9-9C6A-D3DF-1E80-BB8EDB7CCA4E}"/>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22400" y="2065967"/>
            <a:ext cx="1943100" cy="1943100"/>
          </a:xfrm>
          <a:prstGeom prst="rect">
            <a:avLst/>
          </a:prstGeom>
        </p:spPr>
      </p:pic>
      <p:pic>
        <p:nvPicPr>
          <p:cNvPr id="7" name="Picture 6">
            <a:extLst>
              <a:ext uri="{FF2B5EF4-FFF2-40B4-BE49-F238E27FC236}">
                <a16:creationId xmlns:a16="http://schemas.microsoft.com/office/drawing/2014/main" id="{57438C1B-67FE-9E70-0243-B2F54D881A14}"/>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24450" y="2065967"/>
            <a:ext cx="1943100" cy="1943100"/>
          </a:xfrm>
          <a:prstGeom prst="rect">
            <a:avLst/>
          </a:prstGeom>
        </p:spPr>
      </p:pic>
      <p:pic>
        <p:nvPicPr>
          <p:cNvPr id="8" name="Picture 7">
            <a:extLst>
              <a:ext uri="{FF2B5EF4-FFF2-40B4-BE49-F238E27FC236}">
                <a16:creationId xmlns:a16="http://schemas.microsoft.com/office/drawing/2014/main" id="{E780EC43-D820-E33B-86F0-B5845D2ABEA6}"/>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826500" y="2065967"/>
            <a:ext cx="1943100" cy="1943100"/>
          </a:xfrm>
          <a:prstGeom prst="rect">
            <a:avLst/>
          </a:prstGeom>
        </p:spPr>
      </p:pic>
    </p:spTree>
    <p:extLst>
      <p:ext uri="{BB962C8B-B14F-4D97-AF65-F5344CB8AC3E}">
        <p14:creationId xmlns:p14="http://schemas.microsoft.com/office/powerpoint/2010/main" val="12765529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847A4-2723-0E8B-A809-B81309561732}"/>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84AEFFB5-A2C5-8507-92E5-9DEFB60835A0}"/>
              </a:ext>
              <a:ext uri="{C183D7F6-B498-43B3-948B-1728B52AA6E4}">
                <adec:decorative xmlns:adec="http://schemas.microsoft.com/office/drawing/2017/decorative" val="1"/>
              </a:ext>
            </a:extLst>
          </p:cNvPr>
          <p:cNvSpPr/>
          <p:nvPr/>
        </p:nvSpPr>
        <p:spPr>
          <a:xfrm>
            <a:off x="490553" y="4652384"/>
            <a:ext cx="11413391" cy="1231283"/>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34C1CB78-D02D-C0A0-7C9F-A4B48AB12391}"/>
              </a:ext>
            </a:extLst>
          </p:cNvPr>
          <p:cNvSpPr>
            <a:spLocks noGrp="1"/>
          </p:cNvSpPr>
          <p:nvPr>
            <p:ph type="title"/>
          </p:nvPr>
        </p:nvSpPr>
        <p:spPr>
          <a:xfrm>
            <a:off x="490554" y="752304"/>
            <a:ext cx="11413392" cy="1336140"/>
          </a:xfrm>
        </p:spPr>
        <p:txBody>
          <a:bodyPr/>
          <a:lstStyle/>
          <a:p>
            <a:pPr algn="ctr"/>
            <a:r>
              <a:rPr lang="en-US" dirty="0"/>
              <a:t>The tax exemption for life insurance is the </a:t>
            </a:r>
            <a:br>
              <a:rPr lang="en-US" dirty="0"/>
            </a:br>
            <a:r>
              <a:rPr lang="en-US" sz="4400" dirty="0"/>
              <a:t>single biggest benefit in the tax code.</a:t>
            </a:r>
            <a:endParaRPr lang="en-US" dirty="0"/>
          </a:p>
        </p:txBody>
      </p:sp>
      <p:sp>
        <p:nvSpPr>
          <p:cNvPr id="6" name="Content Placeholder 5">
            <a:extLst>
              <a:ext uri="{FF2B5EF4-FFF2-40B4-BE49-F238E27FC236}">
                <a16:creationId xmlns:a16="http://schemas.microsoft.com/office/drawing/2014/main" id="{46E41671-A51E-6CDC-B605-489C23C9912C}"/>
              </a:ext>
            </a:extLst>
          </p:cNvPr>
          <p:cNvSpPr>
            <a:spLocks noGrp="1"/>
          </p:cNvSpPr>
          <p:nvPr>
            <p:ph idx="1"/>
          </p:nvPr>
        </p:nvSpPr>
        <p:spPr>
          <a:xfrm>
            <a:off x="496956" y="2135834"/>
            <a:ext cx="11204492" cy="3451456"/>
          </a:xfrm>
        </p:spPr>
        <p:txBody>
          <a:bodyPr/>
          <a:lstStyle/>
          <a:p>
            <a:pPr marL="0" marR="0" algn="ctr">
              <a:lnSpc>
                <a:spcPct val="100000"/>
              </a:lnSpc>
              <a:buNone/>
            </a:pPr>
            <a:r>
              <a:rPr lang="en-US" sz="2400" i="1" dirty="0">
                <a:ea typeface="Times New Roman" panose="02020603050405020304" pitchFamily="18" charset="0"/>
              </a:rPr>
              <a:t>“Life insurance is not only the </a:t>
            </a:r>
            <a:r>
              <a:rPr lang="en-US" sz="2400" b="1" i="1" dirty="0">
                <a:ea typeface="Times New Roman" panose="02020603050405020304" pitchFamily="18" charset="0"/>
              </a:rPr>
              <a:t>single biggest benefit in the tax code</a:t>
            </a:r>
            <a:r>
              <a:rPr lang="en-US" sz="2400" i="1" dirty="0">
                <a:ea typeface="Times New Roman" panose="02020603050405020304" pitchFamily="18" charset="0"/>
              </a:rPr>
              <a:t>, </a:t>
            </a:r>
            <a:br>
              <a:rPr lang="en-US" sz="2400" i="1" dirty="0">
                <a:ea typeface="Times New Roman" panose="02020603050405020304" pitchFamily="18" charset="0"/>
              </a:rPr>
            </a:br>
            <a:r>
              <a:rPr lang="en-US" sz="2400" i="1" dirty="0">
                <a:ea typeface="Times New Roman" panose="02020603050405020304" pitchFamily="18" charset="0"/>
              </a:rPr>
              <a:t>but it is also the most cost-effective way to leverage a large IRA.”</a:t>
            </a:r>
            <a:endParaRPr lang="en-US" sz="2400" dirty="0">
              <a:ea typeface="Times New Roman" panose="02020603050405020304" pitchFamily="18" charset="0"/>
            </a:endParaRPr>
          </a:p>
          <a:p>
            <a:pPr marL="0" marR="0" algn="ctr">
              <a:lnSpc>
                <a:spcPct val="100000"/>
              </a:lnSpc>
              <a:spcAft>
                <a:spcPts val="2200"/>
              </a:spcAft>
              <a:buNone/>
            </a:pPr>
            <a:r>
              <a:rPr lang="en-US" sz="1800" dirty="0">
                <a:ea typeface="Times New Roman" panose="02020603050405020304" pitchFamily="18" charset="0"/>
              </a:rPr>
              <a:t>— Ed Slott, CPA</a:t>
            </a:r>
          </a:p>
          <a:p>
            <a:pPr marL="0" marR="0" algn="ctr">
              <a:lnSpc>
                <a:spcPct val="100000"/>
              </a:lnSpc>
              <a:spcAft>
                <a:spcPts val="2200"/>
              </a:spcAft>
              <a:buNone/>
            </a:pPr>
            <a:r>
              <a:rPr lang="en-US" sz="2000" b="1" dirty="0">
                <a:ea typeface="Times New Roman" panose="02020603050405020304" pitchFamily="18" charset="0"/>
              </a:rPr>
              <a:t>The SECURE Act makes life insurance a </a:t>
            </a:r>
            <a:br>
              <a:rPr lang="en-US" sz="2000" b="1" dirty="0">
                <a:ea typeface="Times New Roman" panose="02020603050405020304" pitchFamily="18" charset="0"/>
              </a:rPr>
            </a:br>
            <a:r>
              <a:rPr lang="en-US" sz="2000" b="1" dirty="0">
                <a:solidFill>
                  <a:srgbClr val="4E88C6"/>
                </a:solidFill>
                <a:ea typeface="Times New Roman" panose="02020603050405020304" pitchFamily="18" charset="0"/>
              </a:rPr>
              <a:t>much better estate planning vehicle </a:t>
            </a:r>
            <a:r>
              <a:rPr lang="en-US" sz="2000" b="1" dirty="0">
                <a:ea typeface="Times New Roman" panose="02020603050405020304" pitchFamily="18" charset="0"/>
              </a:rPr>
              <a:t>than an IRA.</a:t>
            </a:r>
          </a:p>
          <a:p>
            <a:pPr marL="0" marR="0" algn="ctr">
              <a:lnSpc>
                <a:spcPct val="100000"/>
              </a:lnSpc>
              <a:spcAft>
                <a:spcPts val="2400"/>
              </a:spcAft>
              <a:buNone/>
            </a:pPr>
            <a:r>
              <a:rPr lang="en-US" sz="2000" b="1" dirty="0">
                <a:ea typeface="Times New Roman" panose="02020603050405020304" pitchFamily="18" charset="0"/>
              </a:rPr>
              <a:t>Solution: </a:t>
            </a:r>
            <a:br>
              <a:rPr lang="en-US" sz="2000" dirty="0">
                <a:ea typeface="Times New Roman" panose="02020603050405020304" pitchFamily="18" charset="0"/>
              </a:rPr>
            </a:br>
            <a:r>
              <a:rPr lang="en-US" sz="2000" dirty="0">
                <a:ea typeface="Times New Roman" panose="02020603050405020304" pitchFamily="18" charset="0"/>
              </a:rPr>
              <a:t>Draw down IRA funds at the lowest possible tax cost.</a:t>
            </a:r>
            <a:br>
              <a:rPr lang="en-US" sz="2000" dirty="0">
                <a:ea typeface="Times New Roman" panose="02020603050405020304" pitchFamily="18" charset="0"/>
              </a:rPr>
            </a:br>
            <a:r>
              <a:rPr lang="en-US" sz="2000" dirty="0">
                <a:ea typeface="Times New Roman" panose="02020603050405020304" pitchFamily="18" charset="0"/>
              </a:rPr>
              <a:t>Then move any of those funds earmarked for beneficiaries to life insurance.</a:t>
            </a:r>
          </a:p>
        </p:txBody>
      </p:sp>
    </p:spTree>
    <p:extLst>
      <p:ext uri="{BB962C8B-B14F-4D97-AF65-F5344CB8AC3E}">
        <p14:creationId xmlns:p14="http://schemas.microsoft.com/office/powerpoint/2010/main" val="39137103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185C5-1AC4-2811-4469-300021D2018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0D31C66-E799-455E-4774-AC59F1A6FCED}"/>
              </a:ext>
            </a:extLst>
          </p:cNvPr>
          <p:cNvSpPr>
            <a:spLocks noGrp="1"/>
          </p:cNvSpPr>
          <p:nvPr>
            <p:ph type="title"/>
          </p:nvPr>
        </p:nvSpPr>
        <p:spPr/>
        <p:txBody>
          <a:bodyPr/>
          <a:lstStyle/>
          <a:p>
            <a:r>
              <a:rPr lang="en-US" dirty="0">
                <a:solidFill>
                  <a:srgbClr val="002751"/>
                </a:solidFill>
              </a:rPr>
              <a:t> Ed Slott’s Life Insurance Replacement Plan</a:t>
            </a:r>
            <a:br>
              <a:rPr lang="en-US" dirty="0">
                <a:solidFill>
                  <a:srgbClr val="002751"/>
                </a:solidFill>
              </a:rPr>
            </a:br>
            <a:r>
              <a:rPr lang="en-US" dirty="0">
                <a:solidFill>
                  <a:srgbClr val="002751"/>
                </a:solidFill>
              </a:rPr>
              <a:t> </a:t>
            </a:r>
          </a:p>
        </p:txBody>
      </p:sp>
      <p:sp>
        <p:nvSpPr>
          <p:cNvPr id="2" name="Content Placeholder 1">
            <a:extLst>
              <a:ext uri="{FF2B5EF4-FFF2-40B4-BE49-F238E27FC236}">
                <a16:creationId xmlns:a16="http://schemas.microsoft.com/office/drawing/2014/main" id="{30002AA4-E950-E48D-17D9-A59A0D70B89E}"/>
              </a:ext>
            </a:extLst>
          </p:cNvPr>
          <p:cNvSpPr>
            <a:spLocks noGrp="1"/>
          </p:cNvSpPr>
          <p:nvPr>
            <p:ph idx="1"/>
          </p:nvPr>
        </p:nvSpPr>
        <p:spPr>
          <a:xfrm>
            <a:off x="360219" y="1410099"/>
            <a:ext cx="8425817" cy="4567250"/>
          </a:xfrm>
        </p:spPr>
        <p:txBody>
          <a:bodyPr>
            <a:normAutofit/>
          </a:bodyPr>
          <a:lstStyle/>
          <a:p>
            <a:pPr marL="342900" indent="-342900">
              <a:spcAft>
                <a:spcPts val="2400"/>
              </a:spcAft>
              <a:buFont typeface="Wingdings" pitchFamily="2" charset="2"/>
              <a:buChar char="ü"/>
            </a:pPr>
            <a:r>
              <a:rPr lang="en-US" sz="2200" b="1" dirty="0">
                <a:solidFill>
                  <a:srgbClr val="4E88C6"/>
                </a:solidFill>
              </a:rPr>
              <a:t>Pay down IRA during lifetime </a:t>
            </a:r>
            <a:br>
              <a:rPr lang="en-US" sz="2200" dirty="0"/>
            </a:br>
            <a:r>
              <a:rPr lang="en-US" sz="2200" b="1" i="1" dirty="0"/>
              <a:t>Pay tax at current low rates, over a number of years </a:t>
            </a:r>
            <a:br>
              <a:rPr lang="en-US" sz="2200" b="1" i="1" dirty="0"/>
            </a:br>
            <a:r>
              <a:rPr lang="en-US" sz="1800" b="1" i="1" dirty="0">
                <a:solidFill>
                  <a:srgbClr val="C00000"/>
                </a:solidFill>
              </a:rPr>
              <a:t>(but don’t do this before age 59 ½ - a 10% early distribution penalty </a:t>
            </a:r>
            <a:br>
              <a:rPr lang="en-US" sz="1800" b="1" i="1" dirty="0">
                <a:solidFill>
                  <a:srgbClr val="C00000"/>
                </a:solidFill>
              </a:rPr>
            </a:br>
            <a:r>
              <a:rPr lang="en-US" sz="1800" b="1" i="1" dirty="0">
                <a:solidFill>
                  <a:srgbClr val="C00000"/>
                </a:solidFill>
              </a:rPr>
              <a:t>will apply)</a:t>
            </a:r>
            <a:endParaRPr lang="en-US" sz="2200" i="1" dirty="0"/>
          </a:p>
          <a:p>
            <a:pPr marL="342900" indent="-342900">
              <a:spcAft>
                <a:spcPts val="2400"/>
              </a:spcAft>
              <a:buFont typeface="Wingdings" pitchFamily="2" charset="2"/>
              <a:buChar char="ü"/>
            </a:pPr>
            <a:r>
              <a:rPr lang="en-US" sz="2200" dirty="0"/>
              <a:t>After-tax funds can be used to purchase life insurance</a:t>
            </a:r>
          </a:p>
          <a:p>
            <a:pPr marL="342900" indent="-342900">
              <a:spcAft>
                <a:spcPts val="2400"/>
              </a:spcAft>
              <a:buFont typeface="Wingdings" pitchFamily="2" charset="2"/>
              <a:buChar char="ü"/>
            </a:pPr>
            <a:r>
              <a:rPr lang="en-US" sz="2200" dirty="0"/>
              <a:t>If a trust is needed, the life insurance can be paid to an insurance trust (ILIT)</a:t>
            </a:r>
          </a:p>
          <a:p>
            <a:pPr marL="342900" indent="-342900">
              <a:buFont typeface="Wingdings" pitchFamily="2" charset="2"/>
              <a:buChar char="ü"/>
            </a:pPr>
            <a:r>
              <a:rPr lang="en-US" sz="2200" b="1" dirty="0">
                <a:solidFill>
                  <a:srgbClr val="00B050"/>
                </a:solidFill>
              </a:rPr>
              <a:t>Reduces current income tax </a:t>
            </a:r>
            <a:r>
              <a:rPr lang="en-US" sz="2200" dirty="0"/>
              <a:t>by eliminating RMDs on IRA </a:t>
            </a:r>
            <a:br>
              <a:rPr lang="en-US" sz="2200" dirty="0"/>
            </a:br>
            <a:r>
              <a:rPr lang="en-US" sz="2200" dirty="0"/>
              <a:t>funds withdrawn</a:t>
            </a:r>
            <a:endParaRPr lang="en-US" dirty="0"/>
          </a:p>
        </p:txBody>
      </p:sp>
      <p:pic>
        <p:nvPicPr>
          <p:cNvPr id="5" name="Graphic 4">
            <a:extLst>
              <a:ext uri="{FF2B5EF4-FFF2-40B4-BE49-F238E27FC236}">
                <a16:creationId xmlns:a16="http://schemas.microsoft.com/office/drawing/2014/main" id="{442E0C37-11D8-5163-54EE-6C25EA5ED0ED}"/>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59092" y="2691136"/>
            <a:ext cx="3448616" cy="3448616"/>
          </a:xfrm>
          <a:prstGeom prst="rect">
            <a:avLst/>
          </a:prstGeom>
        </p:spPr>
      </p:pic>
    </p:spTree>
    <p:extLst>
      <p:ext uri="{BB962C8B-B14F-4D97-AF65-F5344CB8AC3E}">
        <p14:creationId xmlns:p14="http://schemas.microsoft.com/office/powerpoint/2010/main" val="3133475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ECFE9-DD7A-7325-3BD9-B7FD30F44A5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B6B5AD4-0EC0-4E35-B293-6A0280A9B6A7}"/>
              </a:ext>
            </a:extLst>
          </p:cNvPr>
          <p:cNvSpPr>
            <a:spLocks noGrp="1"/>
          </p:cNvSpPr>
          <p:nvPr>
            <p:ph type="title"/>
          </p:nvPr>
        </p:nvSpPr>
        <p:spPr/>
        <p:txBody>
          <a:bodyPr/>
          <a:lstStyle>
            <a:lvl1pPr>
              <a:defRPr sz="2800" b="1">
                <a:solidFill>
                  <a:srgbClr val="002B64"/>
                </a:solidFill>
                <a:latin typeface="Arial" panose="020B0604020202020204" pitchFamily="34" charset="0"/>
                <a:cs typeface="Arial" panose="020B0604020202020204" pitchFamily="34" charset="0"/>
              </a:defRPr>
            </a:lvl1pPr>
          </a:lstStyle>
          <a:p>
            <a:r>
              <a:rPr lang="en-US" dirty="0"/>
              <a:t>Three Outcomes Clients Care About</a:t>
            </a:r>
          </a:p>
        </p:txBody>
      </p:sp>
      <p:sp>
        <p:nvSpPr>
          <p:cNvPr id="12" name="Content Placeholder 11">
            <a:extLst>
              <a:ext uri="{FF2B5EF4-FFF2-40B4-BE49-F238E27FC236}">
                <a16:creationId xmlns:a16="http://schemas.microsoft.com/office/drawing/2014/main" id="{1561B6EB-6B8A-5015-74A1-754490B51FED}"/>
              </a:ext>
            </a:extLst>
          </p:cNvPr>
          <p:cNvSpPr>
            <a:spLocks noGrp="1"/>
          </p:cNvSpPr>
          <p:nvPr>
            <p:ph idx="1"/>
          </p:nvPr>
        </p:nvSpPr>
        <p:spPr>
          <a:xfrm>
            <a:off x="496955" y="2266682"/>
            <a:ext cx="6111663" cy="2253364"/>
          </a:xfrm>
        </p:spPr>
        <p:txBody>
          <a:bodyPr/>
          <a:lstStyle/>
          <a:p>
            <a:pPr marL="571500" indent="-571500">
              <a:buClr>
                <a:srgbClr val="005E00"/>
              </a:buClr>
              <a:buFont typeface="+mj-lt"/>
              <a:buAutoNum type="arabicPeriod"/>
            </a:pPr>
            <a:r>
              <a:rPr lang="en-US" sz="4400" b="1" dirty="0">
                <a:solidFill>
                  <a:srgbClr val="005E00"/>
                </a:solidFill>
              </a:rPr>
              <a:t>Larger Inheritances </a:t>
            </a:r>
          </a:p>
          <a:p>
            <a:pPr marL="571500" indent="-571500">
              <a:buClr>
                <a:srgbClr val="005E00"/>
              </a:buClr>
              <a:buFont typeface="+mj-lt"/>
              <a:buAutoNum type="arabicPeriod"/>
            </a:pPr>
            <a:r>
              <a:rPr lang="en-US" sz="4400" b="1" dirty="0">
                <a:solidFill>
                  <a:srgbClr val="005E00"/>
                </a:solidFill>
              </a:rPr>
              <a:t>More Control </a:t>
            </a:r>
          </a:p>
          <a:p>
            <a:pPr marL="571500" indent="-571500">
              <a:buClr>
                <a:srgbClr val="005E00"/>
              </a:buClr>
              <a:buFont typeface="+mj-lt"/>
              <a:buAutoNum type="arabicPeriod"/>
            </a:pPr>
            <a:r>
              <a:rPr lang="en-US" sz="4400" b="1" dirty="0">
                <a:solidFill>
                  <a:srgbClr val="005E00"/>
                </a:solidFill>
              </a:rPr>
              <a:t>Less Tax</a:t>
            </a:r>
          </a:p>
        </p:txBody>
      </p:sp>
      <p:pic>
        <p:nvPicPr>
          <p:cNvPr id="2" name="Picture 1">
            <a:extLst>
              <a:ext uri="{FF2B5EF4-FFF2-40B4-BE49-F238E27FC236}">
                <a16:creationId xmlns:a16="http://schemas.microsoft.com/office/drawing/2014/main" id="{95AC4599-C956-2782-A611-D1CF35C4AEB1}"/>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b="4326"/>
          <a:stretch>
            <a:fillRect/>
          </a:stretch>
        </p:blipFill>
        <p:spPr>
          <a:xfrm>
            <a:off x="7480511" y="700788"/>
            <a:ext cx="4014175" cy="4837567"/>
          </a:xfrm>
          <a:prstGeom prst="rect">
            <a:avLst/>
          </a:prstGeom>
        </p:spPr>
      </p:pic>
    </p:spTree>
    <p:extLst>
      <p:ext uri="{BB962C8B-B14F-4D97-AF65-F5344CB8AC3E}">
        <p14:creationId xmlns:p14="http://schemas.microsoft.com/office/powerpoint/2010/main" val="5053603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87E0F-589C-CA82-53AE-35CE95AA1771}"/>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9C06A9A9-7B8A-F3F5-D72A-47AB0564AD7F}"/>
              </a:ext>
            </a:extLst>
          </p:cNvPr>
          <p:cNvSpPr>
            <a:spLocks noGrp="1"/>
          </p:cNvSpPr>
          <p:nvPr>
            <p:ph type="title"/>
          </p:nvPr>
        </p:nvSpPr>
        <p:spPr>
          <a:prstGeom prst="rect">
            <a:avLst/>
          </a:prstGeom>
        </p:spPr>
        <p:txBody>
          <a:bodyPr/>
          <a:lstStyle>
            <a:lvl1pPr>
              <a:defRPr sz="2800" b="1">
                <a:solidFill>
                  <a:srgbClr val="002B64"/>
                </a:solidFill>
                <a:latin typeface="Arial" panose="020B0604020202020204" pitchFamily="34" charset="0"/>
                <a:cs typeface="Arial" panose="020B0604020202020204" pitchFamily="34" charset="0"/>
              </a:defRPr>
            </a:lvl1pPr>
          </a:lstStyle>
          <a:p>
            <a:r>
              <a:rPr lang="en-US" dirty="0"/>
              <a:t>Why Life Insurance Now Ranks Higher</a:t>
            </a:r>
            <a:endParaRPr lang="en-US" b="0" dirty="0"/>
          </a:p>
        </p:txBody>
      </p:sp>
      <p:sp>
        <p:nvSpPr>
          <p:cNvPr id="5" name="Content Placeholder 4">
            <a:extLst>
              <a:ext uri="{FF2B5EF4-FFF2-40B4-BE49-F238E27FC236}">
                <a16:creationId xmlns:a16="http://schemas.microsoft.com/office/drawing/2014/main" id="{544BBE78-DB96-E043-959D-046C2E7FBFC3}"/>
              </a:ext>
            </a:extLst>
          </p:cNvPr>
          <p:cNvSpPr>
            <a:spLocks noGrp="1"/>
          </p:cNvSpPr>
          <p:nvPr>
            <p:ph idx="1"/>
          </p:nvPr>
        </p:nvSpPr>
        <p:spPr>
          <a:xfrm>
            <a:off x="497978" y="1809782"/>
            <a:ext cx="11196042" cy="3908762"/>
          </a:xfrm>
        </p:spPr>
        <p:txBody>
          <a:bodyPr wrap="square" lIns="91440" tIns="45720" rIns="91440" bIns="45720">
            <a:spAutoFit/>
          </a:bodyPr>
          <a:lstStyle/>
          <a:p>
            <a:pPr marL="0" marR="0" lvl="0" indent="0" defTabSz="914400" eaLnBrk="1" fontAlgn="auto" latinLnBrk="0" hangingPunct="1">
              <a:lnSpc>
                <a:spcPct val="100000"/>
              </a:lnSpc>
              <a:spcBef>
                <a:spcPts val="0"/>
              </a:spcBef>
              <a:spcAft>
                <a:spcPts val="2400"/>
              </a:spcAft>
              <a:buClrTx/>
              <a:buSzTx/>
              <a:buFontTx/>
              <a:buNone/>
              <a:tabLst/>
              <a:defRPr/>
            </a:pPr>
            <a:r>
              <a:rPr kumimoji="0" lang="en-US" sz="2400" b="1" i="0" u="none" strike="noStrike" kern="1200" cap="none" spc="0" normalizeH="0" baseline="0" noProof="0" dirty="0">
                <a:ln>
                  <a:noFill/>
                </a:ln>
                <a:solidFill>
                  <a:srgbClr val="005E00"/>
                </a:solidFill>
                <a:effectLst/>
                <a:uLnTx/>
                <a:uFillTx/>
                <a:latin typeface="Arial" panose="020B0604020202020204" pitchFamily="34" charset="0"/>
                <a:ea typeface="+mn-ea"/>
                <a:cs typeface="Arial" panose="020B0604020202020204" pitchFamily="34" charset="0"/>
              </a:rPr>
              <a:t>▲  Upgrade: </a:t>
            </a:r>
            <a:r>
              <a:rPr kumimoji="0" lang="en-US" sz="2400" b="1" i="0" u="none" strike="noStrike" kern="1200" cap="none" spc="0" normalizeH="0" baseline="0" noProof="0" dirty="0">
                <a:ln>
                  <a:noFill/>
                </a:ln>
                <a:solidFill>
                  <a:srgbClr val="AA7320"/>
                </a:solidFill>
                <a:effectLst/>
                <a:uLnTx/>
                <a:uFillTx/>
                <a:latin typeface="Arial" panose="020B0604020202020204" pitchFamily="34" charset="0"/>
                <a:ea typeface="+mn-ea"/>
                <a:cs typeface="Arial" panose="020B0604020202020204" pitchFamily="34" charset="0"/>
              </a:rPr>
              <a:t>Life insurance </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moves to the top of the list as an estate and tax planning vehicle for the largest IRAs.</a:t>
            </a:r>
            <a:endParaRPr kumimoji="0" lang="en-US" sz="18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240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Downgrade:</a:t>
            </a: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a:ln>
                  <a:noFill/>
                </a:ln>
                <a:solidFill>
                  <a:srgbClr val="AA7320"/>
                </a:solidFill>
                <a:effectLst/>
                <a:uLnTx/>
                <a:uFillTx/>
                <a:latin typeface="Arial" panose="020B0604020202020204" pitchFamily="34" charset="0"/>
                <a:ea typeface="+mn-ea"/>
                <a:cs typeface="Arial" panose="020B0604020202020204" pitchFamily="34" charset="0"/>
              </a:rPr>
              <a:t>IRA trusts </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less effective post-SECURE Act.</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Life insurance can replace the benefits of the stretch IRA and IRA trusts. </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
                <a:srgbClr val="C00000"/>
              </a:buClr>
              <a:buSzTx/>
              <a:buFontTx/>
              <a:buNone/>
              <a:tabLst/>
              <a:defRPr/>
            </a:pP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a:ln>
                  <a:noFill/>
                </a:ln>
                <a:solidFill>
                  <a:srgbClr val="005E00"/>
                </a:solidFill>
                <a:effectLst/>
                <a:uLnTx/>
                <a:uFillTx/>
                <a:latin typeface="Arial" panose="020B0604020202020204" pitchFamily="34" charset="0"/>
                <a:ea typeface="+mn-ea"/>
                <a:cs typeface="Arial" panose="020B0604020202020204" pitchFamily="34" charset="0"/>
              </a:rPr>
              <a:t>More flexibility</a:t>
            </a:r>
          </a:p>
          <a:p>
            <a:pPr marL="800100" marR="0" lvl="1" indent="-342900" defTabSz="914400" eaLnBrk="1" fontAlgn="auto" latinLnBrk="0" hangingPunct="1">
              <a:lnSpc>
                <a:spcPct val="100000"/>
              </a:lnSpc>
              <a:spcBef>
                <a:spcPts val="0"/>
              </a:spcBef>
              <a:spcAft>
                <a:spcPts val="0"/>
              </a:spcAft>
              <a:buClr>
                <a:srgbClr val="C4A006"/>
              </a:buClr>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Life insurance is a better, more flexible and customizable asset to leave to a trust</a:t>
            </a:r>
          </a:p>
          <a:p>
            <a:pPr marL="800100" marR="0" lvl="1" indent="-342900" defTabSz="914400" eaLnBrk="1" fontAlgn="auto" latinLnBrk="0" hangingPunct="1">
              <a:lnSpc>
                <a:spcPct val="100000"/>
              </a:lnSpc>
              <a:spcBef>
                <a:spcPts val="0"/>
              </a:spcBef>
              <a:spcAft>
                <a:spcPts val="0"/>
              </a:spcAft>
              <a:buClr>
                <a:srgbClr val="C4A006"/>
              </a:buClr>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Life insurance can work better for funding trusts for </a:t>
            </a:r>
            <a:r>
              <a:rPr kumimoji="0" lang="en-US" sz="2200" b="1" i="1"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special needs beneficiaries </a:t>
            </a:r>
          </a:p>
          <a:p>
            <a:pPr marL="800100" marR="0" lvl="1" indent="-342900" defTabSz="914400" eaLnBrk="1" fontAlgn="auto" latinLnBrk="0" hangingPunct="1">
              <a:lnSpc>
                <a:spcPct val="100000"/>
              </a:lnSpc>
              <a:spcBef>
                <a:spcPts val="0"/>
              </a:spcBef>
              <a:spcAft>
                <a:spcPts val="0"/>
              </a:spcAft>
              <a:buClr>
                <a:srgbClr val="C4A006"/>
              </a:buClr>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Life Insurance is a more workable planning vehicle for </a:t>
            </a:r>
            <a:r>
              <a:rPr kumimoji="0" lang="en-US" sz="2200" b="1" i="1"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second marriages </a:t>
            </a: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b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to fund QTIP trusts</a:t>
            </a:r>
          </a:p>
        </p:txBody>
      </p:sp>
    </p:spTree>
    <p:extLst>
      <p:ext uri="{BB962C8B-B14F-4D97-AF65-F5344CB8AC3E}">
        <p14:creationId xmlns:p14="http://schemas.microsoft.com/office/powerpoint/2010/main" val="20764491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A98EC-24EE-5B10-3660-BB475708AFA7}"/>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E9ADEB8B-6F49-FA25-DBA9-096D33F53C42}"/>
              </a:ext>
            </a:extLst>
          </p:cNvPr>
          <p:cNvSpPr>
            <a:spLocks noGrp="1"/>
          </p:cNvSpPr>
          <p:nvPr>
            <p:ph type="title"/>
          </p:nvPr>
        </p:nvSpPr>
        <p:spPr/>
        <p:txBody>
          <a:bodyPr/>
          <a:lstStyle/>
          <a:p>
            <a:r>
              <a:rPr lang="en-US" dirty="0">
                <a:solidFill>
                  <a:srgbClr val="002751"/>
                </a:solidFill>
              </a:rPr>
              <a:t>Post-SECURE Act Advantages</a:t>
            </a:r>
            <a:br>
              <a:rPr lang="en-US" dirty="0">
                <a:solidFill>
                  <a:srgbClr val="002751"/>
                </a:solidFill>
              </a:rPr>
            </a:br>
            <a:endParaRPr lang="en-US" dirty="0">
              <a:solidFill>
                <a:srgbClr val="002751"/>
              </a:solidFill>
            </a:endParaRPr>
          </a:p>
        </p:txBody>
      </p:sp>
      <p:pic>
        <p:nvPicPr>
          <p:cNvPr id="19" name="Content Placeholder 18" descr="Upgrade:">
            <a:extLst>
              <a:ext uri="{FF2B5EF4-FFF2-40B4-BE49-F238E27FC236}">
                <a16:creationId xmlns:a16="http://schemas.microsoft.com/office/drawing/2014/main" id="{6D4B8E72-1222-9694-C289-E6B5D2D39ABC}"/>
              </a:ext>
            </a:extLst>
          </p:cNvPr>
          <p:cNvPicPr>
            <a:picLocks noGrp="1" noChangeAspect="1"/>
          </p:cNvPicPr>
          <p:nvPr>
            <p:ph idx="10"/>
          </p:nvPr>
        </p:nvPicPr>
        <p:blipFill>
          <a:blip r:embed="rId2"/>
          <a:stretch>
            <a:fillRect/>
          </a:stretch>
        </p:blipFill>
        <p:spPr>
          <a:xfrm>
            <a:off x="480163" y="1893282"/>
            <a:ext cx="371527" cy="390580"/>
          </a:xfrm>
          <a:prstGeom prst="rect">
            <a:avLst/>
          </a:prstGeom>
        </p:spPr>
      </p:pic>
      <p:sp>
        <p:nvSpPr>
          <p:cNvPr id="3" name="Content Placeholder 2">
            <a:extLst>
              <a:ext uri="{FF2B5EF4-FFF2-40B4-BE49-F238E27FC236}">
                <a16:creationId xmlns:a16="http://schemas.microsoft.com/office/drawing/2014/main" id="{D977F865-4443-4DC7-FCF8-3B85A22E1E75}"/>
              </a:ext>
            </a:extLst>
          </p:cNvPr>
          <p:cNvSpPr>
            <a:spLocks noGrp="1"/>
          </p:cNvSpPr>
          <p:nvPr>
            <p:ph idx="1"/>
          </p:nvPr>
        </p:nvSpPr>
        <p:spPr>
          <a:xfrm>
            <a:off x="436504" y="1837280"/>
            <a:ext cx="11683271" cy="1508105"/>
          </a:xfrm>
        </p:spPr>
        <p:txBody>
          <a:bodyPr wrap="square" lIns="91440" tIns="45720" rIns="91440" bIns="45720">
            <a:spAutoFit/>
          </a:bodyPr>
          <a:lstStyle/>
          <a:p>
            <a:pPr marL="342900" marR="0" lvl="0" indent="0" defTabSz="914400" eaLnBrk="1" fontAlgn="auto" latinLnBrk="0" hangingPunct="1">
              <a:lnSpc>
                <a:spcPct val="100000"/>
              </a:lnSpc>
              <a:spcBef>
                <a:spcPts val="0"/>
              </a:spcBef>
              <a:spcAft>
                <a:spcPts val="1200"/>
              </a:spcAft>
              <a:buClr>
                <a:srgbClr val="C00000"/>
              </a:buClr>
              <a:buSzTx/>
              <a:buFontTx/>
              <a:buNone/>
              <a:tabLst/>
              <a:defRPr/>
            </a:pPr>
            <a:r>
              <a:rPr kumimoji="0" lang="en-US" sz="2400" b="1" i="0" u="none" strike="noStrike" kern="1200" cap="none" spc="0" normalizeH="0" baseline="0" noProof="0" dirty="0">
                <a:ln>
                  <a:noFill/>
                </a:ln>
                <a:solidFill>
                  <a:srgbClr val="005E00"/>
                </a:solidFill>
                <a:effectLst/>
                <a:uLnTx/>
                <a:uFillTx/>
                <a:latin typeface="Arial" panose="020B0604020202020204" pitchFamily="34" charset="0"/>
                <a:ea typeface="+mn-ea"/>
                <a:cs typeface="Arial" panose="020B0604020202020204" pitchFamily="34" charset="0"/>
              </a:rPr>
              <a:t>More tax efficient</a:t>
            </a:r>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800100" marR="0" lvl="1" indent="-342900" defTabSz="914400" eaLnBrk="1" fontAlgn="auto" latinLnBrk="0" hangingPunct="1">
              <a:lnSpc>
                <a:spcPct val="100000"/>
              </a:lnSpc>
              <a:spcBef>
                <a:spcPts val="0"/>
              </a:spcBef>
              <a:spcAft>
                <a:spcPts val="1200"/>
              </a:spcAft>
              <a:buClr>
                <a:schemeClr val="accent4">
                  <a:lumMod val="50000"/>
                </a:schemeClr>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Life insurance death benefit proceeds are </a:t>
            </a: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income tax-free </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to beneficiaries</a:t>
            </a: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800100" marR="0" lvl="1" indent="-342900" defTabSz="914400" eaLnBrk="1" fontAlgn="auto" latinLnBrk="0" hangingPunct="1">
              <a:lnSpc>
                <a:spcPct val="100000"/>
              </a:lnSpc>
              <a:spcBef>
                <a:spcPts val="0"/>
              </a:spcBef>
              <a:spcAft>
                <a:spcPts val="2400"/>
              </a:spcAft>
              <a:buClr>
                <a:schemeClr val="accent4">
                  <a:lumMod val="50000"/>
                </a:schemeClr>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Life insurance can also be </a:t>
            </a: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estate tax-free </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4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set up outside the estate</a:t>
            </a:r>
            <a:endParaRPr kumimoji="0" lang="en-US" sz="2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20" name="Content Placeholder 19" descr="Upgrade:">
            <a:extLst>
              <a:ext uri="{FF2B5EF4-FFF2-40B4-BE49-F238E27FC236}">
                <a16:creationId xmlns:a16="http://schemas.microsoft.com/office/drawing/2014/main" id="{8408D933-80FC-2B51-9175-A2237536B782}"/>
              </a:ext>
            </a:extLst>
          </p:cNvPr>
          <p:cNvPicPr>
            <a:picLocks noGrp="1" noChangeAspect="1"/>
          </p:cNvPicPr>
          <p:nvPr>
            <p:ph idx="11"/>
          </p:nvPr>
        </p:nvPicPr>
        <p:blipFill>
          <a:blip r:embed="rId2"/>
          <a:stretch>
            <a:fillRect/>
          </a:stretch>
        </p:blipFill>
        <p:spPr>
          <a:xfrm>
            <a:off x="480162" y="3583536"/>
            <a:ext cx="371527" cy="390580"/>
          </a:xfrm>
          <a:prstGeom prst="rect">
            <a:avLst/>
          </a:prstGeom>
        </p:spPr>
      </p:pic>
      <p:sp>
        <p:nvSpPr>
          <p:cNvPr id="16" name="Content Placeholder 4">
            <a:extLst>
              <a:ext uri="{FF2B5EF4-FFF2-40B4-BE49-F238E27FC236}">
                <a16:creationId xmlns:a16="http://schemas.microsoft.com/office/drawing/2014/main" id="{B438770C-D2ED-D46C-204A-C6318E49AA15}"/>
              </a:ext>
            </a:extLst>
          </p:cNvPr>
          <p:cNvSpPr>
            <a:spLocks noGrp="1"/>
          </p:cNvSpPr>
          <p:nvPr>
            <p:ph idx="12"/>
          </p:nvPr>
        </p:nvSpPr>
        <p:spPr>
          <a:xfrm>
            <a:off x="436504" y="3552006"/>
            <a:ext cx="9992369" cy="2204292"/>
          </a:xfrm>
        </p:spPr>
        <p:txBody>
          <a:bodyPr/>
          <a:lstStyle/>
          <a:p>
            <a:pPr marL="346075" marR="0" lvl="0" indent="0" algn="l" defTabSz="914400" rtl="0" eaLnBrk="1" fontAlgn="auto" latinLnBrk="0" hangingPunct="1">
              <a:lnSpc>
                <a:spcPct val="100000"/>
              </a:lnSpc>
              <a:spcBef>
                <a:spcPts val="0"/>
              </a:spcBef>
              <a:spcAft>
                <a:spcPts val="0"/>
              </a:spcAft>
              <a:buClr>
                <a:srgbClr val="005E00"/>
              </a:buClr>
              <a:buSzTx/>
              <a:buNone/>
              <a:tabLst/>
              <a:defRPr/>
            </a:pPr>
            <a:r>
              <a:rPr kumimoji="0" lang="en-US" sz="2400" b="1" i="0" u="none" strike="noStrike" kern="1200" cap="none" spc="0" normalizeH="0" baseline="0" noProof="0" dirty="0">
                <a:ln>
                  <a:noFill/>
                </a:ln>
                <a:solidFill>
                  <a:srgbClr val="005E00"/>
                </a:solidFill>
                <a:effectLst/>
                <a:uLnTx/>
                <a:uFillTx/>
                <a:latin typeface="Arial" panose="020B0604020202020204" pitchFamily="34" charset="0"/>
                <a:ea typeface="+mn-ea"/>
                <a:cs typeface="Arial" panose="020B0604020202020204" pitchFamily="34" charset="0"/>
              </a:rPr>
              <a:t>Life insurance provides more long-term </a:t>
            </a:r>
            <a:r>
              <a:rPr kumimoji="0" lang="en-US" sz="2400" b="1" i="1"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certainty and reliability</a:t>
            </a:r>
          </a:p>
          <a:p>
            <a:pPr marL="747713" marR="0" lvl="0" indent="0" algn="l" defTabSz="914400" rtl="0" eaLnBrk="1" fontAlgn="auto" latinLnBrk="0" hangingPunct="1">
              <a:lnSpc>
                <a:spcPct val="100000"/>
              </a:lnSpc>
              <a:spcBef>
                <a:spcPts val="0"/>
              </a:spcBef>
              <a:spcAft>
                <a:spcPts val="0"/>
              </a:spcAft>
              <a:buClr>
                <a:srgbClr val="005E00"/>
              </a:buClr>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IRA tax rules are constantly in flux.</a:t>
            </a:r>
          </a:p>
          <a:p>
            <a:pPr marL="747713" marR="0" lvl="0" indent="0" algn="l" defTabSz="914400" rtl="0" eaLnBrk="1" fontAlgn="auto" latinLnBrk="0" hangingPunct="1">
              <a:lnSpc>
                <a:spcPct val="100000"/>
              </a:lnSpc>
              <a:spcBef>
                <a:spcPts val="0"/>
              </a:spcBef>
              <a:spcAft>
                <a:spcPts val="0"/>
              </a:spcAft>
              <a:buClr>
                <a:srgbClr val="005E00"/>
              </a:buClr>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It’s more likely Congress will change the IRA tax laws </a:t>
            </a:r>
            <a:b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than life insurance benefits.</a:t>
            </a:r>
          </a:p>
        </p:txBody>
      </p:sp>
    </p:spTree>
    <p:extLst>
      <p:ext uri="{BB962C8B-B14F-4D97-AF65-F5344CB8AC3E}">
        <p14:creationId xmlns:p14="http://schemas.microsoft.com/office/powerpoint/2010/main" val="30998346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F4CA1-E7DF-977C-6806-28B9F5826E24}"/>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91F42FDB-5651-5E1E-BB28-1D4BE3CD8FCD}"/>
              </a:ext>
              <a:ext uri="{C183D7F6-B498-43B3-948B-1728B52AA6E4}">
                <adec:decorative xmlns:adec="http://schemas.microsoft.com/office/drawing/2017/decorative" val="1"/>
              </a:ext>
            </a:extLst>
          </p:cNvPr>
          <p:cNvSpPr/>
          <p:nvPr/>
        </p:nvSpPr>
        <p:spPr>
          <a:xfrm>
            <a:off x="564601" y="1838410"/>
            <a:ext cx="11449340" cy="1590590"/>
          </a:xfrm>
          <a:prstGeom prst="rect">
            <a:avLst/>
          </a:prstGeom>
          <a:solidFill>
            <a:schemeClr val="accent4">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775C385-D669-0FD5-81ED-D12A0FE6C65F}"/>
              </a:ext>
              <a:ext uri="{C183D7F6-B498-43B3-948B-1728B52AA6E4}">
                <adec:decorative xmlns:adec="http://schemas.microsoft.com/office/drawing/2017/decorative" val="1"/>
              </a:ext>
            </a:extLst>
          </p:cNvPr>
          <p:cNvSpPr/>
          <p:nvPr/>
        </p:nvSpPr>
        <p:spPr>
          <a:xfrm>
            <a:off x="0" y="1375526"/>
            <a:ext cx="12192000" cy="602494"/>
          </a:xfrm>
          <a:prstGeom prst="rect">
            <a:avLst/>
          </a:prstGeom>
          <a:solidFill>
            <a:srgbClr val="005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A88AE6AE-F561-2BFC-A9B7-63098A8B5608}"/>
              </a:ext>
            </a:extLst>
          </p:cNvPr>
          <p:cNvSpPr>
            <a:spLocks noGrp="1"/>
          </p:cNvSpPr>
          <p:nvPr>
            <p:ph type="title"/>
          </p:nvPr>
        </p:nvSpPr>
        <p:spPr/>
        <p:txBody>
          <a:bodyPr/>
          <a:lstStyle/>
          <a:p>
            <a:r>
              <a:rPr lang="en-US" dirty="0"/>
              <a:t>Life Insurance Solves the IRA Trust Tax Problem</a:t>
            </a:r>
          </a:p>
        </p:txBody>
      </p:sp>
      <p:sp>
        <p:nvSpPr>
          <p:cNvPr id="4" name="Content Placeholder 3">
            <a:extLst>
              <a:ext uri="{FF2B5EF4-FFF2-40B4-BE49-F238E27FC236}">
                <a16:creationId xmlns:a16="http://schemas.microsoft.com/office/drawing/2014/main" id="{3ACCCA28-1D45-AA19-F20D-EEBEA9555143}"/>
              </a:ext>
            </a:extLst>
          </p:cNvPr>
          <p:cNvSpPr>
            <a:spLocks noGrp="1"/>
          </p:cNvSpPr>
          <p:nvPr>
            <p:ph idx="1"/>
          </p:nvPr>
        </p:nvSpPr>
        <p:spPr>
          <a:xfrm>
            <a:off x="496955" y="1547269"/>
            <a:ext cx="11413393" cy="1590590"/>
          </a:xfrm>
        </p:spPr>
        <p:txBody>
          <a:bodyPr/>
          <a:lstStyle/>
          <a:p>
            <a:pPr marL="0" indent="0">
              <a:spcBef>
                <a:spcPts val="0"/>
              </a:spcBef>
              <a:buNone/>
            </a:pPr>
            <a:r>
              <a:rPr lang="en-US" sz="2600" b="1" dirty="0">
                <a:solidFill>
                  <a:schemeClr val="bg1"/>
                </a:solidFill>
              </a:rPr>
              <a:t>Benefits of a Life Insurance Replacement Plan - </a:t>
            </a:r>
            <a:r>
              <a:rPr lang="en-US" sz="2600" b="1" i="1" kern="0" dirty="0">
                <a:solidFill>
                  <a:schemeClr val="bg1"/>
                </a:solidFill>
                <a:ea typeface="Calibri" panose="020F0502020204030204" pitchFamily="34" charset="0"/>
              </a:rPr>
              <a:t>Estate Planning</a:t>
            </a:r>
            <a:endParaRPr lang="en-US" sz="700" b="1" dirty="0">
              <a:solidFill>
                <a:srgbClr val="00B050"/>
              </a:solidFill>
            </a:endParaRPr>
          </a:p>
          <a:p>
            <a:pPr marL="0" indent="0" algn="ctr">
              <a:buNone/>
            </a:pPr>
            <a:r>
              <a:rPr lang="en-US" sz="2000" b="1" dirty="0"/>
              <a:t>The SECURE Act eliminated the stretch IRA for most non-spouse beneficiaries</a:t>
            </a:r>
            <a:r>
              <a:rPr lang="en-US" sz="2000" dirty="0"/>
              <a:t> </a:t>
            </a:r>
            <a:br>
              <a:rPr lang="en-US" sz="2000" dirty="0"/>
            </a:br>
            <a:r>
              <a:rPr lang="en-US" sz="2000" dirty="0">
                <a:solidFill>
                  <a:srgbClr val="1C8CB9"/>
                </a:solidFill>
              </a:rPr>
              <a:t>  </a:t>
            </a:r>
            <a:r>
              <a:rPr lang="en-US" sz="2000" b="1" i="1" dirty="0">
                <a:solidFill>
                  <a:srgbClr val="1C8CB9"/>
                </a:solidFill>
              </a:rPr>
              <a:t>– </a:t>
            </a:r>
            <a:r>
              <a:rPr lang="en-US" sz="2000" b="1" i="1" u="sng" dirty="0">
                <a:solidFill>
                  <a:srgbClr val="1C8CB9"/>
                </a:solidFill>
              </a:rPr>
              <a:t>Including most trusts</a:t>
            </a:r>
            <a:endParaRPr lang="en-US" sz="2000" i="1" u="sng" dirty="0">
              <a:solidFill>
                <a:srgbClr val="1C8CB9"/>
              </a:solidFill>
            </a:endParaRPr>
          </a:p>
          <a:p>
            <a:pPr marL="0" indent="0" algn="ctr">
              <a:buNone/>
            </a:pPr>
            <a:r>
              <a:rPr lang="en-US" sz="2000" b="1" dirty="0">
                <a:solidFill>
                  <a:srgbClr val="C00000"/>
                </a:solidFill>
              </a:rPr>
              <a:t>Exception: “Eligible Designated Beneficiaries” (EDBs) still get the stretch IRA</a:t>
            </a:r>
            <a:endParaRPr lang="en-US" sz="1000" b="1" dirty="0">
              <a:solidFill>
                <a:srgbClr val="00B050"/>
              </a:solidFill>
            </a:endParaRPr>
          </a:p>
        </p:txBody>
      </p:sp>
      <p:pic>
        <p:nvPicPr>
          <p:cNvPr id="20" name="Content Placeholder 18" descr="Upgrade:">
            <a:extLst>
              <a:ext uri="{FF2B5EF4-FFF2-40B4-BE49-F238E27FC236}">
                <a16:creationId xmlns:a16="http://schemas.microsoft.com/office/drawing/2014/main" id="{5C16A1D9-87FD-A879-151C-96535EAF3885}"/>
              </a:ext>
            </a:extLst>
          </p:cNvPr>
          <p:cNvPicPr>
            <a:picLocks noGrp="1" noChangeAspect="1"/>
          </p:cNvPicPr>
          <p:nvPr>
            <p:ph idx="11"/>
          </p:nvPr>
        </p:nvPicPr>
        <p:blipFill>
          <a:blip r:embed="rId2"/>
          <a:stretch>
            <a:fillRect/>
          </a:stretch>
        </p:blipFill>
        <p:spPr>
          <a:xfrm>
            <a:off x="496955" y="3429000"/>
            <a:ext cx="371527" cy="390580"/>
          </a:xfrm>
          <a:prstGeom prst="rect">
            <a:avLst/>
          </a:prstGeom>
        </p:spPr>
      </p:pic>
      <p:sp>
        <p:nvSpPr>
          <p:cNvPr id="18" name="Content Placeholder 15">
            <a:extLst>
              <a:ext uri="{FF2B5EF4-FFF2-40B4-BE49-F238E27FC236}">
                <a16:creationId xmlns:a16="http://schemas.microsoft.com/office/drawing/2014/main" id="{C0AA3E9D-DDED-104C-CE26-86DA8A2DDC99}"/>
              </a:ext>
            </a:extLst>
          </p:cNvPr>
          <p:cNvSpPr>
            <a:spLocks noGrp="1"/>
          </p:cNvSpPr>
          <p:nvPr>
            <p:ph idx="14"/>
          </p:nvPr>
        </p:nvSpPr>
        <p:spPr>
          <a:xfrm>
            <a:off x="496955" y="3390374"/>
            <a:ext cx="8203017" cy="703975"/>
          </a:xfrm>
        </p:spPr>
        <p:txBody>
          <a:bodyPr/>
          <a:lstStyle/>
          <a:p>
            <a:pPr marL="342900" marR="0" lvl="0" indent="0" algn="l" defTabSz="914400" rtl="0" eaLnBrk="1" fontAlgn="auto" latinLnBrk="0" hangingPunct="1">
              <a:lnSpc>
                <a:spcPct val="100000"/>
              </a:lnSpc>
              <a:spcBef>
                <a:spcPts val="0"/>
              </a:spcBef>
              <a:spcAft>
                <a:spcPts val="0"/>
              </a:spcAft>
              <a:buClr>
                <a:srgbClr val="00B050"/>
              </a:buClr>
              <a:buSzTx/>
              <a:buFont typeface="Arial" panose="020B0604020202020204" pitchFamily="34" charset="0"/>
              <a:buNone/>
              <a:tabLst/>
              <a:defRPr/>
            </a:pPr>
            <a:r>
              <a:rPr kumimoji="0" lang="en-US" sz="2000" b="1"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Life Insurance is now the most flexible</a:t>
            </a:r>
            <a:r>
              <a:rPr kumimoji="0" lang="en-US" sz="2000" b="1" i="1" u="none" strike="noStrike" kern="0" cap="none" spc="0" normalizeH="0" baseline="0" noProof="0" dirty="0">
                <a:ln>
                  <a:noFill/>
                </a:ln>
                <a:solidFill>
                  <a:srgbClr val="00B05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1" i="1" u="none" strike="noStrike" kern="0" cap="none" spc="0" normalizeH="0" baseline="0" noProof="0" dirty="0">
                <a:ln>
                  <a:noFill/>
                </a:ln>
                <a:solidFill>
                  <a:srgbClr val="005E00"/>
                </a:solidFill>
                <a:effectLst/>
                <a:uLnTx/>
                <a:uFillTx/>
                <a:latin typeface="Arial" panose="020B0604020202020204" pitchFamily="34" charset="0"/>
                <a:ea typeface="Times New Roman" panose="02020603050405020304" pitchFamily="18" charset="0"/>
                <a:cs typeface="Arial" panose="020B0604020202020204" pitchFamily="34" charset="0"/>
              </a:rPr>
              <a:t>and tax friendly </a:t>
            </a:r>
            <a:br>
              <a:rPr kumimoji="0" lang="en-US" sz="2000" b="1" i="1" u="none" strike="noStrike" kern="0" cap="none" spc="0" normalizeH="0" baseline="0" noProof="0" dirty="0">
                <a:ln>
                  <a:noFill/>
                </a:ln>
                <a:solidFill>
                  <a:srgbClr val="005E00"/>
                </a:solidFill>
                <a:effectLst/>
                <a:uLnTx/>
                <a:uFillTx/>
                <a:latin typeface="Arial" panose="020B0604020202020204" pitchFamily="34" charset="0"/>
                <a:ea typeface="Times New Roman" panose="02020603050405020304" pitchFamily="18" charset="0"/>
                <a:cs typeface="Arial" panose="020B0604020202020204" pitchFamily="34" charset="0"/>
              </a:rPr>
            </a:br>
            <a:r>
              <a:rPr kumimoji="0" lang="en-US" sz="2000" b="1" i="1" u="none" strike="noStrike" kern="0" cap="none" spc="0" normalizeH="0" baseline="0" noProof="0" dirty="0">
                <a:ln>
                  <a:noFill/>
                </a:ln>
                <a:solidFill>
                  <a:srgbClr val="005E00"/>
                </a:solidFill>
                <a:effectLst/>
                <a:uLnTx/>
                <a:uFillTx/>
                <a:latin typeface="Arial" panose="020B0604020202020204" pitchFamily="34" charset="0"/>
                <a:ea typeface="Times New Roman" panose="02020603050405020304" pitchFamily="18" charset="0"/>
                <a:cs typeface="Arial" panose="020B0604020202020204" pitchFamily="34" charset="0"/>
              </a:rPr>
              <a:t>asset to leave to a trust</a:t>
            </a:r>
            <a:r>
              <a:rPr kumimoji="0" lang="en-US" sz="2000" b="1" i="1" u="none" strike="noStrike" kern="0" cap="none" spc="0" normalizeH="0" baseline="0" noProof="0" dirty="0">
                <a:ln>
                  <a:noFill/>
                </a:ln>
                <a:solidFill>
                  <a:srgbClr val="00B05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1"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when post-death control is needed</a:t>
            </a:r>
            <a:endParaRPr kumimoji="0" lang="en-US" sz="10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endParaRPr>
          </a:p>
        </p:txBody>
      </p:sp>
      <p:pic>
        <p:nvPicPr>
          <p:cNvPr id="21" name="Content Placeholder 18" descr="Upgrade:">
            <a:extLst>
              <a:ext uri="{FF2B5EF4-FFF2-40B4-BE49-F238E27FC236}">
                <a16:creationId xmlns:a16="http://schemas.microsoft.com/office/drawing/2014/main" id="{65A6BC7D-1D57-301B-3AA4-647B49559297}"/>
              </a:ext>
            </a:extLst>
          </p:cNvPr>
          <p:cNvPicPr>
            <a:picLocks noGrp="1" noChangeAspect="1"/>
          </p:cNvPicPr>
          <p:nvPr>
            <p:ph idx="12"/>
          </p:nvPr>
        </p:nvPicPr>
        <p:blipFill>
          <a:blip r:embed="rId2"/>
          <a:stretch>
            <a:fillRect/>
          </a:stretch>
        </p:blipFill>
        <p:spPr>
          <a:xfrm>
            <a:off x="490554" y="4242429"/>
            <a:ext cx="371527" cy="390580"/>
          </a:xfrm>
          <a:prstGeom prst="rect">
            <a:avLst/>
          </a:prstGeom>
        </p:spPr>
      </p:pic>
      <p:sp>
        <p:nvSpPr>
          <p:cNvPr id="17" name="Content Placeholder 14">
            <a:extLst>
              <a:ext uri="{FF2B5EF4-FFF2-40B4-BE49-F238E27FC236}">
                <a16:creationId xmlns:a16="http://schemas.microsoft.com/office/drawing/2014/main" id="{30C8C766-BE32-2E32-37CB-726E6D358BD0}"/>
              </a:ext>
            </a:extLst>
          </p:cNvPr>
          <p:cNvSpPr>
            <a:spLocks noGrp="1"/>
          </p:cNvSpPr>
          <p:nvPr>
            <p:ph idx="13"/>
          </p:nvPr>
        </p:nvSpPr>
        <p:spPr>
          <a:xfrm>
            <a:off x="574992" y="4282155"/>
            <a:ext cx="7256468" cy="2076603"/>
          </a:xfrm>
        </p:spPr>
        <p:txBody>
          <a:bodyPr/>
          <a:lstStyle/>
          <a:p>
            <a:pPr marR="0" lvl="0" indent="0" algn="l" defTabSz="914400" rtl="0" eaLnBrk="1" fontAlgn="auto" latinLnBrk="0" hangingPunct="1">
              <a:lnSpc>
                <a:spcPct val="90000"/>
              </a:lnSpc>
              <a:spcBef>
                <a:spcPts val="1000"/>
              </a:spcBef>
              <a:spcAft>
                <a:spcPts val="0"/>
              </a:spcAft>
              <a:buClr>
                <a:srgbClr val="00B050"/>
              </a:buClr>
              <a:buSz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Life Insurance can </a:t>
            </a:r>
            <a:r>
              <a:rPr kumimoji="0" lang="en-US" sz="2000" b="1" i="0" u="none" strike="noStrike" kern="1200" cap="none" spc="0" normalizeH="0" baseline="0" noProof="0" dirty="0">
                <a:ln>
                  <a:noFill/>
                </a:ln>
                <a:solidFill>
                  <a:srgbClr val="005E00"/>
                </a:solidFill>
                <a:effectLst/>
                <a:uLnTx/>
                <a:uFillTx/>
                <a:latin typeface="Arial" panose="020B0604020202020204" pitchFamily="34" charset="0"/>
                <a:ea typeface="+mn-ea"/>
                <a:cs typeface="Arial" panose="020B0604020202020204" pitchFamily="34" charset="0"/>
              </a:rPr>
              <a:t>avoid high trust taxes for heirs </a:t>
            </a:r>
            <a:br>
              <a:rPr kumimoji="0" lang="en-US" sz="20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br>
            <a:r>
              <a:rPr kumimoji="0" lang="en-US" sz="20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r>
              <a:rPr kumimoji="0" lang="en-US" sz="20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if a trust is the beneficiary:</a:t>
            </a:r>
            <a:endParaRPr kumimoji="0" lang="en-US" sz="2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685800" marR="0" lvl="1" indent="-228600" algn="l" defTabSz="914400" rtl="0" eaLnBrk="1" fontAlgn="auto" latinLnBrk="0" hangingPunct="1">
              <a:lnSpc>
                <a:spcPct val="100000"/>
              </a:lnSpc>
              <a:spcBef>
                <a:spcPts val="0"/>
              </a:spcBef>
              <a:spcAft>
                <a:spcPts val="0"/>
              </a:spcAft>
              <a:buClr>
                <a:srgbClr val="5B94D0"/>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SECURE Act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Most trusts funded with IRAs or Roth IRAs </a:t>
            </a:r>
          </a:p>
          <a:p>
            <a:pPr marL="457200" marR="0" lvl="1" indent="0" algn="l" defTabSz="914400" rtl="0" eaLnBrk="1" fontAlgn="auto" latinLnBrk="0" hangingPunct="1">
              <a:lnSpc>
                <a:spcPct val="100000"/>
              </a:lnSpc>
              <a:spcBef>
                <a:spcPts val="0"/>
              </a:spcBef>
              <a:spcAft>
                <a:spcPts val="0"/>
              </a:spcAft>
              <a:buClr>
                <a:srgbClr val="5B94D0"/>
              </a:buClr>
              <a:buSzTx/>
              <a:buFont typeface="Arial" panose="020B0604020202020204" pitchFamily="34" charset="0"/>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will be subject to the 10-year payout rule after death. </a:t>
            </a:r>
          </a:p>
          <a:p>
            <a:pPr marL="457200" marR="0" lvl="1" indent="0" algn="l" defTabSz="914400" rtl="0" eaLnBrk="1" fontAlgn="auto" latinLnBrk="0" hangingPunct="1">
              <a:lnSpc>
                <a:spcPct val="100000"/>
              </a:lnSpc>
              <a:spcBef>
                <a:spcPts val="0"/>
              </a:spcBef>
              <a:spcAft>
                <a:spcPts val="0"/>
              </a:spcAft>
              <a:buClr>
                <a:srgbClr val="5B94D0"/>
              </a:buClr>
              <a:buSzTx/>
              <a:buFont typeface="Arial" panose="020B0604020202020204" pitchFamily="34" charset="0"/>
              <a:buNone/>
              <a:tabLst/>
              <a:defRPr/>
            </a:pPr>
            <a:r>
              <a:rPr kumimoji="0" lang="en-US" sz="1800" b="1" i="1" u="none" strike="noStrike" kern="1200" cap="none" spc="0" normalizeH="0" baseline="0" noProof="0" dirty="0">
                <a:ln>
                  <a:noFill/>
                </a:ln>
                <a:solidFill>
                  <a:srgbClr val="005E00"/>
                </a:solidFill>
                <a:effectLst/>
                <a:uLnTx/>
                <a:uFillTx/>
                <a:latin typeface="Arial" panose="020B0604020202020204" pitchFamily="34" charset="0"/>
                <a:ea typeface="+mn-ea"/>
                <a:cs typeface="Arial" panose="020B0604020202020204" pitchFamily="34" charset="0"/>
              </a:rPr>
              <a:t>Life insurance paid to the trust can remain in the trust, </a:t>
            </a:r>
          </a:p>
          <a:p>
            <a:pPr marL="457200" marR="0" lvl="1" indent="0" algn="l" defTabSz="914400" rtl="0" eaLnBrk="1" fontAlgn="auto" latinLnBrk="0" hangingPunct="1">
              <a:lnSpc>
                <a:spcPct val="100000"/>
              </a:lnSpc>
              <a:spcBef>
                <a:spcPts val="0"/>
              </a:spcBef>
              <a:spcAft>
                <a:spcPts val="0"/>
              </a:spcAft>
              <a:buClr>
                <a:srgbClr val="5B94D0"/>
              </a:buClr>
              <a:buSzTx/>
              <a:buFont typeface="Arial" panose="020B0604020202020204" pitchFamily="34" charset="0"/>
              <a:buNone/>
              <a:tabLst/>
              <a:defRPr/>
            </a:pPr>
            <a:r>
              <a:rPr kumimoji="0" lang="en-US" sz="1800" b="1" i="1" u="none" strike="noStrike" kern="1200" cap="none" spc="0" normalizeH="0" baseline="0" noProof="0" dirty="0">
                <a:ln>
                  <a:noFill/>
                </a:ln>
                <a:solidFill>
                  <a:srgbClr val="005E00"/>
                </a:solidFill>
                <a:effectLst/>
                <a:uLnTx/>
                <a:uFillTx/>
                <a:latin typeface="Arial" panose="020B0604020202020204" pitchFamily="34" charset="0"/>
                <a:ea typeface="+mn-ea"/>
                <a:cs typeface="Arial" panose="020B0604020202020204" pitchFamily="34" charset="0"/>
              </a:rPr>
              <a:t>or be paid out to trust beneficiaries according to the wishes </a:t>
            </a:r>
            <a:br>
              <a:rPr kumimoji="0" lang="en-US" sz="1800" b="1" i="1" u="none" strike="noStrike" kern="1200" cap="none" spc="0" normalizeH="0" baseline="0" noProof="0" dirty="0">
                <a:ln>
                  <a:noFill/>
                </a:ln>
                <a:solidFill>
                  <a:srgbClr val="005E00"/>
                </a:solidFill>
                <a:effectLst/>
                <a:uLnTx/>
                <a:uFillTx/>
                <a:latin typeface="Arial" panose="020B0604020202020204" pitchFamily="34" charset="0"/>
                <a:ea typeface="+mn-ea"/>
                <a:cs typeface="Arial" panose="020B0604020202020204" pitchFamily="34" charset="0"/>
              </a:rPr>
            </a:br>
            <a:r>
              <a:rPr kumimoji="0" lang="en-US" sz="1800" b="1" i="1" u="none" strike="noStrike" kern="1200" cap="none" spc="0" normalizeH="0" baseline="0" noProof="0" dirty="0">
                <a:ln>
                  <a:noFill/>
                </a:ln>
                <a:solidFill>
                  <a:srgbClr val="005E00"/>
                </a:solidFill>
                <a:effectLst/>
                <a:uLnTx/>
                <a:uFillTx/>
                <a:latin typeface="Arial" panose="020B0604020202020204" pitchFamily="34" charset="0"/>
                <a:ea typeface="+mn-ea"/>
                <a:cs typeface="Arial" panose="020B0604020202020204" pitchFamily="34" charset="0"/>
              </a:rPr>
              <a:t>of the client – </a:t>
            </a:r>
            <a:r>
              <a:rPr kumimoji="0" lang="en-US" sz="1800" b="1" i="1" u="none" strike="noStrike" kern="1200" cap="none" spc="0" normalizeH="0" baseline="0" noProof="0" dirty="0">
                <a:ln>
                  <a:noFill/>
                </a:ln>
                <a:solidFill>
                  <a:srgbClr val="002751">
                    <a:lumMod val="75000"/>
                    <a:lumOff val="25000"/>
                  </a:srgbClr>
                </a:solidFill>
                <a:effectLst/>
                <a:uLnTx/>
                <a:uFillTx/>
                <a:latin typeface="Arial" panose="020B0604020202020204" pitchFamily="34" charset="0"/>
                <a:ea typeface="+mn-ea"/>
                <a:cs typeface="Arial" panose="020B0604020202020204" pitchFamily="34" charset="0"/>
              </a:rPr>
              <a:t>without worrying about all the IRA RMD rules!</a:t>
            </a:r>
            <a:endParaRPr kumimoji="0" lang="en-US" sz="2000" b="1" i="1" u="none" strike="noStrike" kern="1200" cap="none" spc="0" normalizeH="0" baseline="0" noProof="0" dirty="0">
              <a:ln>
                <a:noFill/>
              </a:ln>
              <a:solidFill>
                <a:srgbClr val="002751">
                  <a:lumMod val="75000"/>
                  <a:lumOff val="25000"/>
                </a:srgbClr>
              </a:solidFill>
              <a:effectLst/>
              <a:uLnTx/>
              <a:uFillTx/>
              <a:latin typeface="Arial" panose="020B0604020202020204" pitchFamily="34" charset="0"/>
              <a:ea typeface="+mn-ea"/>
              <a:cs typeface="Arial" panose="020B0604020202020204" pitchFamily="34" charset="0"/>
            </a:endParaRPr>
          </a:p>
        </p:txBody>
      </p:sp>
      <p:graphicFrame>
        <p:nvGraphicFramePr>
          <p:cNvPr id="13" name="Table 6">
            <a:extLst>
              <a:ext uri="{FF2B5EF4-FFF2-40B4-BE49-F238E27FC236}">
                <a16:creationId xmlns:a16="http://schemas.microsoft.com/office/drawing/2014/main" id="{928EBC99-05C6-7582-3103-ED0ED71F6C3E}"/>
              </a:ext>
            </a:extLst>
          </p:cNvPr>
          <p:cNvGraphicFramePr>
            <a:graphicFrameLocks noGrp="1"/>
          </p:cNvGraphicFramePr>
          <p:nvPr>
            <p:ph idx="10"/>
            <p:extLst>
              <p:ext uri="{D42A27DB-BD31-4B8C-83A1-F6EECF244321}">
                <p14:modId xmlns:p14="http://schemas.microsoft.com/office/powerpoint/2010/main" val="261048607"/>
              </p:ext>
            </p:extLst>
          </p:nvPr>
        </p:nvGraphicFramePr>
        <p:xfrm>
          <a:off x="7920497" y="3491676"/>
          <a:ext cx="3774548" cy="2614020"/>
        </p:xfrm>
        <a:graphic>
          <a:graphicData uri="http://schemas.openxmlformats.org/drawingml/2006/table">
            <a:tbl>
              <a:tblPr firstRow="1" bandRow="1">
                <a:tableStyleId>{5C22544A-7EE6-4342-B048-85BDC9FD1C3A}</a:tableStyleId>
              </a:tblPr>
              <a:tblGrid>
                <a:gridCol w="976529">
                  <a:extLst>
                    <a:ext uri="{9D8B030D-6E8A-4147-A177-3AD203B41FA5}">
                      <a16:colId xmlns:a16="http://schemas.microsoft.com/office/drawing/2014/main" val="3454175513"/>
                    </a:ext>
                  </a:extLst>
                </a:gridCol>
                <a:gridCol w="2798019">
                  <a:extLst>
                    <a:ext uri="{9D8B030D-6E8A-4147-A177-3AD203B41FA5}">
                      <a16:colId xmlns:a16="http://schemas.microsoft.com/office/drawing/2014/main" val="3079639463"/>
                    </a:ext>
                  </a:extLst>
                </a:gridCol>
              </a:tblGrid>
              <a:tr h="522804">
                <a:tc gridSpan="2">
                  <a:txBody>
                    <a:bodyPr/>
                    <a:lstStyle/>
                    <a:p>
                      <a:pPr algn="ctr"/>
                      <a:r>
                        <a:rPr lang="en-US" sz="2000" b="1" dirty="0">
                          <a:solidFill>
                            <a:schemeClr val="tx1"/>
                          </a:solidFill>
                          <a:latin typeface="Arial" panose="020B0604020202020204" pitchFamily="34" charset="0"/>
                          <a:cs typeface="Arial" panose="020B0604020202020204" pitchFamily="34" charset="0"/>
                        </a:rPr>
                        <a:t>2026 Trust Tax Rates</a:t>
                      </a:r>
                    </a:p>
                  </a:txBody>
                  <a:tcPr anchor="ctr">
                    <a:lnL w="12700" cap="flat" cmpd="sng" algn="ctr">
                      <a:no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c hMerge="1">
                  <a:txBody>
                    <a:bodyPr/>
                    <a:lstStyle/>
                    <a:p>
                      <a:endParaRPr lang="en-US" b="0" dirty="0">
                        <a:latin typeface="Arial" panose="020B0604020202020204" pitchFamily="34" charset="0"/>
                        <a:cs typeface="Arial" panose="020B0604020202020204" pitchFamily="34" charset="0"/>
                      </a:endParaRPr>
                    </a:p>
                  </a:txBody>
                  <a:tcPr>
                    <a:solidFill>
                      <a:srgbClr val="C4A006"/>
                    </a:solidFill>
                  </a:tcPr>
                </a:tc>
                <a:extLst>
                  <a:ext uri="{0D108BD9-81ED-4DB2-BD59-A6C34878D82A}">
                    <a16:rowId xmlns:a16="http://schemas.microsoft.com/office/drawing/2014/main" val="1650244285"/>
                  </a:ext>
                </a:extLst>
              </a:tr>
              <a:tr h="522804">
                <a:tc>
                  <a:txBody>
                    <a:bodyPr/>
                    <a:lstStyle/>
                    <a:p>
                      <a:pPr algn="ctr"/>
                      <a:r>
                        <a:rPr lang="en-US" sz="2000" b="0" dirty="0">
                          <a:latin typeface="Arial" panose="020B0604020202020204" pitchFamily="34" charset="0"/>
                          <a:cs typeface="Arial" panose="020B0604020202020204" pitchFamily="34" charset="0"/>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C370"/>
                    </a:solidFill>
                  </a:tcPr>
                </a:tc>
                <a:tc>
                  <a:txBody>
                    <a:bodyPr/>
                    <a:lstStyle/>
                    <a:p>
                      <a:pPr algn="ctr"/>
                      <a:r>
                        <a:rPr lang="en-US" sz="2000" b="0" dirty="0">
                          <a:latin typeface="Arial" panose="020B0604020202020204" pitchFamily="34" charset="0"/>
                          <a:cs typeface="Arial" panose="020B0604020202020204" pitchFamily="34" charset="0"/>
                        </a:rPr>
                        <a:t>      $0 - $3,300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C370"/>
                    </a:solidFill>
                  </a:tcPr>
                </a:tc>
                <a:extLst>
                  <a:ext uri="{0D108BD9-81ED-4DB2-BD59-A6C34878D82A}">
                    <a16:rowId xmlns:a16="http://schemas.microsoft.com/office/drawing/2014/main" val="874173259"/>
                  </a:ext>
                </a:extLst>
              </a:tr>
              <a:tr h="522804">
                <a:tc>
                  <a:txBody>
                    <a:bodyPr/>
                    <a:lstStyle/>
                    <a:p>
                      <a:pPr algn="ctr"/>
                      <a:r>
                        <a:rPr lang="en-US" sz="2000" b="0" dirty="0">
                          <a:latin typeface="Arial" panose="020B0604020202020204" pitchFamily="34" charset="0"/>
                          <a:cs typeface="Arial" panose="020B0604020202020204" pitchFamily="34" charset="0"/>
                        </a:rPr>
                        <a:t>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latin typeface="Arial" panose="020B0604020202020204" pitchFamily="34" charset="0"/>
                          <a:cs typeface="Arial" panose="020B0604020202020204" pitchFamily="34" charset="0"/>
                        </a:rPr>
                        <a:t>$3,301 - $11,700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8838624"/>
                  </a:ext>
                </a:extLst>
              </a:tr>
              <a:tr h="522804">
                <a:tc>
                  <a:txBody>
                    <a:bodyPr/>
                    <a:lstStyle/>
                    <a:p>
                      <a:pPr algn="ctr"/>
                      <a:r>
                        <a:rPr lang="en-US" sz="2000" b="0" dirty="0">
                          <a:latin typeface="Arial" panose="020B0604020202020204" pitchFamily="34" charset="0"/>
                          <a:cs typeface="Arial" panose="020B0604020202020204" pitchFamily="34" charset="0"/>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C370"/>
                    </a:solidFill>
                  </a:tcPr>
                </a:tc>
                <a:tc>
                  <a:txBody>
                    <a:bodyPr/>
                    <a:lstStyle/>
                    <a:p>
                      <a:pPr algn="ctr"/>
                      <a:r>
                        <a:rPr lang="en-US" sz="2000" b="0" dirty="0">
                          <a:latin typeface="Arial" panose="020B0604020202020204" pitchFamily="34" charset="0"/>
                          <a:cs typeface="Arial" panose="020B0604020202020204" pitchFamily="34" charset="0"/>
                        </a:rPr>
                        <a:t>$11,701 - $16,000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C370"/>
                    </a:solidFill>
                  </a:tcPr>
                </a:tc>
                <a:extLst>
                  <a:ext uri="{0D108BD9-81ED-4DB2-BD59-A6C34878D82A}">
                    <a16:rowId xmlns:a16="http://schemas.microsoft.com/office/drawing/2014/main" val="3081165709"/>
                  </a:ext>
                </a:extLst>
              </a:tr>
              <a:tr h="522804">
                <a:tc>
                  <a:txBody>
                    <a:bodyPr/>
                    <a:lstStyle/>
                    <a:p>
                      <a:pPr algn="ctr"/>
                      <a:r>
                        <a:rPr lang="en-US" sz="2000" b="0" dirty="0">
                          <a:latin typeface="Arial" panose="020B0604020202020204" pitchFamily="34" charset="0"/>
                          <a:cs typeface="Arial" panose="020B0604020202020204" pitchFamily="34" charset="0"/>
                        </a:rPr>
                        <a:t>37%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latin typeface="Arial" panose="020B0604020202020204" pitchFamily="34" charset="0"/>
                          <a:cs typeface="Arial" panose="020B0604020202020204" pitchFamily="34" charset="0"/>
                        </a:rPr>
                        <a:t>Over $16,000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0495409"/>
                  </a:ext>
                </a:extLst>
              </a:tr>
            </a:tbl>
          </a:graphicData>
        </a:graphic>
      </p:graphicFrame>
    </p:spTree>
    <p:extLst>
      <p:ext uri="{BB962C8B-B14F-4D97-AF65-F5344CB8AC3E}">
        <p14:creationId xmlns:p14="http://schemas.microsoft.com/office/powerpoint/2010/main" val="1268145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D96A1-82F9-525B-B9F3-CCD89674937A}"/>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E142B103-9527-950C-632E-073B4CD16BA4}"/>
              </a:ext>
            </a:extLst>
          </p:cNvPr>
          <p:cNvSpPr>
            <a:spLocks noGrp="1"/>
          </p:cNvSpPr>
          <p:nvPr>
            <p:ph type="title"/>
          </p:nvPr>
        </p:nvSpPr>
        <p:spPr/>
        <p:txBody>
          <a:bodyPr/>
          <a:lstStyle/>
          <a:p>
            <a:r>
              <a:rPr lang="en-US" dirty="0"/>
              <a:t>Simplicity Matters</a:t>
            </a:r>
          </a:p>
        </p:txBody>
      </p:sp>
      <p:sp>
        <p:nvSpPr>
          <p:cNvPr id="7" name="Content Placeholder 2">
            <a:extLst>
              <a:ext uri="{FF2B5EF4-FFF2-40B4-BE49-F238E27FC236}">
                <a16:creationId xmlns:a16="http://schemas.microsoft.com/office/drawing/2014/main" id="{1B07B127-580A-4B8C-49AC-857B2F17554F}"/>
              </a:ext>
            </a:extLst>
          </p:cNvPr>
          <p:cNvSpPr>
            <a:spLocks noGrp="1"/>
          </p:cNvSpPr>
          <p:nvPr>
            <p:ph idx="1"/>
          </p:nvPr>
        </p:nvSpPr>
        <p:spPr>
          <a:xfrm>
            <a:off x="577592" y="1529121"/>
            <a:ext cx="4700990" cy="461665"/>
          </a:xfrm>
        </p:spPr>
        <p:txBody>
          <a:bodyPr wrap="square" lIns="91440" tIns="45720" rIns="91440" bIns="4572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srgbClr val="4E88C6"/>
                </a:solidFill>
                <a:effectLst/>
                <a:uLnTx/>
                <a:uFillTx/>
                <a:latin typeface="Arial" panose="020B0604020202020204" pitchFamily="34" charset="0"/>
                <a:ea typeface="+mn-ea"/>
                <a:cs typeface="Arial" panose="020B0604020202020204" pitchFamily="34" charset="0"/>
              </a:rPr>
              <a:t>Less tax law complications</a:t>
            </a:r>
            <a:endParaRPr kumimoji="0" lang="en-US" sz="24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5CC453F1-6D57-2020-FE64-A4B7BDDC0B00}"/>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7781939" y="5605"/>
            <a:ext cx="4389963" cy="5495629"/>
          </a:xfrm>
          <a:prstGeom prst="rect">
            <a:avLst/>
          </a:prstGeom>
        </p:spPr>
      </p:pic>
      <p:pic>
        <p:nvPicPr>
          <p:cNvPr id="3" name="Content Placeholder 18" descr="Upgrade:">
            <a:extLst>
              <a:ext uri="{FF2B5EF4-FFF2-40B4-BE49-F238E27FC236}">
                <a16:creationId xmlns:a16="http://schemas.microsoft.com/office/drawing/2014/main" id="{52D67673-F116-96C2-037F-463B7EDAE4BF}"/>
              </a:ext>
            </a:extLst>
          </p:cNvPr>
          <p:cNvPicPr>
            <a:picLocks noChangeAspect="1"/>
          </p:cNvPicPr>
          <p:nvPr/>
        </p:nvPicPr>
        <p:blipFill>
          <a:blip r:embed="rId3"/>
          <a:stretch>
            <a:fillRect/>
          </a:stretch>
        </p:blipFill>
        <p:spPr>
          <a:xfrm>
            <a:off x="598375" y="2300493"/>
            <a:ext cx="371527" cy="390580"/>
          </a:xfrm>
          <a:prstGeom prst="rect">
            <a:avLst/>
          </a:prstGeom>
        </p:spPr>
      </p:pic>
      <p:sp>
        <p:nvSpPr>
          <p:cNvPr id="10" name="Content Placeholder 11">
            <a:extLst>
              <a:ext uri="{FF2B5EF4-FFF2-40B4-BE49-F238E27FC236}">
                <a16:creationId xmlns:a16="http://schemas.microsoft.com/office/drawing/2014/main" id="{6A8F9C17-7A0F-EF52-15D8-595578D79770}"/>
              </a:ext>
            </a:extLst>
          </p:cNvPr>
          <p:cNvSpPr>
            <a:spLocks noGrp="1"/>
          </p:cNvSpPr>
          <p:nvPr>
            <p:ph idx="10"/>
          </p:nvPr>
        </p:nvSpPr>
        <p:spPr>
          <a:xfrm>
            <a:off x="1050537" y="2256490"/>
            <a:ext cx="6576390" cy="461665"/>
          </a:xfrm>
        </p:spPr>
        <p:txBody>
          <a:bodyPr wrap="square" lIns="91440" tIns="45720" rIns="91440" bIns="45720">
            <a:spAutoFit/>
          </a:bodyPr>
          <a:lstStyle/>
          <a:p>
            <a:pPr marL="0" marR="0" lvl="0" indent="0" defTabSz="914400" eaLnBrk="1" fontAlgn="auto" latinLnBrk="0" hangingPunct="1">
              <a:lnSpc>
                <a:spcPct val="100000"/>
              </a:lnSpc>
              <a:spcBef>
                <a:spcPts val="0"/>
              </a:spcBef>
              <a:spcAft>
                <a:spcPts val="0"/>
              </a:spcAft>
              <a:buClr>
                <a:srgbClr val="C00000"/>
              </a:buClr>
              <a:buSzTx/>
              <a:buFontTx/>
              <a:buNone/>
              <a:tabLst/>
              <a:defRPr/>
            </a:pPr>
            <a:r>
              <a:rPr kumimoji="0" lang="en-US" sz="2400" b="1" i="0" u="none" strike="noStrike" kern="1200" cap="none" spc="0" normalizeH="0" baseline="0" noProof="0" dirty="0">
                <a:ln>
                  <a:noFill/>
                </a:ln>
                <a:solidFill>
                  <a:srgbClr val="005E00"/>
                </a:solidFill>
                <a:effectLst/>
                <a:uLnTx/>
                <a:uFillTx/>
                <a:latin typeface="Arial" panose="020B0604020202020204" pitchFamily="34" charset="0"/>
                <a:ea typeface="+mn-ea"/>
                <a:cs typeface="Arial" panose="020B0604020202020204" pitchFamily="34" charset="0"/>
              </a:rPr>
              <a:t>No RMDs</a:t>
            </a:r>
          </a:p>
        </p:txBody>
      </p:sp>
      <p:pic>
        <p:nvPicPr>
          <p:cNvPr id="5" name="Content Placeholder 18" descr="Upgrade:">
            <a:extLst>
              <a:ext uri="{FF2B5EF4-FFF2-40B4-BE49-F238E27FC236}">
                <a16:creationId xmlns:a16="http://schemas.microsoft.com/office/drawing/2014/main" id="{A7EFE4F9-7B4C-D18A-D82C-B307EBC7142E}"/>
              </a:ext>
            </a:extLst>
          </p:cNvPr>
          <p:cNvPicPr>
            <a:picLocks noChangeAspect="1"/>
          </p:cNvPicPr>
          <p:nvPr/>
        </p:nvPicPr>
        <p:blipFill>
          <a:blip r:embed="rId3"/>
          <a:stretch>
            <a:fillRect/>
          </a:stretch>
        </p:blipFill>
        <p:spPr>
          <a:xfrm>
            <a:off x="598374" y="3017638"/>
            <a:ext cx="371527" cy="390580"/>
          </a:xfrm>
          <a:prstGeom prst="rect">
            <a:avLst/>
          </a:prstGeom>
        </p:spPr>
      </p:pic>
      <p:sp>
        <p:nvSpPr>
          <p:cNvPr id="11" name="Content Placeholder 12">
            <a:extLst>
              <a:ext uri="{FF2B5EF4-FFF2-40B4-BE49-F238E27FC236}">
                <a16:creationId xmlns:a16="http://schemas.microsoft.com/office/drawing/2014/main" id="{AD6A7B26-0556-0E9E-24F0-3DE4C734C8E1}"/>
              </a:ext>
            </a:extLst>
          </p:cNvPr>
          <p:cNvSpPr>
            <a:spLocks noGrp="1"/>
          </p:cNvSpPr>
          <p:nvPr>
            <p:ph idx="11"/>
          </p:nvPr>
        </p:nvSpPr>
        <p:spPr>
          <a:xfrm>
            <a:off x="1050537" y="2994840"/>
            <a:ext cx="6218760" cy="1494033"/>
          </a:xfrm>
        </p:spPr>
        <p:txBody>
          <a:bodyPr/>
          <a:lstStyle/>
          <a:p>
            <a:pPr marL="0" marR="0" lvl="0" indent="0" algn="l" defTabSz="914400" rtl="0" eaLnBrk="1" fontAlgn="auto" latinLnBrk="0" hangingPunct="1">
              <a:lnSpc>
                <a:spcPct val="100000"/>
              </a:lnSpc>
              <a:spcBef>
                <a:spcPts val="0"/>
              </a:spcBef>
              <a:spcAft>
                <a:spcPts val="1200"/>
              </a:spcAft>
              <a:buClr>
                <a:srgbClr val="C00000"/>
              </a:buClr>
              <a:buSzTx/>
              <a:buFontTx/>
              <a:buNone/>
              <a:tabLst/>
              <a:defRPr/>
            </a:pPr>
            <a:r>
              <a:rPr kumimoji="0" lang="en-US" sz="2400" b="1" i="0" u="none" strike="noStrike" kern="1200" cap="none" spc="0" normalizeH="0" baseline="0" noProof="0" dirty="0">
                <a:ln>
                  <a:noFill/>
                </a:ln>
                <a:solidFill>
                  <a:srgbClr val="005E00"/>
                </a:solidFill>
                <a:effectLst/>
                <a:uLnTx/>
                <a:uFillTx/>
                <a:latin typeface="Arial" panose="020B0604020202020204" pitchFamily="34" charset="0"/>
                <a:ea typeface="+mn-ea"/>
                <a:cs typeface="Arial" panose="020B0604020202020204" pitchFamily="34" charset="0"/>
              </a:rPr>
              <a:t>No complex tax rules</a:t>
            </a:r>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800100" marR="0" lvl="1" indent="-342900" algn="l" defTabSz="914400" rtl="0" eaLnBrk="1" fontAlgn="auto" latinLnBrk="0" hangingPunct="1">
              <a:lnSpc>
                <a:spcPct val="100000"/>
              </a:lnSpc>
              <a:spcBef>
                <a:spcPts val="0"/>
              </a:spcBef>
              <a:spcAft>
                <a:spcPts val="1200"/>
              </a:spcAft>
              <a:buClr>
                <a:srgbClr val="000000"/>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rigid stretch IRA trust provisions</a:t>
            </a: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800100" marR="0" lvl="1" indent="-342900" algn="l" defTabSz="914400" rtl="0" eaLnBrk="1" fontAlgn="auto" latinLnBrk="0" hangingPunct="1">
              <a:lnSpc>
                <a:spcPct val="100000"/>
              </a:lnSpc>
              <a:spcBef>
                <a:spcPts val="0"/>
              </a:spcBef>
              <a:spcAft>
                <a:spcPts val="1200"/>
              </a:spcAft>
              <a:buClr>
                <a:srgbClr val="000000"/>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IRA custodian issues</a:t>
            </a:r>
          </a:p>
        </p:txBody>
      </p:sp>
      <p:pic>
        <p:nvPicPr>
          <p:cNvPr id="6" name="Content Placeholder 18" descr="Upgrade:">
            <a:extLst>
              <a:ext uri="{FF2B5EF4-FFF2-40B4-BE49-F238E27FC236}">
                <a16:creationId xmlns:a16="http://schemas.microsoft.com/office/drawing/2014/main" id="{D32E2591-A63F-FF1C-8788-37A380F95110}"/>
              </a:ext>
            </a:extLst>
          </p:cNvPr>
          <p:cNvPicPr>
            <a:picLocks noChangeAspect="1"/>
          </p:cNvPicPr>
          <p:nvPr/>
        </p:nvPicPr>
        <p:blipFill>
          <a:blip r:embed="rId3"/>
          <a:stretch>
            <a:fillRect/>
          </a:stretch>
        </p:blipFill>
        <p:spPr>
          <a:xfrm>
            <a:off x="598373" y="4844780"/>
            <a:ext cx="371527" cy="390580"/>
          </a:xfrm>
          <a:prstGeom prst="rect">
            <a:avLst/>
          </a:prstGeom>
        </p:spPr>
      </p:pic>
      <p:sp>
        <p:nvSpPr>
          <p:cNvPr id="12" name="Content Placeholder 13">
            <a:extLst>
              <a:ext uri="{FF2B5EF4-FFF2-40B4-BE49-F238E27FC236}">
                <a16:creationId xmlns:a16="http://schemas.microsoft.com/office/drawing/2014/main" id="{999D2F39-4C05-7A4A-96C6-1F1B12D28466}"/>
              </a:ext>
            </a:extLst>
          </p:cNvPr>
          <p:cNvSpPr>
            <a:spLocks noGrp="1"/>
          </p:cNvSpPr>
          <p:nvPr>
            <p:ph idx="12"/>
          </p:nvPr>
        </p:nvSpPr>
        <p:spPr>
          <a:xfrm>
            <a:off x="1050537" y="4829034"/>
            <a:ext cx="6919290" cy="1276662"/>
          </a:xfrm>
        </p:spPr>
        <p:txBody>
          <a:bodyPr/>
          <a:lstStyle/>
          <a:p>
            <a:pPr marL="0" marR="0" lvl="0" indent="0" algn="l" defTabSz="914400" rtl="0" eaLnBrk="1" fontAlgn="auto" latinLnBrk="0" hangingPunct="1">
              <a:lnSpc>
                <a:spcPct val="100000"/>
              </a:lnSpc>
              <a:spcBef>
                <a:spcPts val="0"/>
              </a:spcBef>
              <a:spcAft>
                <a:spcPts val="0"/>
              </a:spcAft>
              <a:buClr>
                <a:srgbClr val="C00000"/>
              </a:buClr>
              <a:buSzTx/>
              <a:buFontTx/>
              <a:buNone/>
              <a:tabLst/>
              <a:defRPr/>
            </a:pPr>
            <a:r>
              <a:rPr kumimoji="0" lang="en-US" sz="2400" b="1" i="0" u="none" strike="noStrike" kern="1200" cap="none" spc="0" normalizeH="0" baseline="0" noProof="0" dirty="0">
                <a:ln>
                  <a:noFill/>
                </a:ln>
                <a:solidFill>
                  <a:srgbClr val="005E00"/>
                </a:solidFill>
                <a:effectLst/>
                <a:uLnTx/>
                <a:uFillTx/>
                <a:latin typeface="Arial" panose="020B0604020202020204" pitchFamily="34" charset="0"/>
                <a:ea typeface="+mn-ea"/>
                <a:cs typeface="Arial" panose="020B0604020202020204" pitchFamily="34" charset="0"/>
              </a:rPr>
              <a:t>No trust tax </a:t>
            </a: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on the life insurance proceeds      paid to the trust</a:t>
            </a:r>
            <a:b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r>
              <a:rPr kumimoji="0" lang="en-US" sz="24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earnings on the proceeds though will be taxable)</a:t>
            </a:r>
          </a:p>
        </p:txBody>
      </p:sp>
    </p:spTree>
    <p:extLst>
      <p:ext uri="{BB962C8B-B14F-4D97-AF65-F5344CB8AC3E}">
        <p14:creationId xmlns:p14="http://schemas.microsoft.com/office/powerpoint/2010/main" val="8254655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DD95F-5472-8F81-37EF-173F0A9C641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5FA5AC6-9270-6DA5-6F40-469318BC2517}"/>
              </a:ext>
            </a:extLst>
          </p:cNvPr>
          <p:cNvSpPr>
            <a:spLocks noGrp="1"/>
          </p:cNvSpPr>
          <p:nvPr>
            <p:ph type="title"/>
          </p:nvPr>
        </p:nvSpPr>
        <p:spPr/>
        <p:txBody>
          <a:bodyPr/>
          <a:lstStyle/>
          <a:p>
            <a:r>
              <a:rPr lang="en-US" dirty="0"/>
              <a:t>Flexible Wealth Transfer Structure</a:t>
            </a:r>
          </a:p>
        </p:txBody>
      </p:sp>
      <p:pic>
        <p:nvPicPr>
          <p:cNvPr id="10" name="Content Placeholder 18" descr="Upgrade:">
            <a:extLst>
              <a:ext uri="{FF2B5EF4-FFF2-40B4-BE49-F238E27FC236}">
                <a16:creationId xmlns:a16="http://schemas.microsoft.com/office/drawing/2014/main" id="{40EE68C4-1859-F91E-3BA4-E0E85B517124}"/>
              </a:ext>
            </a:extLst>
          </p:cNvPr>
          <p:cNvPicPr>
            <a:picLocks noGrp="1" noChangeAspect="1"/>
          </p:cNvPicPr>
          <p:nvPr>
            <p:ph idx="10"/>
          </p:nvPr>
        </p:nvPicPr>
        <p:blipFill>
          <a:blip r:embed="rId2"/>
          <a:stretch>
            <a:fillRect/>
          </a:stretch>
        </p:blipFill>
        <p:spPr>
          <a:xfrm>
            <a:off x="556811" y="1485742"/>
            <a:ext cx="371527" cy="390580"/>
          </a:xfrm>
          <a:prstGeom prst="rect">
            <a:avLst/>
          </a:prstGeom>
        </p:spPr>
      </p:pic>
      <p:sp>
        <p:nvSpPr>
          <p:cNvPr id="12" name="Content Placeholder 11">
            <a:extLst>
              <a:ext uri="{FF2B5EF4-FFF2-40B4-BE49-F238E27FC236}">
                <a16:creationId xmlns:a16="http://schemas.microsoft.com/office/drawing/2014/main" id="{8198C16E-46F3-7613-C26A-BACBE6687E64}"/>
              </a:ext>
            </a:extLst>
          </p:cNvPr>
          <p:cNvSpPr>
            <a:spLocks noGrp="1"/>
          </p:cNvSpPr>
          <p:nvPr>
            <p:ph idx="1"/>
          </p:nvPr>
        </p:nvSpPr>
        <p:spPr>
          <a:xfrm>
            <a:off x="538152" y="1516916"/>
            <a:ext cx="11443850" cy="2940784"/>
          </a:xfrm>
        </p:spPr>
        <p:txBody>
          <a:bodyPr/>
          <a:lstStyle/>
          <a:p>
            <a:pPr marL="290513" indent="0">
              <a:spcAft>
                <a:spcPts val="600"/>
              </a:spcAft>
              <a:buClr>
                <a:srgbClr val="00B050"/>
              </a:buClr>
              <a:buNone/>
            </a:pPr>
            <a:r>
              <a:rPr lang="en-US" sz="2000" b="1" dirty="0">
                <a:solidFill>
                  <a:srgbClr val="005E00"/>
                </a:solidFill>
              </a:rPr>
              <a:t>Life insurance trusts can be </a:t>
            </a:r>
            <a:r>
              <a:rPr lang="en-US" sz="2000" b="1" i="1" dirty="0">
                <a:solidFill>
                  <a:srgbClr val="005E00"/>
                </a:solidFill>
              </a:rPr>
              <a:t>customized</a:t>
            </a:r>
            <a:r>
              <a:rPr lang="en-US" sz="2000" b="1" dirty="0">
                <a:solidFill>
                  <a:srgbClr val="005E00"/>
                </a:solidFill>
              </a:rPr>
              <a:t> to simulate the stretch IRA </a:t>
            </a:r>
            <a:br>
              <a:rPr lang="en-US" sz="2000" b="1" dirty="0">
                <a:solidFill>
                  <a:srgbClr val="005E00"/>
                </a:solidFill>
              </a:rPr>
            </a:br>
            <a:r>
              <a:rPr lang="en-US" sz="2000" b="1" dirty="0">
                <a:solidFill>
                  <a:srgbClr val="005E00"/>
                </a:solidFill>
              </a:rPr>
              <a:t>over </a:t>
            </a:r>
            <a:r>
              <a:rPr lang="en-US" sz="2000" b="1" i="1" dirty="0">
                <a:solidFill>
                  <a:srgbClr val="005E00"/>
                </a:solidFill>
              </a:rPr>
              <a:t>any payout period desired</a:t>
            </a:r>
          </a:p>
          <a:p>
            <a:pPr lvl="1">
              <a:spcAft>
                <a:spcPts val="2400"/>
              </a:spcAft>
            </a:pPr>
            <a:r>
              <a:rPr lang="en-US" sz="2000" dirty="0"/>
              <a:t>Trustee can have the power to keep the funds protected in the trust without having to incur a trust tax (other than on annual earnings); </a:t>
            </a:r>
            <a:r>
              <a:rPr lang="en-US" sz="2000" i="1" dirty="0"/>
              <a:t>or</a:t>
            </a:r>
            <a:r>
              <a:rPr lang="en-US" sz="2000" dirty="0"/>
              <a:t> </a:t>
            </a:r>
          </a:p>
          <a:p>
            <a:pPr lvl="1">
              <a:spcAft>
                <a:spcPts val="2400"/>
              </a:spcAft>
            </a:pPr>
            <a:r>
              <a:rPr lang="en-US" sz="2000" dirty="0"/>
              <a:t>The trustee can invade the trust for beneficiaries</a:t>
            </a:r>
          </a:p>
          <a:p>
            <a:pPr lvl="1">
              <a:spcAft>
                <a:spcPts val="2400"/>
              </a:spcAft>
            </a:pPr>
            <a:r>
              <a:rPr lang="en-US" sz="2000" dirty="0"/>
              <a:t>No worry about who the beneficiary is. IRA payouts are based on the type (the category) of the beneficiary.</a:t>
            </a:r>
          </a:p>
        </p:txBody>
      </p:sp>
      <p:pic>
        <p:nvPicPr>
          <p:cNvPr id="13" name="Content Placeholder 18" descr="Upgrade:">
            <a:extLst>
              <a:ext uri="{FF2B5EF4-FFF2-40B4-BE49-F238E27FC236}">
                <a16:creationId xmlns:a16="http://schemas.microsoft.com/office/drawing/2014/main" id="{31639329-ED20-192B-76D4-D776034C9E9F}"/>
              </a:ext>
            </a:extLst>
          </p:cNvPr>
          <p:cNvPicPr>
            <a:picLocks noGrp="1" noChangeAspect="1"/>
          </p:cNvPicPr>
          <p:nvPr>
            <p:ph idx="11"/>
          </p:nvPr>
        </p:nvPicPr>
        <p:blipFill>
          <a:blip r:embed="rId2"/>
          <a:stretch>
            <a:fillRect/>
          </a:stretch>
        </p:blipFill>
        <p:spPr>
          <a:xfrm>
            <a:off x="556811" y="4783762"/>
            <a:ext cx="371527" cy="390580"/>
          </a:xfrm>
          <a:prstGeom prst="rect">
            <a:avLst/>
          </a:prstGeom>
        </p:spPr>
      </p:pic>
      <p:sp>
        <p:nvSpPr>
          <p:cNvPr id="6" name="Content Placeholder 7">
            <a:extLst>
              <a:ext uri="{FF2B5EF4-FFF2-40B4-BE49-F238E27FC236}">
                <a16:creationId xmlns:a16="http://schemas.microsoft.com/office/drawing/2014/main" id="{1CB53646-DE54-511A-A164-01DEC528D691}"/>
              </a:ext>
            </a:extLst>
          </p:cNvPr>
          <p:cNvSpPr>
            <a:spLocks noGrp="1"/>
          </p:cNvSpPr>
          <p:nvPr>
            <p:ph idx="12"/>
          </p:nvPr>
        </p:nvSpPr>
        <p:spPr>
          <a:xfrm>
            <a:off x="538152" y="4814936"/>
            <a:ext cx="11234748" cy="1003974"/>
          </a:xfrm>
        </p:spPr>
        <p:txBody>
          <a:bodyPr/>
          <a:lstStyle/>
          <a:p>
            <a:pPr marL="290513" marR="0" lvl="0" indent="0" algn="l" defTabSz="914400" rtl="0" eaLnBrk="1" fontAlgn="auto" latinLnBrk="0" hangingPunct="1">
              <a:lnSpc>
                <a:spcPct val="90000"/>
              </a:lnSpc>
              <a:spcBef>
                <a:spcPts val="1000"/>
              </a:spcBef>
              <a:spcAft>
                <a:spcPts val="0"/>
              </a:spcAft>
              <a:buClr>
                <a:srgbClr val="00B050"/>
              </a:buClr>
              <a:buSzTx/>
              <a:buNone/>
              <a:tabLst/>
              <a:defRPr/>
            </a:pPr>
            <a:r>
              <a:rPr kumimoji="0" lang="en-US" sz="2000" b="1" i="0" u="none" strike="noStrike" kern="1200" cap="none" spc="0" normalizeH="0" baseline="0" noProof="0" dirty="0">
                <a:ln>
                  <a:noFill/>
                </a:ln>
                <a:solidFill>
                  <a:srgbClr val="005E00"/>
                </a:solidFill>
                <a:effectLst/>
                <a:uLnTx/>
                <a:uFillTx/>
                <a:latin typeface="Arial" panose="020B0604020202020204" pitchFamily="34" charset="0"/>
                <a:ea typeface="+mn-ea"/>
                <a:cs typeface="Arial" panose="020B0604020202020204" pitchFamily="34" charset="0"/>
              </a:rPr>
              <a:t>Life insurance provides leveraged wealth transfer</a:t>
            </a:r>
          </a:p>
          <a:p>
            <a:pPr marL="290513" marR="0" lvl="0" indent="0" algn="l" defTabSz="914400" rtl="0" eaLnBrk="1" fontAlgn="auto" latinLnBrk="0" hangingPunct="1">
              <a:lnSpc>
                <a:spcPct val="90000"/>
              </a:lnSpc>
              <a:spcBef>
                <a:spcPts val="1000"/>
              </a:spcBef>
              <a:spcAft>
                <a:spcPts val="0"/>
              </a:spcAft>
              <a:buClr>
                <a:srgbClr val="00B050"/>
              </a:buClr>
              <a:buSz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More funds can go to the eventual beneficiaries and with less tax than if the IRA was left directly to the beneficiaries or to an IRA trust</a:t>
            </a:r>
          </a:p>
        </p:txBody>
      </p:sp>
    </p:spTree>
    <p:extLst>
      <p:ext uri="{BB962C8B-B14F-4D97-AF65-F5344CB8AC3E}">
        <p14:creationId xmlns:p14="http://schemas.microsoft.com/office/powerpoint/2010/main" val="2331780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E58B6-4186-66C1-6207-578B5894B63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A382869-6662-5984-7FE1-501C700C7FB0}"/>
              </a:ext>
            </a:extLst>
          </p:cNvPr>
          <p:cNvSpPr>
            <a:spLocks noGrp="1"/>
          </p:cNvSpPr>
          <p:nvPr>
            <p:ph type="title"/>
          </p:nvPr>
        </p:nvSpPr>
        <p:spPr>
          <a:xfrm>
            <a:off x="490554" y="752304"/>
            <a:ext cx="11413392" cy="533779"/>
          </a:xfrm>
        </p:spPr>
        <p:txBody>
          <a:bodyPr/>
          <a:lstStyle/>
          <a:p>
            <a:r>
              <a:rPr lang="en-US"/>
              <a:t>One Strategy. Three Wins.</a:t>
            </a:r>
            <a:endParaRPr lang="en-US" dirty="0"/>
          </a:p>
        </p:txBody>
      </p:sp>
      <p:sp>
        <p:nvSpPr>
          <p:cNvPr id="7" name="Content Placeholder 6">
            <a:extLst>
              <a:ext uri="{FF2B5EF4-FFF2-40B4-BE49-F238E27FC236}">
                <a16:creationId xmlns:a16="http://schemas.microsoft.com/office/drawing/2014/main" id="{DB3C3C92-411A-0983-451A-BD3C1F9DE838}"/>
              </a:ext>
            </a:extLst>
          </p:cNvPr>
          <p:cNvSpPr>
            <a:spLocks noGrp="1"/>
          </p:cNvSpPr>
          <p:nvPr>
            <p:ph idx="1"/>
          </p:nvPr>
        </p:nvSpPr>
        <p:spPr>
          <a:xfrm>
            <a:off x="490552" y="1501381"/>
            <a:ext cx="11125714" cy="369332"/>
          </a:xfrm>
        </p:spPr>
        <p:txBody>
          <a:bodyPr wrap="square" lIns="91440" tIns="45720" rIns="91440" bIns="4572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When large IRA assets are repositioned strategically, the benefits compound across generations.</a:t>
            </a:r>
            <a:endParaRPr lang="en-US" dirty="0"/>
          </a:p>
        </p:txBody>
      </p:sp>
      <p:graphicFrame>
        <p:nvGraphicFramePr>
          <p:cNvPr id="14" name="Content Placeholder 13">
            <a:extLst>
              <a:ext uri="{FF2B5EF4-FFF2-40B4-BE49-F238E27FC236}">
                <a16:creationId xmlns:a16="http://schemas.microsoft.com/office/drawing/2014/main" id="{A373EA31-103F-015C-4117-3FE89BD6748C}"/>
              </a:ext>
            </a:extLst>
          </p:cNvPr>
          <p:cNvGraphicFramePr>
            <a:graphicFrameLocks noGrp="1"/>
          </p:cNvGraphicFramePr>
          <p:nvPr>
            <p:ph idx="10"/>
            <p:extLst>
              <p:ext uri="{D42A27DB-BD31-4B8C-83A1-F6EECF244321}">
                <p14:modId xmlns:p14="http://schemas.microsoft.com/office/powerpoint/2010/main" val="2744813534"/>
              </p:ext>
            </p:extLst>
          </p:nvPr>
        </p:nvGraphicFramePr>
        <p:xfrm>
          <a:off x="575733" y="2064779"/>
          <a:ext cx="10588977" cy="3291840"/>
        </p:xfrm>
        <a:graphic>
          <a:graphicData uri="http://schemas.openxmlformats.org/drawingml/2006/table">
            <a:tbl>
              <a:tblPr firstRow="1" bandRow="1">
                <a:tableStyleId>{5C22544A-7EE6-4342-B048-85BDC9FD1C3A}</a:tableStyleId>
              </a:tblPr>
              <a:tblGrid>
                <a:gridCol w="3529659">
                  <a:extLst>
                    <a:ext uri="{9D8B030D-6E8A-4147-A177-3AD203B41FA5}">
                      <a16:colId xmlns:a16="http://schemas.microsoft.com/office/drawing/2014/main" val="1989078148"/>
                    </a:ext>
                  </a:extLst>
                </a:gridCol>
                <a:gridCol w="3529659">
                  <a:extLst>
                    <a:ext uri="{9D8B030D-6E8A-4147-A177-3AD203B41FA5}">
                      <a16:colId xmlns:a16="http://schemas.microsoft.com/office/drawing/2014/main" val="1284856200"/>
                    </a:ext>
                  </a:extLst>
                </a:gridCol>
                <a:gridCol w="3529659">
                  <a:extLst>
                    <a:ext uri="{9D8B030D-6E8A-4147-A177-3AD203B41FA5}">
                      <a16:colId xmlns:a16="http://schemas.microsoft.com/office/drawing/2014/main" val="3031962262"/>
                    </a:ext>
                  </a:extLst>
                </a:gridCol>
              </a:tblGrid>
              <a:tr h="3291840">
                <a:tc>
                  <a:txBody>
                    <a:bodyPr/>
                    <a:lstStyle/>
                    <a:p>
                      <a:pPr marL="0" marR="0" lvl="0" indent="0" algn="ctr" defTabSz="914400" rtl="0" eaLnBrk="0" fontAlgn="base" latinLnBrk="0" hangingPunct="0">
                        <a:lnSpc>
                          <a:spcPct val="100000"/>
                        </a:lnSpc>
                        <a:spcBef>
                          <a:spcPct val="0"/>
                        </a:spcBef>
                        <a:spcAft>
                          <a:spcPts val="2400"/>
                        </a:spcAft>
                        <a:buClrTx/>
                        <a:buSzTx/>
                        <a:buFontTx/>
                        <a:buNone/>
                        <a:tabLst/>
                      </a:pPr>
                      <a:r>
                        <a:rPr kumimoji="0" lang="en-US" altLang="en-US" sz="2400" b="1" i="0" u="none" strike="noStrike" cap="none" normalizeH="0" baseline="0" dirty="0">
                          <a:ln>
                            <a:noFill/>
                          </a:ln>
                          <a:solidFill>
                            <a:srgbClr val="4E88C6"/>
                          </a:solidFill>
                          <a:effectLst/>
                          <a:latin typeface="Arial" panose="020B0604020202020204" pitchFamily="34" charset="0"/>
                        </a:rPr>
                        <a:t>Win 1</a:t>
                      </a:r>
                      <a:br>
                        <a:rPr kumimoji="0" lang="en-US" altLang="en-US" sz="2400" b="1" i="0" u="none" strike="noStrike" cap="none" normalizeH="0" baseline="0" dirty="0">
                          <a:ln>
                            <a:noFill/>
                          </a:ln>
                          <a:effectLst/>
                          <a:latin typeface="Arial" panose="020B0604020202020204" pitchFamily="34" charset="0"/>
                        </a:rPr>
                      </a:br>
                      <a:r>
                        <a:rPr kumimoji="0" lang="en-US" altLang="en-US" sz="2400" b="1" i="0" u="none" strike="noStrike" cap="none" normalizeH="0" baseline="0" dirty="0">
                          <a:ln>
                            <a:noFill/>
                          </a:ln>
                          <a:solidFill>
                            <a:srgbClr val="FDCB33"/>
                          </a:solidFill>
                          <a:effectLst/>
                          <a:latin typeface="Arial" panose="020B0604020202020204" pitchFamily="34" charset="0"/>
                        </a:rPr>
                        <a:t>Your Client</a:t>
                      </a:r>
                      <a:endParaRPr kumimoji="0" lang="en-US" altLang="en-US" sz="1800" b="1"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ts val="2400"/>
                        </a:spcAft>
                        <a:buClrTx/>
                        <a:buSzTx/>
                        <a:buFontTx/>
                        <a:buNone/>
                        <a:tabLst/>
                      </a:pPr>
                      <a:r>
                        <a:rPr kumimoji="0" lang="en-US" altLang="en-US" sz="1800" b="0" i="0" u="none" strike="noStrike" cap="none" normalizeH="0" baseline="0" dirty="0">
                          <a:ln>
                            <a:noFill/>
                          </a:ln>
                          <a:effectLst/>
                          <a:latin typeface="Arial" panose="020B0604020202020204" pitchFamily="34" charset="0"/>
                        </a:rPr>
                        <a:t>+ Lock in today’s tax rates</a:t>
                      </a:r>
                    </a:p>
                    <a:p>
                      <a:pPr marL="0" marR="0" lvl="0" indent="0" algn="ctr" defTabSz="914400" rtl="0" eaLnBrk="0" fontAlgn="base" latinLnBrk="0" hangingPunct="0">
                        <a:lnSpc>
                          <a:spcPct val="100000"/>
                        </a:lnSpc>
                        <a:spcBef>
                          <a:spcPct val="0"/>
                        </a:spcBef>
                        <a:spcAft>
                          <a:spcPts val="2400"/>
                        </a:spcAft>
                        <a:buClrTx/>
                        <a:buSzTx/>
                        <a:buFontTx/>
                        <a:buNone/>
                        <a:tabLst/>
                      </a:pPr>
                      <a:r>
                        <a:rPr kumimoji="0" lang="en-US" altLang="en-US" sz="1800" b="0" i="0" u="none" strike="noStrike" cap="none" normalizeH="0" baseline="0" dirty="0">
                          <a:ln>
                            <a:noFill/>
                          </a:ln>
                          <a:effectLst/>
                          <a:latin typeface="Arial" panose="020B0604020202020204" pitchFamily="34" charset="0"/>
                        </a:rPr>
                        <a:t> + Reduce future RMD exposure</a:t>
                      </a:r>
                    </a:p>
                    <a:p>
                      <a:pPr marL="0" marR="0" lvl="0" indent="0" algn="ctr" defTabSz="914400" rtl="0" eaLnBrk="0" fontAlgn="base" latinLnBrk="0" hangingPunct="0">
                        <a:lnSpc>
                          <a:spcPct val="100000"/>
                        </a:lnSpc>
                        <a:spcBef>
                          <a:spcPct val="0"/>
                        </a:spcBef>
                        <a:spcAft>
                          <a:spcPts val="2400"/>
                        </a:spcAft>
                        <a:buClrTx/>
                        <a:buSzTx/>
                        <a:buFontTx/>
                        <a:buNone/>
                        <a:tabLst/>
                      </a:pPr>
                      <a:r>
                        <a:rPr kumimoji="0" lang="en-US" altLang="en-US" sz="1800" b="0" i="0" u="none" strike="noStrike" cap="none" normalizeH="0" baseline="0" dirty="0">
                          <a:ln>
                            <a:noFill/>
                          </a:ln>
                          <a:effectLst/>
                          <a:latin typeface="Arial" panose="020B0604020202020204" pitchFamily="34" charset="0"/>
                        </a:rPr>
                        <a:t> + Add lifetime flexibility via </a:t>
                      </a:r>
                      <a:br>
                        <a:rPr kumimoji="0" lang="en-US" altLang="en-US" sz="1800" b="0" i="0" u="none" strike="noStrike" cap="none" normalizeH="0" baseline="0" dirty="0">
                          <a:ln>
                            <a:noFill/>
                          </a:ln>
                          <a:effectLst/>
                          <a:latin typeface="Arial" panose="020B0604020202020204" pitchFamily="34" charset="0"/>
                        </a:rPr>
                      </a:br>
                      <a:r>
                        <a:rPr kumimoji="0" lang="en-US" altLang="en-US" sz="1800" b="0" i="0" u="none" strike="noStrike" cap="none" normalizeH="0" baseline="0" dirty="0">
                          <a:ln>
                            <a:noFill/>
                          </a:ln>
                          <a:effectLst/>
                          <a:latin typeface="Arial" panose="020B0604020202020204" pitchFamily="34" charset="0"/>
                        </a:rPr>
                        <a:t>cash value and LTC riders</a:t>
                      </a:r>
                      <a:endParaRPr lang="en-US" dirty="0"/>
                    </a:p>
                  </a:txBody>
                  <a:tcPr/>
                </a:tc>
                <a:tc>
                  <a:txBody>
                    <a:bodyPr/>
                    <a:lstStyle/>
                    <a:p>
                      <a:pPr marL="0" marR="0" lvl="0" indent="0" algn="ctr" defTabSz="914400" rtl="0" eaLnBrk="0" fontAlgn="base" latinLnBrk="0" hangingPunct="0">
                        <a:lnSpc>
                          <a:spcPct val="100000"/>
                        </a:lnSpc>
                        <a:spcBef>
                          <a:spcPct val="0"/>
                        </a:spcBef>
                        <a:spcAft>
                          <a:spcPts val="2400"/>
                        </a:spcAft>
                        <a:buClrTx/>
                        <a:buSzTx/>
                        <a:buFontTx/>
                        <a:buNone/>
                        <a:tabLst/>
                      </a:pPr>
                      <a:r>
                        <a:rPr kumimoji="0" lang="en-US" altLang="en-US" sz="2400" b="1" i="0" u="none" strike="noStrike" cap="none" normalizeH="0" baseline="0" dirty="0">
                          <a:ln>
                            <a:noFill/>
                          </a:ln>
                          <a:solidFill>
                            <a:srgbClr val="4E88C6"/>
                          </a:solidFill>
                          <a:effectLst/>
                          <a:latin typeface="Arial" panose="020B0604020202020204" pitchFamily="34" charset="0"/>
                        </a:rPr>
                        <a:t>Win 2</a:t>
                      </a:r>
                      <a:br>
                        <a:rPr kumimoji="0" lang="en-US" altLang="en-US" sz="2400" b="1" i="0" u="none" strike="noStrike" cap="none" normalizeH="0" baseline="0" dirty="0">
                          <a:ln>
                            <a:noFill/>
                          </a:ln>
                          <a:effectLst/>
                          <a:latin typeface="Arial" panose="020B0604020202020204" pitchFamily="34" charset="0"/>
                        </a:rPr>
                      </a:br>
                      <a:r>
                        <a:rPr kumimoji="0" lang="en-US" altLang="en-US" sz="2400" b="1" i="0" u="none" strike="noStrike" cap="none" normalizeH="0" baseline="0" dirty="0">
                          <a:ln>
                            <a:noFill/>
                          </a:ln>
                          <a:solidFill>
                            <a:srgbClr val="FDCB33"/>
                          </a:solidFill>
                          <a:effectLst/>
                          <a:latin typeface="Arial" panose="020B0604020202020204" pitchFamily="34" charset="0"/>
                        </a:rPr>
                        <a:t>Their Beneficiaries</a:t>
                      </a:r>
                      <a:endParaRPr kumimoji="0" lang="en-US" altLang="en-US" sz="1800" b="1"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ts val="2400"/>
                        </a:spcAft>
                        <a:buClrTx/>
                        <a:buSzTx/>
                        <a:buFontTx/>
                        <a:buNone/>
                        <a:tabLst/>
                      </a:pPr>
                      <a:r>
                        <a:rPr kumimoji="0" lang="en-US" altLang="en-US" sz="1800" b="0" i="0" u="none" strike="noStrike" cap="none" normalizeH="0" baseline="0" dirty="0">
                          <a:ln>
                            <a:noFill/>
                          </a:ln>
                          <a:effectLst/>
                          <a:latin typeface="Arial" panose="020B0604020202020204" pitchFamily="34" charset="0"/>
                        </a:rPr>
                        <a:t>+ Income-tax-free legacy</a:t>
                      </a:r>
                    </a:p>
                    <a:p>
                      <a:pPr marL="0" marR="0" lvl="0" indent="0" algn="ctr" defTabSz="914400" rtl="0" eaLnBrk="0" fontAlgn="base" latinLnBrk="0" hangingPunct="0">
                        <a:lnSpc>
                          <a:spcPct val="100000"/>
                        </a:lnSpc>
                        <a:spcBef>
                          <a:spcPct val="0"/>
                        </a:spcBef>
                        <a:spcAft>
                          <a:spcPts val="2400"/>
                        </a:spcAft>
                        <a:buClrTx/>
                        <a:buSzTx/>
                        <a:buFontTx/>
                        <a:buNone/>
                        <a:tabLst/>
                      </a:pPr>
                      <a:r>
                        <a:rPr kumimoji="0" lang="en-US" altLang="en-US" sz="1800" b="0" i="0" u="none" strike="noStrike" cap="none" normalizeH="0" baseline="0" dirty="0">
                          <a:ln>
                            <a:noFill/>
                          </a:ln>
                          <a:effectLst/>
                          <a:latin typeface="Arial" panose="020B0604020202020204" pitchFamily="34" charset="0"/>
                        </a:rPr>
                        <a:t>+ Less complexity than</a:t>
                      </a:r>
                      <a:br>
                        <a:rPr kumimoji="0" lang="en-US" altLang="en-US" sz="1800" b="0" i="0" u="none" strike="noStrike" cap="none" normalizeH="0" baseline="0" dirty="0">
                          <a:ln>
                            <a:noFill/>
                          </a:ln>
                          <a:effectLst/>
                          <a:latin typeface="Arial" panose="020B0604020202020204" pitchFamily="34" charset="0"/>
                        </a:rPr>
                      </a:br>
                      <a:r>
                        <a:rPr kumimoji="0" lang="en-US" altLang="en-US" sz="1800" b="0" i="0" u="none" strike="noStrike" cap="none" normalizeH="0" baseline="0" dirty="0">
                          <a:ln>
                            <a:noFill/>
                          </a:ln>
                          <a:effectLst/>
                          <a:latin typeface="Arial" panose="020B0604020202020204" pitchFamily="34" charset="0"/>
                        </a:rPr>
                        <a:t> inherited IRAs </a:t>
                      </a:r>
                    </a:p>
                    <a:p>
                      <a:pPr marL="0" marR="0" lvl="0" indent="0" algn="ctr" defTabSz="914400" rtl="0" eaLnBrk="0" fontAlgn="base" latinLnBrk="0" hangingPunct="0">
                        <a:lnSpc>
                          <a:spcPct val="100000"/>
                        </a:lnSpc>
                        <a:spcBef>
                          <a:spcPct val="0"/>
                        </a:spcBef>
                        <a:spcAft>
                          <a:spcPts val="2400"/>
                        </a:spcAft>
                        <a:buClrTx/>
                        <a:buSzTx/>
                        <a:buFontTx/>
                        <a:buNone/>
                        <a:tabLst/>
                      </a:pPr>
                      <a:r>
                        <a:rPr kumimoji="0" lang="en-US" altLang="en-US" sz="1800" b="0" i="0" u="none" strike="noStrike" cap="none" normalizeH="0" baseline="0" dirty="0">
                          <a:ln>
                            <a:noFill/>
                          </a:ln>
                          <a:effectLst/>
                          <a:latin typeface="Arial" panose="020B0604020202020204" pitchFamily="34" charset="0"/>
                        </a:rPr>
                        <a:t>+ Greater control over timing </a:t>
                      </a:r>
                      <a:br>
                        <a:rPr kumimoji="0" lang="en-US" altLang="en-US" sz="1800" b="0" i="0" u="none" strike="noStrike" cap="none" normalizeH="0" baseline="0" dirty="0">
                          <a:ln>
                            <a:noFill/>
                          </a:ln>
                          <a:effectLst/>
                          <a:latin typeface="Arial" panose="020B0604020202020204" pitchFamily="34" charset="0"/>
                        </a:rPr>
                      </a:br>
                      <a:r>
                        <a:rPr kumimoji="0" lang="en-US" altLang="en-US" sz="1800" b="0" i="0" u="none" strike="noStrike" cap="none" normalizeH="0" baseline="0" dirty="0">
                          <a:ln>
                            <a:noFill/>
                          </a:ln>
                          <a:effectLst/>
                          <a:latin typeface="Arial" panose="020B0604020202020204" pitchFamily="34" charset="0"/>
                        </a:rPr>
                        <a:t>and distributions</a:t>
                      </a:r>
                      <a:endParaRPr lang="en-US" dirty="0"/>
                    </a:p>
                  </a:txBody>
                  <a:tcPr/>
                </a:tc>
                <a:tc>
                  <a:txBody>
                    <a:bodyPr/>
                    <a:lstStyle/>
                    <a:p>
                      <a:pPr marL="0" marR="0" lvl="0" indent="0" algn="ctr" defTabSz="914400" rtl="0" eaLnBrk="1" fontAlgn="auto" latinLnBrk="0" hangingPunct="1">
                        <a:lnSpc>
                          <a:spcPct val="100000"/>
                        </a:lnSpc>
                        <a:spcBef>
                          <a:spcPts val="0"/>
                        </a:spcBef>
                        <a:spcAft>
                          <a:spcPts val="2400"/>
                        </a:spcAft>
                        <a:buClrTx/>
                        <a:buSzTx/>
                        <a:buFontTx/>
                        <a:buNone/>
                        <a:tabLst/>
                        <a:defRPr/>
                      </a:pPr>
                      <a:r>
                        <a:rPr kumimoji="0" lang="en-US" altLang="en-US" sz="2400" b="1" i="0" u="none" strike="noStrike" cap="none" normalizeH="0" baseline="0" dirty="0">
                          <a:ln>
                            <a:noFill/>
                          </a:ln>
                          <a:solidFill>
                            <a:srgbClr val="4E88C6"/>
                          </a:solidFill>
                          <a:effectLst/>
                          <a:latin typeface="Arial" panose="020B0604020202020204" pitchFamily="34" charset="0"/>
                        </a:rPr>
                        <a:t>Win 3</a:t>
                      </a:r>
                      <a:br>
                        <a:rPr kumimoji="0" lang="en-US" altLang="en-US" sz="2400" b="1" i="0" u="none" strike="noStrike" cap="none" normalizeH="0" baseline="0" dirty="0">
                          <a:ln>
                            <a:noFill/>
                          </a:ln>
                          <a:effectLst/>
                          <a:latin typeface="Arial" panose="020B0604020202020204" pitchFamily="34" charset="0"/>
                        </a:rPr>
                      </a:br>
                      <a:r>
                        <a:rPr kumimoji="0" lang="en-US" altLang="en-US" sz="2400" b="1" i="0" u="none" strike="noStrike" cap="none" normalizeH="0" baseline="0" dirty="0">
                          <a:ln>
                            <a:noFill/>
                          </a:ln>
                          <a:solidFill>
                            <a:srgbClr val="FDCB33"/>
                          </a:solidFill>
                          <a:effectLst/>
                          <a:latin typeface="Arial" panose="020B0604020202020204" pitchFamily="34" charset="0"/>
                        </a:rPr>
                        <a:t>You</a:t>
                      </a:r>
                      <a:endParaRPr kumimoji="0" lang="en-US" altLang="en-US" sz="1800" b="1" i="0" u="none" strike="noStrike" cap="none" normalizeH="0" baseline="0" dirty="0">
                        <a:ln>
                          <a:noFill/>
                        </a:ln>
                        <a:effectLst/>
                        <a:latin typeface="Arial" panose="020B0604020202020204" pitchFamily="34" charset="0"/>
                      </a:endParaRPr>
                    </a:p>
                    <a:p>
                      <a:pPr marL="0" marR="0" lvl="0" indent="0" algn="ctr" defTabSz="914400" rtl="0" eaLnBrk="1" fontAlgn="auto" latinLnBrk="0" hangingPunct="1">
                        <a:lnSpc>
                          <a:spcPct val="100000"/>
                        </a:lnSpc>
                        <a:spcBef>
                          <a:spcPts val="0"/>
                        </a:spcBef>
                        <a:spcAft>
                          <a:spcPts val="2400"/>
                        </a:spcAft>
                        <a:buClrTx/>
                        <a:buSzTx/>
                        <a:buFontTx/>
                        <a:buNone/>
                        <a:tabLst/>
                        <a:defRPr/>
                      </a:pPr>
                      <a:r>
                        <a:rPr kumimoji="0" lang="en-US" altLang="en-US" sz="1800" b="0" i="0" u="none" strike="noStrike" cap="none" normalizeH="0" baseline="0" dirty="0">
                          <a:ln>
                            <a:noFill/>
                          </a:ln>
                          <a:effectLst/>
                          <a:latin typeface="Arial" panose="020B0604020202020204" pitchFamily="34" charset="0"/>
                        </a:rPr>
                        <a:t>+ Stronger planning conversations</a:t>
                      </a:r>
                    </a:p>
                    <a:p>
                      <a:pPr marL="0" marR="0" lvl="0" indent="0" algn="ctr" defTabSz="914400" rtl="0" eaLnBrk="1" fontAlgn="auto" latinLnBrk="0" hangingPunct="1">
                        <a:lnSpc>
                          <a:spcPct val="100000"/>
                        </a:lnSpc>
                        <a:spcBef>
                          <a:spcPts val="0"/>
                        </a:spcBef>
                        <a:spcAft>
                          <a:spcPts val="2400"/>
                        </a:spcAft>
                        <a:buClrTx/>
                        <a:buSzTx/>
                        <a:buFontTx/>
                        <a:buNone/>
                        <a:tabLst/>
                        <a:defRPr/>
                      </a:pPr>
                      <a:r>
                        <a:rPr kumimoji="0" lang="en-US" altLang="en-US" sz="1800" b="0" i="0" u="none" strike="noStrike" cap="none" normalizeH="0" baseline="0" dirty="0">
                          <a:ln>
                            <a:noFill/>
                          </a:ln>
                          <a:effectLst/>
                          <a:latin typeface="Arial" panose="020B0604020202020204" pitchFamily="34" charset="0"/>
                        </a:rPr>
                        <a:t>+ Differentiated positioning </a:t>
                      </a:r>
                    </a:p>
                    <a:p>
                      <a:pPr marL="0" marR="0" lvl="0" indent="0" algn="ctr" defTabSz="914400" rtl="0" eaLnBrk="1" fontAlgn="auto" latinLnBrk="0" hangingPunct="1">
                        <a:lnSpc>
                          <a:spcPct val="100000"/>
                        </a:lnSpc>
                        <a:spcBef>
                          <a:spcPts val="0"/>
                        </a:spcBef>
                        <a:spcAft>
                          <a:spcPts val="2400"/>
                        </a:spcAft>
                        <a:buClrTx/>
                        <a:buSzTx/>
                        <a:buFontTx/>
                        <a:buNone/>
                        <a:tabLst/>
                        <a:defRPr/>
                      </a:pPr>
                      <a:r>
                        <a:rPr kumimoji="0" lang="en-US" altLang="en-US" sz="1800" b="0" i="0" u="none" strike="noStrike" cap="none" normalizeH="0" baseline="0" dirty="0">
                          <a:ln>
                            <a:noFill/>
                          </a:ln>
                          <a:effectLst/>
                          <a:latin typeface="Arial" panose="020B0604020202020204" pitchFamily="34" charset="0"/>
                        </a:rPr>
                        <a:t>+ Multi-generational </a:t>
                      </a:r>
                      <a:br>
                        <a:rPr kumimoji="0" lang="en-US" altLang="en-US" sz="1800" b="0" i="0" u="none" strike="noStrike" cap="none" normalizeH="0" baseline="0" dirty="0">
                          <a:ln>
                            <a:noFill/>
                          </a:ln>
                          <a:effectLst/>
                          <a:latin typeface="Arial" panose="020B0604020202020204" pitchFamily="34" charset="0"/>
                        </a:rPr>
                      </a:br>
                      <a:r>
                        <a:rPr kumimoji="0" lang="en-US" altLang="en-US" sz="1800" b="0" i="0" u="none" strike="noStrike" cap="none" normalizeH="0" baseline="0" dirty="0">
                          <a:ln>
                            <a:noFill/>
                          </a:ln>
                          <a:effectLst/>
                          <a:latin typeface="Arial" panose="020B0604020202020204" pitchFamily="34" charset="0"/>
                        </a:rPr>
                        <a:t>client relationships</a:t>
                      </a:r>
                    </a:p>
                  </a:txBody>
                  <a:tcPr/>
                </a:tc>
                <a:extLst>
                  <a:ext uri="{0D108BD9-81ED-4DB2-BD59-A6C34878D82A}">
                    <a16:rowId xmlns:a16="http://schemas.microsoft.com/office/drawing/2014/main" val="3400405206"/>
                  </a:ext>
                </a:extLst>
              </a:tr>
            </a:tbl>
          </a:graphicData>
        </a:graphic>
      </p:graphicFrame>
      <p:sp>
        <p:nvSpPr>
          <p:cNvPr id="10" name="Content Placeholder 9">
            <a:extLst>
              <a:ext uri="{FF2B5EF4-FFF2-40B4-BE49-F238E27FC236}">
                <a16:creationId xmlns:a16="http://schemas.microsoft.com/office/drawing/2014/main" id="{D96108DA-706F-5FF3-E28A-7023A65F9449}"/>
              </a:ext>
            </a:extLst>
          </p:cNvPr>
          <p:cNvSpPr>
            <a:spLocks noGrp="1"/>
          </p:cNvSpPr>
          <p:nvPr>
            <p:ph idx="11"/>
          </p:nvPr>
        </p:nvSpPr>
        <p:spPr>
          <a:xfrm>
            <a:off x="575733" y="5505531"/>
            <a:ext cx="10588977" cy="707886"/>
          </a:xfrm>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5E00"/>
                </a:solidFill>
                <a:effectLst/>
                <a:uLnTx/>
                <a:uFillTx/>
                <a:latin typeface="Arial" panose="020B0604020202020204" pitchFamily="34" charset="0"/>
                <a:ea typeface="+mn-ea"/>
                <a:cs typeface="Arial" panose="020B0604020202020204" pitchFamily="34" charset="0"/>
              </a:rPr>
              <a:t>Everyone wins: </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Clients reduce future tax risk and create more tax-free wealth, </a:t>
            </a:r>
            <a:b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while advisors grow their business by delivering solutions that matter.</a:t>
            </a:r>
          </a:p>
        </p:txBody>
      </p:sp>
    </p:spTree>
    <p:extLst>
      <p:ext uri="{BB962C8B-B14F-4D97-AF65-F5344CB8AC3E}">
        <p14:creationId xmlns:p14="http://schemas.microsoft.com/office/powerpoint/2010/main" val="16213200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ADD09-10DB-D168-E303-A4D6D68C06C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F6D57CF-8A5E-96BC-67BA-65C3F522C69A}"/>
              </a:ext>
            </a:extLst>
          </p:cNvPr>
          <p:cNvSpPr>
            <a:spLocks noGrp="1"/>
          </p:cNvSpPr>
          <p:nvPr>
            <p:ph type="title"/>
          </p:nvPr>
        </p:nvSpPr>
        <p:spPr>
          <a:xfrm>
            <a:off x="490554" y="752304"/>
            <a:ext cx="11413392" cy="964604"/>
          </a:xfrm>
        </p:spPr>
        <p:txBody>
          <a:bodyPr/>
          <a:lstStyle/>
          <a:p>
            <a:pPr>
              <a:lnSpc>
                <a:spcPct val="100000"/>
              </a:lnSpc>
            </a:pPr>
            <a:r>
              <a:rPr lang="en-US" dirty="0"/>
              <a:t>This Isn’t Just About Legacy</a:t>
            </a:r>
            <a:br>
              <a:rPr lang="en-US" dirty="0"/>
            </a:br>
            <a:r>
              <a:rPr lang="en-US" dirty="0">
                <a:solidFill>
                  <a:srgbClr val="4E88C6"/>
                </a:solidFill>
              </a:rPr>
              <a:t>It’s About Access, Control &amp; Flexibility</a:t>
            </a:r>
          </a:p>
        </p:txBody>
      </p:sp>
      <p:sp>
        <p:nvSpPr>
          <p:cNvPr id="2" name="Content Placeholder 1">
            <a:extLst>
              <a:ext uri="{FF2B5EF4-FFF2-40B4-BE49-F238E27FC236}">
                <a16:creationId xmlns:a16="http://schemas.microsoft.com/office/drawing/2014/main" id="{1C427C19-C17E-4CCD-A021-6A928A72FC47}"/>
              </a:ext>
            </a:extLst>
          </p:cNvPr>
          <p:cNvSpPr>
            <a:spLocks noGrp="1"/>
          </p:cNvSpPr>
          <p:nvPr>
            <p:ph idx="1"/>
          </p:nvPr>
        </p:nvSpPr>
        <p:spPr>
          <a:xfrm>
            <a:off x="586349" y="2249737"/>
            <a:ext cx="5402326" cy="2923877"/>
          </a:xfrm>
        </p:spPr>
        <p:txBody>
          <a:bodyPr wrap="square" lIns="91440" tIns="45720" rIns="91440" bIns="45720">
            <a:spAutoFit/>
          </a:bodyPr>
          <a:lstStyle/>
          <a:p>
            <a:pPr marL="0" marR="0" lvl="0" indent="0" defTabSz="914400" eaLnBrk="1" fontAlgn="auto" latinLnBrk="0" hangingPunct="1">
              <a:lnSpc>
                <a:spcPct val="100000"/>
              </a:lnSpc>
              <a:spcBef>
                <a:spcPts val="0"/>
              </a:spcBef>
              <a:spcAft>
                <a:spcPts val="240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Clients tune in to one station: </a:t>
            </a:r>
            <a:r>
              <a:rPr kumimoji="0" lang="en-US" alt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WIIFM</a:t>
            </a:r>
          </a:p>
          <a:p>
            <a:pPr marL="0" marR="0" lvl="0" indent="0" defTabSz="914400" eaLnBrk="1" fontAlgn="auto" latinLnBrk="0" hangingPunct="1">
              <a:lnSpc>
                <a:spcPct val="100000"/>
              </a:lnSpc>
              <a:spcBef>
                <a:spcPts val="0"/>
              </a:spcBef>
              <a:spcAft>
                <a:spcPts val="2400"/>
              </a:spcAft>
              <a:buClrTx/>
              <a:buSzTx/>
              <a:buFontTx/>
              <a:buNone/>
              <a:tabLst/>
              <a:defRPr/>
            </a:pPr>
            <a:r>
              <a:rPr kumimoji="0" lang="en-US" alt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“What’s In It For Me?”</a:t>
            </a:r>
          </a:p>
          <a:p>
            <a:pPr marL="457200" marR="0" lvl="0" indent="-457200"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Not </a:t>
            </a:r>
            <a:r>
              <a:rPr kumimoji="0" lang="en-US" altLang="en-US" sz="24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just</a:t>
            </a:r>
            <a:r>
              <a:rPr kumimoji="0" lang="en-US" alt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death benefit.</a:t>
            </a:r>
          </a:p>
          <a:p>
            <a:pPr marL="457200" marR="0" lvl="0" indent="-457200"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Not </a:t>
            </a:r>
            <a:r>
              <a:rPr kumimoji="0" lang="en-US" altLang="en-US" sz="24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just</a:t>
            </a:r>
            <a:r>
              <a:rPr kumimoji="0" lang="en-US" alt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tax-free inheritance.</a:t>
            </a:r>
          </a:p>
          <a:p>
            <a:pPr marL="457200" marR="0" lvl="0" indent="-457200"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2400" b="1" i="0" u="none" strike="noStrike" kern="1200" cap="none" spc="0" normalizeH="0" baseline="0" noProof="0" dirty="0">
                <a:ln>
                  <a:noFill/>
                </a:ln>
                <a:solidFill>
                  <a:srgbClr val="005E00"/>
                </a:solidFill>
                <a:effectLst/>
                <a:uLnTx/>
                <a:uFillTx/>
                <a:latin typeface="Arial" panose="020B0604020202020204" pitchFamily="34" charset="0"/>
                <a:ea typeface="+mn-ea"/>
                <a:cs typeface="+mn-cs"/>
              </a:rPr>
              <a:t>Control</a:t>
            </a:r>
            <a:r>
              <a:rPr kumimoji="0" lang="en-US" alt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during life</a:t>
            </a:r>
          </a:p>
          <a:p>
            <a:pPr marL="457200" marR="0" lvl="0" indent="-457200"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2400" b="1" i="0" u="none" strike="noStrike" kern="1200" cap="none" spc="0" normalizeH="0" baseline="0" noProof="0" dirty="0">
                <a:ln>
                  <a:noFill/>
                </a:ln>
                <a:solidFill>
                  <a:srgbClr val="005E00"/>
                </a:solidFill>
                <a:effectLst/>
                <a:uLnTx/>
                <a:uFillTx/>
                <a:latin typeface="Arial" panose="020B0604020202020204" pitchFamily="34" charset="0"/>
                <a:ea typeface="+mn-ea"/>
                <a:cs typeface="+mn-cs"/>
              </a:rPr>
              <a:t>Flexibility</a:t>
            </a: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mn-ea"/>
                <a:cs typeface="+mn-cs"/>
              </a:rPr>
              <a:t> </a:t>
            </a:r>
            <a:r>
              <a:rPr kumimoji="0" lang="en-US" alt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after death</a:t>
            </a:r>
          </a:p>
        </p:txBody>
      </p:sp>
      <p:pic>
        <p:nvPicPr>
          <p:cNvPr id="9" name="Picture 8">
            <a:extLst>
              <a:ext uri="{FF2B5EF4-FFF2-40B4-BE49-F238E27FC236}">
                <a16:creationId xmlns:a16="http://schemas.microsoft.com/office/drawing/2014/main" id="{596E99E0-F848-0832-74BA-199C0548EB20}"/>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5688048" y="1893194"/>
            <a:ext cx="6215898" cy="3997945"/>
          </a:xfrm>
          <a:prstGeom prst="rect">
            <a:avLst/>
          </a:prstGeom>
        </p:spPr>
      </p:pic>
    </p:spTree>
    <p:extLst>
      <p:ext uri="{BB962C8B-B14F-4D97-AF65-F5344CB8AC3E}">
        <p14:creationId xmlns:p14="http://schemas.microsoft.com/office/powerpoint/2010/main" val="31264961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EB810-9B99-6AE2-3F62-871D87C88D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7DC3918-0341-2B11-4BC4-1E46E6F4EDFE}"/>
              </a:ext>
            </a:extLst>
          </p:cNvPr>
          <p:cNvSpPr>
            <a:spLocks noGrp="1"/>
          </p:cNvSpPr>
          <p:nvPr>
            <p:ph type="title"/>
          </p:nvPr>
        </p:nvSpPr>
        <p:spPr/>
        <p:txBody>
          <a:bodyPr/>
          <a:lstStyle/>
          <a:p>
            <a:r>
              <a:rPr lang="en-US" dirty="0">
                <a:ea typeface="Times New Roman" panose="02020603050405020304" pitchFamily="18" charset="0"/>
              </a:rPr>
              <a:t>What’s In It for the Client?</a:t>
            </a:r>
            <a:endParaRPr lang="en-US" dirty="0"/>
          </a:p>
        </p:txBody>
      </p:sp>
      <p:sp>
        <p:nvSpPr>
          <p:cNvPr id="2" name="Content Placeholder 1">
            <a:extLst>
              <a:ext uri="{FF2B5EF4-FFF2-40B4-BE49-F238E27FC236}">
                <a16:creationId xmlns:a16="http://schemas.microsoft.com/office/drawing/2014/main" id="{C6141D53-BCA6-05E4-FE7A-165BC85AD5DF}"/>
              </a:ext>
            </a:extLst>
          </p:cNvPr>
          <p:cNvSpPr>
            <a:spLocks noGrp="1"/>
          </p:cNvSpPr>
          <p:nvPr>
            <p:ph idx="1"/>
          </p:nvPr>
        </p:nvSpPr>
        <p:spPr>
          <a:xfrm>
            <a:off x="503575" y="1333496"/>
            <a:ext cx="11347978" cy="4047262"/>
          </a:xfrm>
        </p:spPr>
        <p:txBody>
          <a:bodyPr wrap="none" lIns="91440" tIns="45720" rIns="91440" bIns="45720">
            <a:spAutoFit/>
          </a:bodyPr>
          <a:lstStyle/>
          <a:p>
            <a:pPr marL="0" marR="0" lvl="0" indent="0" defTabSz="914400" eaLnBrk="0" fontAlgn="base" latinLnBrk="0" hangingPunct="0">
              <a:lnSpc>
                <a:spcPct val="100000"/>
              </a:lnSpc>
              <a:spcBef>
                <a:spcPct val="0"/>
              </a:spcBef>
              <a:spcAft>
                <a:spcPct val="0"/>
              </a:spcAft>
              <a:buClr>
                <a:srgbClr val="4E88C6"/>
              </a:buClr>
              <a:buSzTx/>
              <a:buFontTx/>
              <a:buNone/>
              <a:tabLst/>
              <a:defRPr/>
            </a:pPr>
            <a:r>
              <a:rPr kumimoji="0" lang="en-US" altLang="en-US" sz="2400" b="1" i="0" u="none" strike="noStrike" kern="1200" cap="none" spc="0" normalizeH="0" baseline="0" noProof="0" dirty="0">
                <a:ln>
                  <a:noFill/>
                </a:ln>
                <a:solidFill>
                  <a:srgbClr val="4E88C6"/>
                </a:solidFill>
                <a:effectLst/>
                <a:uLnTx/>
                <a:uFillTx/>
                <a:latin typeface="Arial" panose="020B0604020202020204" pitchFamily="34" charset="0"/>
                <a:ea typeface="+mn-ea"/>
                <a:cs typeface="+mn-cs"/>
              </a:rPr>
              <a:t>ACCESS</a:t>
            </a:r>
          </a:p>
          <a:p>
            <a:pPr marL="285750" marR="0" lvl="0" indent="-285750" defTabSz="914400" eaLnBrk="0" fontAlgn="base" latinLnBrk="0" hangingPunct="0">
              <a:lnSpc>
                <a:spcPct val="100000"/>
              </a:lnSpc>
              <a:spcBef>
                <a:spcPct val="0"/>
              </a:spcBef>
              <a:spcAft>
                <a:spcPct val="0"/>
              </a:spcAft>
              <a:buClr>
                <a:srgbClr val="4E88C6"/>
              </a:buClr>
              <a:buSzTx/>
              <a:buFont typeface="Arial" panose="020B0604020202020204" pitchFamily="34" charset="0"/>
              <a:buChar char="•"/>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Cash value can be accessed for any reason — </a:t>
            </a:r>
            <a:r>
              <a:rPr kumimoji="0" lang="en-US" altLang="en-US" sz="18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income tax free (if structured properly).</a:t>
            </a:r>
          </a:p>
          <a:p>
            <a:pPr marL="285750" marR="0" lvl="0" indent="-285750" defTabSz="914400" eaLnBrk="0" fontAlgn="base" latinLnBrk="0" hangingPunct="0">
              <a:lnSpc>
                <a:spcPct val="100000"/>
              </a:lnSpc>
              <a:spcBef>
                <a:spcPct val="0"/>
              </a:spcBef>
              <a:spcAft>
                <a:spcPts val="1800"/>
              </a:spcAft>
              <a:buClr>
                <a:srgbClr val="4E88C6"/>
              </a:buClr>
              <a:buSzTx/>
              <a:buFont typeface="Arial" panose="020B0604020202020204" pitchFamily="34" charset="0"/>
              <a:buChar char="•"/>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That provides peace of mind for clients who may need access to funds.</a:t>
            </a:r>
          </a:p>
          <a:p>
            <a:pPr marL="0" marR="0" lvl="0" indent="0" defTabSz="914400" eaLnBrk="0" fontAlgn="base" latinLnBrk="0" hangingPunct="0">
              <a:lnSpc>
                <a:spcPct val="100000"/>
              </a:lnSpc>
              <a:spcBef>
                <a:spcPct val="0"/>
              </a:spcBef>
              <a:spcAft>
                <a:spcPts val="1800"/>
              </a:spcAft>
              <a:buClr>
                <a:srgbClr val="4E88C6"/>
              </a:buClr>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Note:</a:t>
            </a: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Cash value builds over time. Not as much in the early years.</a:t>
            </a:r>
          </a:p>
          <a:p>
            <a:pPr marL="0" marR="0" lvl="0" indent="0" defTabSz="914400" eaLnBrk="0" fontAlgn="base" latinLnBrk="0" hangingPunct="0">
              <a:lnSpc>
                <a:spcPct val="100000"/>
              </a:lnSpc>
              <a:spcBef>
                <a:spcPct val="0"/>
              </a:spcBef>
              <a:buClr>
                <a:srgbClr val="4E88C6"/>
              </a:buClr>
              <a:buSzTx/>
              <a:buFontTx/>
              <a:buNone/>
              <a:tabLst/>
              <a:defRPr/>
            </a:pPr>
            <a:r>
              <a:rPr kumimoji="0" lang="en-US" altLang="en-US" sz="2400" b="1" i="0" u="none" strike="noStrike" kern="1200" cap="none" spc="0" normalizeH="0" baseline="0" noProof="0" dirty="0">
                <a:ln>
                  <a:noFill/>
                </a:ln>
                <a:solidFill>
                  <a:srgbClr val="4E88C6"/>
                </a:solidFill>
                <a:effectLst/>
                <a:uLnTx/>
                <a:uFillTx/>
                <a:latin typeface="Arial" panose="020B0604020202020204" pitchFamily="34" charset="0"/>
                <a:ea typeface="+mn-ea"/>
                <a:cs typeface="+mn-cs"/>
              </a:rPr>
              <a:t>RETIREMENT INCOME</a:t>
            </a:r>
          </a:p>
          <a:p>
            <a:pPr marL="285750" marR="0" lvl="0" indent="-285750" defTabSz="914400" eaLnBrk="0" fontAlgn="base" latinLnBrk="0" hangingPunct="0">
              <a:lnSpc>
                <a:spcPct val="100000"/>
              </a:lnSpc>
              <a:spcBef>
                <a:spcPct val="0"/>
              </a:spcBef>
              <a:spcAft>
                <a:spcPct val="0"/>
              </a:spcAft>
              <a:buClr>
                <a:srgbClr val="4E88C6"/>
              </a:buClr>
              <a:buSzTx/>
              <a:buFont typeface="Arial" panose="020B0604020202020204" pitchFamily="34" charset="0"/>
              <a:buChar char="•"/>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Life insurance can double as a tax-free retirement account because funds can be accessed during lifetime.</a:t>
            </a:r>
          </a:p>
          <a:p>
            <a:pPr marL="285750" marR="0" lvl="0" indent="-285750" defTabSz="914400" eaLnBrk="0" fontAlgn="base" latinLnBrk="0" hangingPunct="0">
              <a:lnSpc>
                <a:spcPct val="100000"/>
              </a:lnSpc>
              <a:spcBef>
                <a:spcPct val="0"/>
              </a:spcBef>
              <a:spcAft>
                <a:spcPts val="1800"/>
              </a:spcAft>
              <a:buClr>
                <a:srgbClr val="4E88C6"/>
              </a:buClr>
              <a:buSzTx/>
              <a:buFont typeface="Arial" panose="020B0604020202020204" pitchFamily="34" charset="0"/>
              <a:buChar char="•"/>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It can create additional tax-advantaged dollars once other retirement plans are maxed out.</a:t>
            </a:r>
            <a:endParaRPr kumimoji="0" lang="en-US" alt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defTabSz="914400" eaLnBrk="0" fontAlgn="base" latinLnBrk="0" hangingPunct="0">
              <a:lnSpc>
                <a:spcPct val="100000"/>
              </a:lnSpc>
              <a:spcBef>
                <a:spcPct val="0"/>
              </a:spcBef>
              <a:spcAft>
                <a:spcPct val="0"/>
              </a:spcAft>
              <a:buClr>
                <a:srgbClr val="4E88C6"/>
              </a:buClr>
              <a:buSzTx/>
              <a:buFontTx/>
              <a:buNone/>
              <a:tabLst/>
              <a:defRPr/>
            </a:pPr>
            <a:r>
              <a:rPr kumimoji="0" lang="en-US" altLang="en-US" sz="2400" b="1" i="0" u="none" strike="noStrike" kern="1200" cap="none" spc="0" normalizeH="0" baseline="0" noProof="0" dirty="0">
                <a:ln>
                  <a:noFill/>
                </a:ln>
                <a:solidFill>
                  <a:srgbClr val="4E88C6"/>
                </a:solidFill>
                <a:effectLst/>
                <a:uLnTx/>
                <a:uFillTx/>
                <a:latin typeface="Arial" panose="020B0604020202020204" pitchFamily="34" charset="0"/>
                <a:ea typeface="+mn-ea"/>
                <a:cs typeface="+mn-cs"/>
              </a:rPr>
              <a:t>TAX CONTROL</a:t>
            </a:r>
          </a:p>
          <a:p>
            <a:pPr marL="285750" marR="0" lvl="0" indent="-285750" defTabSz="914400" eaLnBrk="0" fontAlgn="base" latinLnBrk="0" hangingPunct="0">
              <a:lnSpc>
                <a:spcPct val="100000"/>
              </a:lnSpc>
              <a:spcBef>
                <a:spcPct val="0"/>
              </a:spcBef>
              <a:spcAft>
                <a:spcPct val="0"/>
              </a:spcAft>
              <a:buClr>
                <a:srgbClr val="4E88C6"/>
              </a:buClr>
              <a:buSzTx/>
              <a:buFont typeface="Arial" panose="020B0604020202020204" pitchFamily="34" charset="0"/>
              <a:buChar char="•"/>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Cash value can be used instead of withdrawing taxable IRA funds — </a:t>
            </a:r>
            <a:r>
              <a:rPr kumimoji="0" lang="en-US" altLang="en-US" sz="18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lowering taxes in retirement.</a:t>
            </a:r>
          </a:p>
          <a:p>
            <a:pPr marL="285750" marR="0" lvl="0" indent="-285750" defTabSz="914400" eaLnBrk="0" fontAlgn="base" latinLnBrk="0" hangingPunct="0">
              <a:lnSpc>
                <a:spcPct val="100000"/>
              </a:lnSpc>
              <a:spcBef>
                <a:spcPct val="0"/>
              </a:spcBef>
              <a:spcAft>
                <a:spcPct val="0"/>
              </a:spcAft>
              <a:buClr>
                <a:srgbClr val="4E88C6"/>
              </a:buClr>
              <a:buSzTx/>
              <a:buFont typeface="Arial" panose="020B0604020202020204" pitchFamily="34" charset="0"/>
              <a:buChar char="•"/>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Distributions will not trigger stealth taxes.</a:t>
            </a:r>
          </a:p>
          <a:p>
            <a:pPr marL="285750" marR="0" lvl="0" indent="-285750" defTabSz="914400" eaLnBrk="0" fontAlgn="base" latinLnBrk="0" hangingPunct="0">
              <a:lnSpc>
                <a:spcPct val="100000"/>
              </a:lnSpc>
              <a:spcBef>
                <a:spcPct val="0"/>
              </a:spcBef>
              <a:spcAft>
                <a:spcPct val="0"/>
              </a:spcAft>
              <a:buClr>
                <a:srgbClr val="4E88C6"/>
              </a:buClr>
              <a:buSzTx/>
              <a:buFont typeface="Arial" panose="020B0604020202020204" pitchFamily="34" charset="0"/>
              <a:buChar char="•"/>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Helps manage tax brackets — </a:t>
            </a:r>
            <a:r>
              <a:rPr kumimoji="0" lang="en-US" altLang="en-US" sz="18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avoiding unnecessary jumps into higher brackets.</a:t>
            </a:r>
          </a:p>
        </p:txBody>
      </p:sp>
      <p:pic>
        <p:nvPicPr>
          <p:cNvPr id="3" name="Picture 2">
            <a:extLst>
              <a:ext uri="{FF2B5EF4-FFF2-40B4-BE49-F238E27FC236}">
                <a16:creationId xmlns:a16="http://schemas.microsoft.com/office/drawing/2014/main" id="{F87E0CC5-47CB-45C6-439C-338C7FD46AB9}"/>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9166648" y="155753"/>
            <a:ext cx="2684906" cy="1726879"/>
          </a:xfrm>
          <a:prstGeom prst="rect">
            <a:avLst/>
          </a:prstGeom>
        </p:spPr>
      </p:pic>
    </p:spTree>
    <p:extLst>
      <p:ext uri="{BB962C8B-B14F-4D97-AF65-F5344CB8AC3E}">
        <p14:creationId xmlns:p14="http://schemas.microsoft.com/office/powerpoint/2010/main" val="37732319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C22AF-4462-13FF-476D-C8FC963B438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1A4AF2D-B3A2-04E4-8E99-D22A279A35A4}"/>
              </a:ext>
            </a:extLst>
          </p:cNvPr>
          <p:cNvSpPr>
            <a:spLocks noGrp="1"/>
          </p:cNvSpPr>
          <p:nvPr>
            <p:ph type="title"/>
          </p:nvPr>
        </p:nvSpPr>
        <p:spPr/>
        <p:txBody>
          <a:bodyPr/>
          <a:lstStyle/>
          <a:p>
            <a:r>
              <a:rPr lang="en-US" dirty="0">
                <a:ea typeface="Times New Roman" panose="02020603050405020304" pitchFamily="18" charset="0"/>
              </a:rPr>
              <a:t>What’s In It for the Client? </a:t>
            </a:r>
            <a:endParaRPr lang="en-US" dirty="0"/>
          </a:p>
        </p:txBody>
      </p:sp>
      <p:sp>
        <p:nvSpPr>
          <p:cNvPr id="6" name="Content Placeholder 5">
            <a:extLst>
              <a:ext uri="{FF2B5EF4-FFF2-40B4-BE49-F238E27FC236}">
                <a16:creationId xmlns:a16="http://schemas.microsoft.com/office/drawing/2014/main" id="{A67A130F-F3A3-C8AB-7635-11632597C1BF}"/>
              </a:ext>
            </a:extLst>
          </p:cNvPr>
          <p:cNvSpPr>
            <a:spLocks noGrp="1"/>
          </p:cNvSpPr>
          <p:nvPr>
            <p:ph idx="1"/>
          </p:nvPr>
        </p:nvSpPr>
        <p:spPr>
          <a:xfrm>
            <a:off x="496955" y="1344768"/>
            <a:ext cx="11413393" cy="4475923"/>
          </a:xfrm>
        </p:spPr>
        <p:txBody>
          <a:bodyPr/>
          <a:lstStyle/>
          <a:p>
            <a:pPr marL="0" marR="0">
              <a:lnSpc>
                <a:spcPct val="100000"/>
              </a:lnSpc>
              <a:spcAft>
                <a:spcPts val="2400"/>
              </a:spcAft>
              <a:buNone/>
            </a:pPr>
            <a:r>
              <a:rPr lang="en-US" sz="2400" b="1" dirty="0">
                <a:solidFill>
                  <a:srgbClr val="4E88C6"/>
                </a:solidFill>
              </a:rPr>
              <a:t>PROTECTION WHEN IT’S NEEDED MOST</a:t>
            </a:r>
            <a:endParaRPr lang="en-US" sz="2400" b="1" dirty="0"/>
          </a:p>
          <a:p>
            <a:pPr marL="0">
              <a:lnSpc>
                <a:spcPct val="100000"/>
              </a:lnSpc>
              <a:spcAft>
                <a:spcPts val="1200"/>
              </a:spcAft>
              <a:buNone/>
            </a:pPr>
            <a:r>
              <a:rPr lang="en-US" altLang="en-US" sz="2400" b="1" dirty="0"/>
              <a:t>Long-term care riders – HUGE lifetime benefit</a:t>
            </a:r>
          </a:p>
          <a:p>
            <a:pPr>
              <a:lnSpc>
                <a:spcPct val="100000"/>
              </a:lnSpc>
              <a:spcAft>
                <a:spcPts val="1200"/>
              </a:spcAft>
              <a:buClr>
                <a:schemeClr val="tx1"/>
              </a:buClr>
            </a:pPr>
            <a:r>
              <a:rPr lang="en-US" altLang="en-US" sz="2400" dirty="0"/>
              <a:t>Reduces anxiety about where care dollars come from</a:t>
            </a:r>
          </a:p>
          <a:p>
            <a:pPr>
              <a:lnSpc>
                <a:spcPct val="100000"/>
              </a:lnSpc>
              <a:spcAft>
                <a:spcPts val="1200"/>
              </a:spcAft>
              <a:buClr>
                <a:schemeClr val="tx1"/>
              </a:buClr>
            </a:pPr>
            <a:r>
              <a:rPr lang="en-US" altLang="en-US" sz="2400" dirty="0"/>
              <a:t>Avoids forcing IRA withdrawals at the worst time</a:t>
            </a:r>
          </a:p>
          <a:p>
            <a:pPr>
              <a:lnSpc>
                <a:spcPct val="100000"/>
              </a:lnSpc>
              <a:spcAft>
                <a:spcPts val="1200"/>
              </a:spcAft>
              <a:buClr>
                <a:schemeClr val="tx1"/>
              </a:buClr>
            </a:pPr>
            <a:r>
              <a:rPr lang="en-US" altLang="en-US" sz="2400" dirty="0"/>
              <a:t>Helps prevent the “widow’s penalty” tax spike</a:t>
            </a:r>
            <a:endParaRPr lang="en-US" sz="2400" dirty="0"/>
          </a:p>
        </p:txBody>
      </p:sp>
      <p:pic>
        <p:nvPicPr>
          <p:cNvPr id="3" name="Picture 2">
            <a:extLst>
              <a:ext uri="{FF2B5EF4-FFF2-40B4-BE49-F238E27FC236}">
                <a16:creationId xmlns:a16="http://schemas.microsoft.com/office/drawing/2014/main" id="{9B8B7501-D487-2AD8-145C-31360CE3534A}"/>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7662930" y="3377957"/>
            <a:ext cx="4241016" cy="2727739"/>
          </a:xfrm>
          <a:prstGeom prst="rect">
            <a:avLst/>
          </a:prstGeom>
        </p:spPr>
      </p:pic>
    </p:spTree>
    <p:extLst>
      <p:ext uri="{BB962C8B-B14F-4D97-AF65-F5344CB8AC3E}">
        <p14:creationId xmlns:p14="http://schemas.microsoft.com/office/powerpoint/2010/main" val="25841019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BF22C-0077-D3BC-676F-5D9059A22E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560D57-657C-B5F4-F24E-8D390B1F1BFC}"/>
              </a:ext>
            </a:extLst>
          </p:cNvPr>
          <p:cNvSpPr>
            <a:spLocks noGrp="1"/>
          </p:cNvSpPr>
          <p:nvPr>
            <p:ph type="title"/>
          </p:nvPr>
        </p:nvSpPr>
        <p:spPr/>
        <p:txBody>
          <a:bodyPr/>
          <a:lstStyle/>
          <a:p>
            <a:r>
              <a:rPr lang="en-US" dirty="0"/>
              <a:t>After Death: Where Life Insurance Outperforms IRAs</a:t>
            </a:r>
          </a:p>
        </p:txBody>
      </p:sp>
      <p:sp>
        <p:nvSpPr>
          <p:cNvPr id="4" name="Content Placeholder 3">
            <a:extLst>
              <a:ext uri="{FF2B5EF4-FFF2-40B4-BE49-F238E27FC236}">
                <a16:creationId xmlns:a16="http://schemas.microsoft.com/office/drawing/2014/main" id="{40C556D5-A42A-1B97-56AE-BD9117414B24}"/>
              </a:ext>
            </a:extLst>
          </p:cNvPr>
          <p:cNvSpPr>
            <a:spLocks noGrp="1"/>
          </p:cNvSpPr>
          <p:nvPr>
            <p:ph idx="1"/>
          </p:nvPr>
        </p:nvSpPr>
        <p:spPr>
          <a:xfrm>
            <a:off x="533561" y="1426176"/>
            <a:ext cx="10413481" cy="2092881"/>
          </a:xfrm>
        </p:spPr>
        <p:txBody>
          <a:bodyPr wrap="square" lIns="91440" tIns="45720" rIns="91440" bIns="45720">
            <a:spAutoFit/>
          </a:bodyPr>
          <a:lstStyle/>
          <a:p>
            <a:pPr marL="0" marR="0" lvl="0" indent="0" defTabSz="914400" eaLnBrk="1" fontAlgn="auto" latinLnBrk="0" hangingPunct="1">
              <a:lnSpc>
                <a:spcPct val="100000"/>
              </a:lnSpc>
              <a:spcBef>
                <a:spcPts val="0"/>
              </a:spcBef>
              <a:spcAft>
                <a:spcPts val="240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Life insurance can help surviving spouses and other beneficiaries who need to access IRA funds in excess of the RMD amount. </a:t>
            </a:r>
          </a:p>
          <a:p>
            <a:pPr marL="0" marR="0" lvl="0" indent="0" defTabSz="914400" eaLnBrk="0" fontAlgn="base" latinLnBrk="0" hangingPunct="0">
              <a:lnSpc>
                <a:spcPct val="100000"/>
              </a:lnSpc>
              <a:spcBef>
                <a:spcPct val="0"/>
              </a:spcBef>
              <a:spcAft>
                <a:spcPts val="240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Taking tax-free life insurance instead of taxable IRA funds can help keep AGI </a:t>
            </a:r>
            <a:b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(adjusted gross income) lower.</a:t>
            </a:r>
          </a:p>
          <a:p>
            <a:pPr marL="0" marR="0" lvl="0" indent="0" defTabSz="914400" eaLnBrk="0" fontAlgn="base" latinLnBrk="0" hangingPunct="0">
              <a:lnSpc>
                <a:spcPct val="100000"/>
              </a:lnSpc>
              <a:spcBef>
                <a:spcPct val="0"/>
              </a:spcBef>
              <a:spcAft>
                <a:spcPts val="240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This may reduce exposure to AGI-based “stealth taxes.”</a:t>
            </a:r>
            <a:endParaRPr lang="en-US" dirty="0"/>
          </a:p>
        </p:txBody>
      </p:sp>
      <p:graphicFrame>
        <p:nvGraphicFramePr>
          <p:cNvPr id="10" name="Content Placeholder 9">
            <a:extLst>
              <a:ext uri="{FF2B5EF4-FFF2-40B4-BE49-F238E27FC236}">
                <a16:creationId xmlns:a16="http://schemas.microsoft.com/office/drawing/2014/main" id="{1E99E8B8-AC59-6F9A-E446-67F3436EBE5B}"/>
              </a:ext>
            </a:extLst>
          </p:cNvPr>
          <p:cNvGraphicFramePr>
            <a:graphicFrameLocks noGrp="1"/>
          </p:cNvGraphicFramePr>
          <p:nvPr>
            <p:ph idx="10"/>
            <p:extLst>
              <p:ext uri="{D42A27DB-BD31-4B8C-83A1-F6EECF244321}">
                <p14:modId xmlns:p14="http://schemas.microsoft.com/office/powerpoint/2010/main" val="2030820791"/>
              </p:ext>
            </p:extLst>
          </p:nvPr>
        </p:nvGraphicFramePr>
        <p:xfrm>
          <a:off x="1469523" y="3629008"/>
          <a:ext cx="8876406" cy="2438400"/>
        </p:xfrm>
        <a:graphic>
          <a:graphicData uri="http://schemas.openxmlformats.org/drawingml/2006/table">
            <a:tbl>
              <a:tblPr firstRow="1" bandRow="1">
                <a:tableStyleId>{5C22544A-7EE6-4342-B048-85BDC9FD1C3A}</a:tableStyleId>
              </a:tblPr>
              <a:tblGrid>
                <a:gridCol w="4438203">
                  <a:extLst>
                    <a:ext uri="{9D8B030D-6E8A-4147-A177-3AD203B41FA5}">
                      <a16:colId xmlns:a16="http://schemas.microsoft.com/office/drawing/2014/main" val="3758490950"/>
                    </a:ext>
                  </a:extLst>
                </a:gridCol>
                <a:gridCol w="4438203">
                  <a:extLst>
                    <a:ext uri="{9D8B030D-6E8A-4147-A177-3AD203B41FA5}">
                      <a16:colId xmlns:a16="http://schemas.microsoft.com/office/drawing/2014/main" val="3932707729"/>
                    </a:ext>
                  </a:extLst>
                </a:gridCol>
              </a:tblGrid>
              <a:tr h="2336549">
                <a:tc>
                  <a:txBody>
                    <a:bodyPr/>
                    <a:lstStyle/>
                    <a:p>
                      <a:pPr marL="0" indent="0">
                        <a:buFont typeface="Arial" panose="020B0604020202020204" pitchFamily="34" charset="0"/>
                        <a:buNone/>
                      </a:pPr>
                      <a:r>
                        <a:rPr lang="en-US" sz="2400" b="1" dirty="0">
                          <a:solidFill>
                            <a:schemeClr val="tx1"/>
                          </a:solidFill>
                          <a:latin typeface="Arial" panose="020B0604020202020204" pitchFamily="34" charset="0"/>
                          <a:cs typeface="Arial" panose="020B0604020202020204" pitchFamily="34" charset="0"/>
                        </a:rPr>
                        <a:t>IRA</a:t>
                      </a:r>
                      <a:br>
                        <a:rPr lang="en-US" sz="2000" b="1" dirty="0">
                          <a:solidFill>
                            <a:schemeClr val="tx1"/>
                          </a:solidFill>
                          <a:latin typeface="Arial" panose="020B0604020202020204" pitchFamily="34" charset="0"/>
                          <a:cs typeface="Arial" panose="020B0604020202020204" pitchFamily="34" charset="0"/>
                        </a:rPr>
                      </a:br>
                      <a:endParaRPr lang="en-US" sz="2000" b="1"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800" b="0" dirty="0">
                          <a:solidFill>
                            <a:schemeClr val="tx1"/>
                          </a:solidFill>
                          <a:latin typeface="Arial" panose="020B0604020202020204" pitchFamily="34" charset="0"/>
                          <a:cs typeface="Arial" panose="020B0604020202020204" pitchFamily="34" charset="0"/>
                        </a:rPr>
                        <a:t>Taxable</a:t>
                      </a:r>
                    </a:p>
                    <a:p>
                      <a:pPr marL="285750" indent="-285750">
                        <a:buFont typeface="Arial" panose="020B0604020202020204" pitchFamily="34" charset="0"/>
                        <a:buChar char="•"/>
                      </a:pPr>
                      <a:r>
                        <a:rPr lang="en-US" sz="1800" b="0" dirty="0">
                          <a:solidFill>
                            <a:schemeClr val="tx1"/>
                          </a:solidFill>
                          <a:latin typeface="Arial" panose="020B0604020202020204" pitchFamily="34" charset="0"/>
                          <a:cs typeface="Arial" panose="020B0604020202020204" pitchFamily="34" charset="0"/>
                        </a:rPr>
                        <a:t>Forced liquidation timing</a:t>
                      </a:r>
                    </a:p>
                    <a:p>
                      <a:pPr marL="285750" indent="-285750">
                        <a:buFont typeface="Arial" panose="020B0604020202020204" pitchFamily="34" charset="0"/>
                        <a:buChar char="•"/>
                      </a:pPr>
                      <a:r>
                        <a:rPr lang="en-US" sz="1800" b="0" dirty="0">
                          <a:solidFill>
                            <a:schemeClr val="tx1"/>
                          </a:solidFill>
                          <a:latin typeface="Arial" panose="020B0604020202020204" pitchFamily="34" charset="0"/>
                          <a:cs typeface="Arial" panose="020B0604020202020204" pitchFamily="34" charset="0"/>
                        </a:rPr>
                        <a:t>Higher AGI (potential stealth taxes)</a:t>
                      </a:r>
                    </a:p>
                  </a:txBody>
                  <a:tcPr>
                    <a:solidFill>
                      <a:srgbClr val="FF0000">
                        <a:alpha val="14902"/>
                      </a:srgbClr>
                    </a:solidFill>
                  </a:tcPr>
                </a:tc>
                <a:tc>
                  <a:txBody>
                    <a:bodyPr/>
                    <a:lstStyle/>
                    <a:p>
                      <a:r>
                        <a:rPr lang="en-US" sz="2400" b="1" dirty="0">
                          <a:solidFill>
                            <a:schemeClr val="tx1"/>
                          </a:solidFill>
                          <a:latin typeface="Arial" panose="020B0604020202020204" pitchFamily="34" charset="0"/>
                          <a:cs typeface="Arial" panose="020B0604020202020204" pitchFamily="34" charset="0"/>
                        </a:rPr>
                        <a:t>LIFE INSURANCE</a:t>
                      </a:r>
                      <a:br>
                        <a:rPr lang="en-US" sz="2000" b="0" dirty="0">
                          <a:solidFill>
                            <a:schemeClr val="tx1"/>
                          </a:solidFill>
                          <a:latin typeface="Arial" panose="020B0604020202020204" pitchFamily="34" charset="0"/>
                          <a:cs typeface="Arial" panose="020B0604020202020204" pitchFamily="34" charset="0"/>
                        </a:rPr>
                      </a:br>
                      <a:endParaRPr lang="en-US" sz="2000" b="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800" b="0" dirty="0">
                          <a:solidFill>
                            <a:schemeClr val="tx1"/>
                          </a:solidFill>
                          <a:latin typeface="Arial" panose="020B0604020202020204" pitchFamily="34" charset="0"/>
                          <a:cs typeface="Arial" panose="020B0604020202020204" pitchFamily="34" charset="0"/>
                        </a:rPr>
                        <a:t>Tax-free</a:t>
                      </a:r>
                    </a:p>
                    <a:p>
                      <a:pPr marL="285750" indent="-285750">
                        <a:buFont typeface="Arial" panose="020B0604020202020204" pitchFamily="34" charset="0"/>
                        <a:buChar char="•"/>
                      </a:pPr>
                      <a:r>
                        <a:rPr lang="en-US" sz="1800" b="0" dirty="0">
                          <a:solidFill>
                            <a:schemeClr val="tx1"/>
                          </a:solidFill>
                          <a:latin typeface="Arial" panose="020B0604020202020204" pitchFamily="34" charset="0"/>
                          <a:cs typeface="Arial" panose="020B0604020202020204" pitchFamily="34" charset="0"/>
                        </a:rPr>
                        <a:t>No 10-year rule</a:t>
                      </a:r>
                    </a:p>
                    <a:p>
                      <a:pPr marL="285750" indent="-285750">
                        <a:buFont typeface="Arial" panose="020B0604020202020204" pitchFamily="34" charset="0"/>
                        <a:buChar char="•"/>
                      </a:pPr>
                      <a:r>
                        <a:rPr lang="en-US" sz="1800" b="0" dirty="0">
                          <a:solidFill>
                            <a:schemeClr val="tx1"/>
                          </a:solidFill>
                          <a:latin typeface="Arial" panose="020B0604020202020204" pitchFamily="34" charset="0"/>
                          <a:cs typeface="Arial" panose="020B0604020202020204" pitchFamily="34" charset="0"/>
                        </a:rPr>
                        <a:t>No forced distribution</a:t>
                      </a:r>
                    </a:p>
                    <a:p>
                      <a:pPr marL="285750" indent="-285750">
                        <a:buFont typeface="Arial" panose="020B0604020202020204" pitchFamily="34" charset="0"/>
                        <a:buChar char="•"/>
                      </a:pPr>
                      <a:r>
                        <a:rPr lang="en-US" sz="1800" b="0" dirty="0">
                          <a:solidFill>
                            <a:schemeClr val="tx1"/>
                          </a:solidFill>
                          <a:latin typeface="Arial" panose="020B0604020202020204" pitchFamily="34" charset="0"/>
                          <a:cs typeface="Arial" panose="020B0604020202020204" pitchFamily="34" charset="0"/>
                        </a:rPr>
                        <a:t>No AGI impact</a:t>
                      </a:r>
                    </a:p>
                    <a:p>
                      <a:pPr marL="285750" indent="-285750">
                        <a:buFont typeface="Arial" panose="020B0604020202020204" pitchFamily="34" charset="0"/>
                        <a:buChar char="•"/>
                      </a:pPr>
                      <a:r>
                        <a:rPr lang="en-US" sz="1800" b="0" dirty="0">
                          <a:solidFill>
                            <a:schemeClr val="tx1"/>
                          </a:solidFill>
                          <a:latin typeface="Arial" panose="020B0604020202020204" pitchFamily="34" charset="0"/>
                          <a:cs typeface="Arial" panose="020B0604020202020204" pitchFamily="34" charset="0"/>
                        </a:rPr>
                        <a:t>Full timing control</a:t>
                      </a:r>
                    </a:p>
                    <a:p>
                      <a:endParaRPr lang="en-US" sz="2000" b="0" dirty="0">
                        <a:solidFill>
                          <a:schemeClr val="tx1"/>
                        </a:solidFill>
                        <a:latin typeface="Arial" panose="020B0604020202020204" pitchFamily="34" charset="0"/>
                        <a:cs typeface="Arial" panose="020B0604020202020204" pitchFamily="34" charset="0"/>
                      </a:endParaRPr>
                    </a:p>
                  </a:txBody>
                  <a:tcPr>
                    <a:solidFill>
                      <a:schemeClr val="accent6">
                        <a:lumMod val="20000"/>
                        <a:lumOff val="80000"/>
                      </a:schemeClr>
                    </a:solidFill>
                  </a:tcPr>
                </a:tc>
                <a:extLst>
                  <a:ext uri="{0D108BD9-81ED-4DB2-BD59-A6C34878D82A}">
                    <a16:rowId xmlns:a16="http://schemas.microsoft.com/office/drawing/2014/main" val="3202912632"/>
                  </a:ext>
                </a:extLst>
              </a:tr>
            </a:tbl>
          </a:graphicData>
        </a:graphic>
      </p:graphicFrame>
    </p:spTree>
    <p:extLst>
      <p:ext uri="{BB962C8B-B14F-4D97-AF65-F5344CB8AC3E}">
        <p14:creationId xmlns:p14="http://schemas.microsoft.com/office/powerpoint/2010/main" val="4229002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B7C22-2F12-AA75-3901-E9E4EECBDF8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2AFEA66-805A-B442-5E29-0654367DA5D4}"/>
              </a:ext>
              <a:ext uri="{C183D7F6-B498-43B3-948B-1728B52AA6E4}">
                <adec:decorative xmlns:adec="http://schemas.microsoft.com/office/drawing/2017/decorative" val="1"/>
              </a:ext>
            </a:extLst>
          </p:cNvPr>
          <p:cNvSpPr/>
          <p:nvPr/>
        </p:nvSpPr>
        <p:spPr>
          <a:xfrm>
            <a:off x="514127" y="3541687"/>
            <a:ext cx="10677614" cy="727657"/>
          </a:xfrm>
          <a:prstGeom prst="rect">
            <a:avLst/>
          </a:prstGeom>
          <a:solidFill>
            <a:schemeClr val="accent4">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C9A16F8B-4D8B-8BC1-7A5E-A6D51EA2D9A7}"/>
              </a:ext>
            </a:extLst>
          </p:cNvPr>
          <p:cNvSpPr>
            <a:spLocks noGrp="1"/>
          </p:cNvSpPr>
          <p:nvPr>
            <p:ph type="title"/>
          </p:nvPr>
        </p:nvSpPr>
        <p:spPr>
          <a:xfrm>
            <a:off x="490554" y="752305"/>
            <a:ext cx="11413392" cy="382254"/>
          </a:xfrm>
        </p:spPr>
        <p:txBody>
          <a:bodyPr/>
          <a:lstStyle/>
          <a:p>
            <a:r>
              <a:rPr lang="en-US" dirty="0"/>
              <a:t>Death Benefits</a:t>
            </a:r>
          </a:p>
        </p:txBody>
      </p:sp>
      <p:sp>
        <p:nvSpPr>
          <p:cNvPr id="2" name="Content Placeholder 1">
            <a:extLst>
              <a:ext uri="{FF2B5EF4-FFF2-40B4-BE49-F238E27FC236}">
                <a16:creationId xmlns:a16="http://schemas.microsoft.com/office/drawing/2014/main" id="{73D6B858-ED47-F765-4D8C-C73384A8968F}"/>
              </a:ext>
            </a:extLst>
          </p:cNvPr>
          <p:cNvSpPr>
            <a:spLocks noGrp="1"/>
          </p:cNvSpPr>
          <p:nvPr>
            <p:ph idx="10"/>
          </p:nvPr>
        </p:nvSpPr>
        <p:spPr>
          <a:xfrm>
            <a:off x="482954" y="1134558"/>
            <a:ext cx="11508155" cy="313243"/>
          </a:xfrm>
        </p:spPr>
        <p:txBody>
          <a:bodyPr/>
          <a:lstStyle/>
          <a:p>
            <a:pPr marL="0" indent="0">
              <a:buNone/>
            </a:pPr>
            <a:r>
              <a:rPr kumimoji="0" lang="en-US" sz="2000" b="1" i="0" u="none" strike="noStrike" kern="1200" cap="none" spc="0" normalizeH="0" baseline="0" noProof="0" dirty="0">
                <a:ln>
                  <a:noFill/>
                </a:ln>
                <a:solidFill>
                  <a:srgbClr val="4E88C6"/>
                </a:solidFill>
                <a:effectLst/>
                <a:uLnTx/>
                <a:uFillTx/>
                <a:latin typeface="Arial" panose="020B0604020202020204" pitchFamily="34" charset="0"/>
                <a:ea typeface="+mj-ea"/>
                <a:cs typeface="Arial" panose="020B0604020202020204" pitchFamily="34" charset="0"/>
              </a:rPr>
              <a:t>Life Insurance Can Help Minimize Taxable IRA Withdrawals for Non-Spouse IRA Beneficiaries</a:t>
            </a:r>
            <a:endParaRPr lang="en-US" dirty="0"/>
          </a:p>
        </p:txBody>
      </p:sp>
      <p:sp>
        <p:nvSpPr>
          <p:cNvPr id="6" name="Content Placeholder 5">
            <a:extLst>
              <a:ext uri="{FF2B5EF4-FFF2-40B4-BE49-F238E27FC236}">
                <a16:creationId xmlns:a16="http://schemas.microsoft.com/office/drawing/2014/main" id="{60E03C3A-6E00-144B-E938-CBDDBD316FBA}"/>
              </a:ext>
            </a:extLst>
          </p:cNvPr>
          <p:cNvSpPr>
            <a:spLocks noGrp="1"/>
          </p:cNvSpPr>
          <p:nvPr>
            <p:ph idx="1"/>
          </p:nvPr>
        </p:nvSpPr>
        <p:spPr>
          <a:xfrm>
            <a:off x="496955" y="1725767"/>
            <a:ext cx="10385693" cy="4526177"/>
          </a:xfrm>
        </p:spPr>
        <p:txBody>
          <a:bodyPr wrap="square" lIns="91440" tIns="45720" rIns="91440" bIns="45720">
            <a:noAutofit/>
          </a:bodyPr>
          <a:lstStyle/>
          <a:p>
            <a:pPr marL="0" lvl="0" indent="0" eaLnBrk="0" fontAlgn="base" hangingPunct="0">
              <a:lnSpc>
                <a:spcPct val="100000"/>
              </a:lnSpc>
              <a:spcBef>
                <a:spcPct val="0"/>
              </a:spcBef>
              <a:spcAft>
                <a:spcPts val="600"/>
              </a:spcAft>
              <a:buClrTx/>
              <a:buNone/>
            </a:pPr>
            <a:r>
              <a:rPr lang="en-US" altLang="en-US" sz="2000" b="1" dirty="0"/>
              <a:t>Use Life Insurance to Enhance the Inherited Roth IRA Benefit:</a:t>
            </a:r>
            <a:endParaRPr lang="en-US" altLang="en-US" sz="2000" dirty="0"/>
          </a:p>
          <a:p>
            <a:pPr eaLnBrk="0" fontAlgn="base" hangingPunct="0">
              <a:lnSpc>
                <a:spcPct val="100000"/>
              </a:lnSpc>
              <a:spcBef>
                <a:spcPct val="0"/>
              </a:spcBef>
              <a:spcAft>
                <a:spcPts val="600"/>
              </a:spcAft>
              <a:buClr>
                <a:srgbClr val="4E88C6"/>
              </a:buClr>
            </a:pPr>
            <a:r>
              <a:rPr lang="en-US" altLang="en-US" sz="1800" dirty="0"/>
              <a:t>Using life insurance proceeds can allow inherited Roth IRAs to last longer and accumulate tax-free </a:t>
            </a:r>
            <a:br>
              <a:rPr lang="en-US" altLang="en-US" sz="1800" dirty="0"/>
            </a:br>
            <a:r>
              <a:rPr lang="en-US" altLang="en-US" sz="1800" dirty="0"/>
              <a:t>(up to the end of the 10 years after death).</a:t>
            </a:r>
          </a:p>
          <a:p>
            <a:pPr eaLnBrk="0" fontAlgn="base" hangingPunct="0">
              <a:lnSpc>
                <a:spcPct val="100000"/>
              </a:lnSpc>
              <a:spcBef>
                <a:spcPct val="0"/>
              </a:spcBef>
              <a:spcAft>
                <a:spcPts val="3000"/>
              </a:spcAft>
              <a:buClr>
                <a:srgbClr val="4E88C6"/>
              </a:buClr>
            </a:pPr>
            <a:r>
              <a:rPr lang="en-US" altLang="en-US" sz="1800" dirty="0"/>
              <a:t>Tax-free life insurance benefits can also be used by non-spouse beneficiaries </a:t>
            </a:r>
            <a:br>
              <a:rPr lang="en-US" altLang="en-US" sz="1800" dirty="0"/>
            </a:br>
            <a:r>
              <a:rPr lang="en-US" altLang="en-US" sz="1800" b="1" i="1" dirty="0"/>
              <a:t>to convert their </a:t>
            </a:r>
            <a:r>
              <a:rPr lang="en-US" altLang="en-US" sz="1800" b="1" i="1" u="sng" dirty="0"/>
              <a:t>own</a:t>
            </a:r>
            <a:r>
              <a:rPr lang="en-US" altLang="en-US" sz="1800" b="1" i="1" dirty="0"/>
              <a:t> IRAs to Roth IRAs.</a:t>
            </a:r>
            <a:endParaRPr lang="en-US" altLang="en-US" sz="1800" dirty="0"/>
          </a:p>
          <a:p>
            <a:pPr marL="0" lvl="0" indent="0" eaLnBrk="0" fontAlgn="base" hangingPunct="0">
              <a:lnSpc>
                <a:spcPct val="100000"/>
              </a:lnSpc>
              <a:spcBef>
                <a:spcPct val="0"/>
              </a:spcBef>
              <a:spcAft>
                <a:spcPts val="2400"/>
              </a:spcAft>
              <a:buClrTx/>
              <a:buNone/>
            </a:pPr>
            <a:r>
              <a:rPr lang="en-US" altLang="en-US" sz="1800" b="1" i="1" dirty="0">
                <a:solidFill>
                  <a:srgbClr val="C00000"/>
                </a:solidFill>
              </a:rPr>
              <a:t>Caution:</a:t>
            </a:r>
            <a:r>
              <a:rPr lang="en-US" altLang="en-US" sz="1800" i="1" dirty="0">
                <a:solidFill>
                  <a:srgbClr val="C00000"/>
                </a:solidFill>
              </a:rPr>
              <a:t> </a:t>
            </a:r>
            <a:r>
              <a:rPr lang="en-US" altLang="en-US" sz="1800" i="1" dirty="0"/>
              <a:t>Inherited IRAs cannot be converted to inherited Roth IRAs.</a:t>
            </a:r>
            <a:endParaRPr lang="en-US" sz="1800" dirty="0"/>
          </a:p>
          <a:p>
            <a:pPr marL="0" indent="0">
              <a:buNone/>
            </a:pPr>
            <a:r>
              <a:rPr lang="en-US" sz="2000" b="1" dirty="0"/>
              <a:t>Life Insurance Can Offset the Tax Impact of the SECURE Act 10-Year Rule</a:t>
            </a:r>
            <a:endParaRPr lang="en-US" sz="2000" dirty="0"/>
          </a:p>
          <a:p>
            <a:pPr marL="0" indent="0">
              <a:buNone/>
            </a:pPr>
            <a:r>
              <a:rPr lang="en-US" sz="1800" dirty="0"/>
              <a:t>Having tax-free life insurance funds available may allow beneficiaries to:</a:t>
            </a:r>
          </a:p>
          <a:p>
            <a:r>
              <a:rPr lang="en-US" sz="1800" dirty="0"/>
              <a:t>Keep inherited IRA withdrawals to a minimum early on</a:t>
            </a:r>
          </a:p>
          <a:p>
            <a:r>
              <a:rPr lang="en-US" sz="1800" dirty="0"/>
              <a:t>Use lower tax brackets first</a:t>
            </a:r>
          </a:p>
          <a:p>
            <a:r>
              <a:rPr lang="en-US" sz="1800" dirty="0"/>
              <a:t>Avoid large forced withdrawals at the end of the 10-year period</a:t>
            </a:r>
          </a:p>
          <a:p>
            <a:pPr marL="0" indent="0">
              <a:buNone/>
            </a:pPr>
            <a:endParaRPr lang="en-US" sz="1800" dirty="0"/>
          </a:p>
        </p:txBody>
      </p:sp>
    </p:spTree>
    <p:extLst>
      <p:ext uri="{BB962C8B-B14F-4D97-AF65-F5344CB8AC3E}">
        <p14:creationId xmlns:p14="http://schemas.microsoft.com/office/powerpoint/2010/main" val="35922077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B6F7F-5A6E-4288-1A5C-DAB3462FC1F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11D1B26-6BB1-DCB7-7A8C-570764261F54}"/>
              </a:ext>
            </a:extLst>
          </p:cNvPr>
          <p:cNvSpPr>
            <a:spLocks noGrp="1"/>
          </p:cNvSpPr>
          <p:nvPr>
            <p:ph type="title" idx="4294967295"/>
          </p:nvPr>
        </p:nvSpPr>
        <p:spPr>
          <a:xfrm>
            <a:off x="6737295" y="1481004"/>
            <a:ext cx="5061488" cy="1325563"/>
          </a:xfrm>
          <a:prstGeom prst="rect">
            <a:avLst/>
          </a:prstGeom>
        </p:spPr>
        <p:txBody>
          <a:bodyPr/>
          <a:lstStyle/>
          <a:p>
            <a:pPr algn="r"/>
            <a:r>
              <a:rPr lang="en-US" altLang="en-US" sz="4000" b="1" dirty="0">
                <a:solidFill>
                  <a:srgbClr val="FFFFFF"/>
                </a:solidFill>
                <a:latin typeface="Arial" panose="020B0604020202020204" pitchFamily="34" charset="0"/>
                <a:cs typeface="Arial" panose="020B0604020202020204" pitchFamily="34" charset="0"/>
              </a:rPr>
              <a:t>Avoiding the </a:t>
            </a:r>
            <a:br>
              <a:rPr lang="en-US" altLang="en-US" sz="4000" b="1" dirty="0">
                <a:solidFill>
                  <a:srgbClr val="FFFFFF"/>
                </a:solidFill>
                <a:latin typeface="Arial" panose="020B0604020202020204" pitchFamily="34" charset="0"/>
                <a:cs typeface="Arial" panose="020B0604020202020204" pitchFamily="34" charset="0"/>
              </a:rPr>
            </a:br>
            <a:r>
              <a:rPr lang="en-US" altLang="en-US" sz="4000" b="1" dirty="0">
                <a:solidFill>
                  <a:srgbClr val="FFFFFF"/>
                </a:solidFill>
                <a:latin typeface="Arial" panose="020B0604020202020204" pitchFamily="34" charset="0"/>
                <a:cs typeface="Arial" panose="020B0604020202020204" pitchFamily="34" charset="0"/>
              </a:rPr>
              <a:t>Widow’s Penalty</a:t>
            </a:r>
            <a:endParaRPr lang="en-US" dirty="0"/>
          </a:p>
        </p:txBody>
      </p:sp>
      <p:sp>
        <p:nvSpPr>
          <p:cNvPr id="2" name="Content Placeholder 1">
            <a:extLst>
              <a:ext uri="{FF2B5EF4-FFF2-40B4-BE49-F238E27FC236}">
                <a16:creationId xmlns:a16="http://schemas.microsoft.com/office/drawing/2014/main" id="{2719E3F2-13D6-73F6-F675-C43B2D02F015}"/>
              </a:ext>
            </a:extLst>
          </p:cNvPr>
          <p:cNvSpPr>
            <a:spLocks noGrp="1" noChangeArrowheads="1"/>
          </p:cNvSpPr>
          <p:nvPr>
            <p:ph type="body" sz="quarter" idx="10"/>
          </p:nvPr>
        </p:nvSpPr>
        <p:spPr bwMode="auto">
          <a:xfrm>
            <a:off x="4165601" y="3221188"/>
            <a:ext cx="7633182"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eaLnBrk="0" fontAlgn="base" hangingPunct="0">
              <a:lnSpc>
                <a:spcPct val="100000"/>
              </a:lnSpc>
              <a:spcBef>
                <a:spcPct val="0"/>
              </a:spcBef>
              <a:spcAft>
                <a:spcPct val="0"/>
              </a:spcAft>
              <a:buClrTx/>
              <a:buNone/>
            </a:pPr>
            <a:r>
              <a:rPr lang="en-US" sz="2800" b="1" dirty="0">
                <a:solidFill>
                  <a:schemeClr val="accent4"/>
                </a:solidFill>
              </a:rPr>
              <a:t>Leverage large IRAs now </a:t>
            </a:r>
            <a:br>
              <a:rPr lang="en-US" sz="2800" b="1" dirty="0">
                <a:solidFill>
                  <a:schemeClr val="accent4"/>
                </a:solidFill>
              </a:rPr>
            </a:br>
            <a:r>
              <a:rPr lang="en-US" sz="2800" b="1" dirty="0">
                <a:solidFill>
                  <a:schemeClr val="accent4"/>
                </a:solidFill>
              </a:rPr>
              <a:t>to minimize the most overlooked penalty  </a:t>
            </a:r>
            <a:endParaRPr lang="en-US" sz="2400" b="1" dirty="0">
              <a:solidFill>
                <a:schemeClr val="accent4"/>
              </a:solidFill>
            </a:endParaRPr>
          </a:p>
        </p:txBody>
      </p:sp>
    </p:spTree>
    <p:extLst>
      <p:ext uri="{BB962C8B-B14F-4D97-AF65-F5344CB8AC3E}">
        <p14:creationId xmlns:p14="http://schemas.microsoft.com/office/powerpoint/2010/main" val="17161040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C1349-62C9-690A-AA78-64E7C346CD2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BCCCA12-738D-93D8-88BC-A84F2F93B168}"/>
              </a:ext>
            </a:extLst>
          </p:cNvPr>
          <p:cNvSpPr>
            <a:spLocks noGrp="1"/>
          </p:cNvSpPr>
          <p:nvPr>
            <p:ph type="title"/>
          </p:nvPr>
        </p:nvSpPr>
        <p:spPr/>
        <p:txBody>
          <a:bodyPr/>
          <a:lstStyle/>
          <a:p>
            <a:r>
              <a:rPr lang="en-US" dirty="0"/>
              <a:t>The Overlooked Horizontal Wealth Transfer Advisors Face First</a:t>
            </a:r>
            <a:br>
              <a:rPr lang="en-US" sz="3600" dirty="0"/>
            </a:br>
            <a:endParaRPr lang="en-US" sz="3600" dirty="0"/>
          </a:p>
        </p:txBody>
      </p:sp>
      <p:sp>
        <p:nvSpPr>
          <p:cNvPr id="2" name="Content Placeholder 1">
            <a:extLst>
              <a:ext uri="{FF2B5EF4-FFF2-40B4-BE49-F238E27FC236}">
                <a16:creationId xmlns:a16="http://schemas.microsoft.com/office/drawing/2014/main" id="{5FFEC33A-3800-44FF-2505-04CEB1F43D35}"/>
              </a:ext>
            </a:extLst>
          </p:cNvPr>
          <p:cNvSpPr>
            <a:spLocks noGrp="1"/>
          </p:cNvSpPr>
          <p:nvPr>
            <p:ph idx="10"/>
          </p:nvPr>
        </p:nvSpPr>
        <p:spPr>
          <a:xfrm>
            <a:off x="490553" y="1453896"/>
            <a:ext cx="9248486" cy="923330"/>
          </a:xfrm>
        </p:spPr>
        <p:txBody>
          <a:bodyPr wrap="square" lIns="91440" tIns="45720" rIns="91440" bIns="4572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rPr>
              <a:t>Most planning conversations focus on transferring wealth </a:t>
            </a:r>
            <a:r>
              <a:rPr kumimoji="0" lang="en-US" altLang="en-US" sz="1800" b="0" i="1" u="none" strike="noStrike" kern="1200" cap="none" spc="0" normalizeH="0" baseline="0" noProof="0" dirty="0">
                <a:ln>
                  <a:noFill/>
                </a:ln>
                <a:solidFill>
                  <a:srgbClr val="000000"/>
                </a:solidFill>
                <a:effectLst/>
                <a:uLnTx/>
                <a:uFillTx/>
              </a:rPr>
              <a:t>down</a:t>
            </a:r>
            <a:r>
              <a:rPr kumimoji="0" lang="en-US" altLang="en-US" sz="1800" b="0" i="0" u="none" strike="noStrike" kern="1200" cap="none" spc="0" normalizeH="0" baseline="0" noProof="0" dirty="0">
                <a:ln>
                  <a:noFill/>
                </a:ln>
                <a:solidFill>
                  <a:srgbClr val="000000"/>
                </a:solidFill>
                <a:effectLst/>
                <a:uLnTx/>
                <a:uFillTx/>
              </a:rPr>
              <a:t> to the next generation.</a:t>
            </a:r>
            <a:br>
              <a:rPr kumimoji="0" lang="en-US" altLang="en-US" sz="1800" b="0" i="0" u="none" strike="noStrike" kern="1200" cap="none" spc="0" normalizeH="0" baseline="0" noProof="0" dirty="0">
                <a:ln>
                  <a:noFill/>
                </a:ln>
                <a:solidFill>
                  <a:srgbClr val="000000"/>
                </a:solidFill>
                <a:effectLst/>
                <a:uLnTx/>
                <a:uFillTx/>
              </a:rPr>
            </a:br>
            <a:r>
              <a:rPr kumimoji="0" lang="en-US" altLang="en-US" sz="1800" b="0" i="0" u="none" strike="noStrike" kern="1200" cap="none" spc="0" normalizeH="0" baseline="0" noProof="0" dirty="0">
                <a:ln>
                  <a:noFill/>
                </a:ln>
                <a:solidFill>
                  <a:srgbClr val="000000"/>
                </a:solidFill>
                <a:effectLst/>
                <a:uLnTx/>
                <a:uFillTx/>
              </a:rPr>
              <a:t>But the </a:t>
            </a:r>
            <a:r>
              <a:rPr kumimoji="0" lang="en-US" altLang="en-US" sz="1800" b="1" i="0" u="none" strike="noStrike" kern="1200" cap="none" spc="0" normalizeH="0" baseline="0" noProof="0" dirty="0">
                <a:ln>
                  <a:noFill/>
                </a:ln>
                <a:solidFill>
                  <a:srgbClr val="000000"/>
                </a:solidFill>
                <a:effectLst/>
                <a:uLnTx/>
                <a:uFillTx/>
              </a:rPr>
              <a:t>first</a:t>
            </a:r>
            <a:r>
              <a:rPr kumimoji="0" lang="en-US" altLang="en-US" sz="1800" b="0" i="0" u="none" strike="noStrike" kern="1200" cap="none" spc="0" normalizeH="0" baseline="0" noProof="0" dirty="0">
                <a:ln>
                  <a:noFill/>
                </a:ln>
                <a:solidFill>
                  <a:srgbClr val="000000"/>
                </a:solidFill>
                <a:effectLst/>
                <a:uLnTx/>
                <a:uFillTx/>
              </a:rPr>
              <a:t> transfer most advisors will face is </a:t>
            </a:r>
            <a:r>
              <a:rPr kumimoji="0" lang="en-US" altLang="en-US" sz="1800" b="1" i="0" u="none" strike="noStrike" kern="1200" cap="none" spc="0" normalizeH="0" baseline="0" noProof="0" dirty="0">
                <a:ln>
                  <a:noFill/>
                </a:ln>
                <a:solidFill>
                  <a:srgbClr val="000000"/>
                </a:solidFill>
                <a:effectLst/>
                <a:uLnTx/>
                <a:uFillTx/>
              </a:rPr>
              <a:t>horizontal — </a:t>
            </a:r>
            <a:br>
              <a:rPr kumimoji="0" lang="en-US" altLang="en-US" sz="1800" b="1" i="0" u="none" strike="noStrike" kern="1200" cap="none" spc="0" normalizeH="0" baseline="0" noProof="0" dirty="0">
                <a:ln>
                  <a:noFill/>
                </a:ln>
                <a:solidFill>
                  <a:srgbClr val="000000"/>
                </a:solidFill>
                <a:effectLst/>
                <a:uLnTx/>
                <a:uFillTx/>
              </a:rPr>
            </a:br>
            <a:r>
              <a:rPr kumimoji="0" lang="en-US" altLang="en-US" sz="1800" b="1" i="1" u="none" strike="noStrike" kern="1200" cap="none" spc="0" normalizeH="0" baseline="0" noProof="0" dirty="0">
                <a:ln>
                  <a:noFill/>
                </a:ln>
                <a:solidFill>
                  <a:srgbClr val="C00000"/>
                </a:solidFill>
                <a:effectLst/>
                <a:uLnTx/>
                <a:uFillTx/>
              </a:rPr>
              <a:t>to the surviving spouse</a:t>
            </a:r>
            <a:r>
              <a:rPr kumimoji="0" lang="en-US" altLang="en-US" sz="1800" b="0" i="1" u="none" strike="noStrike" kern="1200" cap="none" spc="0" normalizeH="0" baseline="0" noProof="0" dirty="0">
                <a:ln>
                  <a:noFill/>
                </a:ln>
                <a:solidFill>
                  <a:srgbClr val="C00000"/>
                </a:solidFill>
                <a:effectLst/>
                <a:uLnTx/>
                <a:uFillTx/>
              </a:rPr>
              <a:t>, not the children.</a:t>
            </a:r>
          </a:p>
        </p:txBody>
      </p:sp>
      <p:sp>
        <p:nvSpPr>
          <p:cNvPr id="9" name="Rectangle 3">
            <a:extLst>
              <a:ext uri="{FF2B5EF4-FFF2-40B4-BE49-F238E27FC236}">
                <a16:creationId xmlns:a16="http://schemas.microsoft.com/office/drawing/2014/main" id="{D95CBA64-FD0C-C0C1-3DAB-F22FDABA081E}"/>
              </a:ext>
            </a:extLst>
          </p:cNvPr>
          <p:cNvSpPr>
            <a:spLocks noGrp="1" noChangeArrowheads="1"/>
          </p:cNvSpPr>
          <p:nvPr>
            <p:ph idx="1"/>
          </p:nvPr>
        </p:nvSpPr>
        <p:spPr bwMode="auto">
          <a:xfrm>
            <a:off x="490554" y="2824184"/>
            <a:ext cx="5851631"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00000"/>
              </a:lnSpc>
              <a:spcAft>
                <a:spcPts val="2400"/>
              </a:spcAft>
              <a:buClrTx/>
            </a:pPr>
            <a:r>
              <a:rPr kumimoji="0" lang="en-US" altLang="en-US" sz="1800" b="0" i="0" u="none" strike="noStrike" cap="none" normalizeH="0" baseline="0" dirty="0">
                <a:ln>
                  <a:noFill/>
                </a:ln>
                <a:solidFill>
                  <a:srgbClr val="000000"/>
                </a:solidFill>
                <a:effectLst/>
              </a:rPr>
              <a:t>Women live longer than men, so many wives </a:t>
            </a:r>
            <a:br>
              <a:rPr kumimoji="0" lang="en-US" altLang="en-US" sz="1800" b="0" i="0" u="none" strike="noStrike" cap="none" normalizeH="0" baseline="0" dirty="0">
                <a:ln>
                  <a:noFill/>
                </a:ln>
                <a:solidFill>
                  <a:srgbClr val="000000"/>
                </a:solidFill>
                <a:effectLst/>
              </a:rPr>
            </a:br>
            <a:r>
              <a:rPr kumimoji="0" lang="en-US" altLang="en-US" sz="1800" b="0" i="0" u="none" strike="noStrike" cap="none" normalizeH="0" baseline="0" dirty="0">
                <a:ln>
                  <a:noFill/>
                </a:ln>
                <a:solidFill>
                  <a:srgbClr val="000000"/>
                </a:solidFill>
                <a:effectLst/>
              </a:rPr>
              <a:t>will inherit from their husbands.</a:t>
            </a:r>
            <a:endParaRPr lang="en-US" altLang="en-US" sz="1800" dirty="0"/>
          </a:p>
          <a:p>
            <a:pPr>
              <a:lnSpc>
                <a:spcPct val="100000"/>
              </a:lnSpc>
              <a:spcAft>
                <a:spcPts val="2400"/>
              </a:spcAft>
              <a:buClrTx/>
            </a:pPr>
            <a:r>
              <a:rPr kumimoji="0" lang="en-US" altLang="en-US" sz="1800" b="1" i="0" u="none" strike="noStrike" cap="none" normalizeH="0" baseline="0" dirty="0">
                <a:ln>
                  <a:noFill/>
                </a:ln>
                <a:solidFill>
                  <a:srgbClr val="000000"/>
                </a:solidFill>
                <a:effectLst/>
              </a:rPr>
              <a:t>$54 trillion</a:t>
            </a:r>
            <a:r>
              <a:rPr kumimoji="0" lang="en-US" altLang="en-US" sz="1800" b="0" i="0" u="none" strike="noStrike" cap="none" normalizeH="0" baseline="0" dirty="0">
                <a:ln>
                  <a:noFill/>
                </a:ln>
                <a:solidFill>
                  <a:srgbClr val="000000"/>
                </a:solidFill>
                <a:effectLst/>
              </a:rPr>
              <a:t> will pass first to surviving spouses </a:t>
            </a:r>
            <a:br>
              <a:rPr kumimoji="0" lang="en-US" altLang="en-US" sz="1800" b="0" i="0" u="none" strike="noStrike" cap="none" normalizeH="0" baseline="0" dirty="0">
                <a:ln>
                  <a:noFill/>
                </a:ln>
                <a:solidFill>
                  <a:srgbClr val="000000"/>
                </a:solidFill>
                <a:effectLst/>
              </a:rPr>
            </a:br>
            <a:r>
              <a:rPr kumimoji="0" lang="en-US" altLang="en-US" sz="1800" b="0" i="0" u="none" strike="noStrike" cap="none" normalizeH="0" baseline="0" dirty="0">
                <a:ln>
                  <a:noFill/>
                </a:ln>
                <a:solidFill>
                  <a:srgbClr val="000000"/>
                </a:solidFill>
                <a:effectLst/>
              </a:rPr>
              <a:t>(mostly women).</a:t>
            </a:r>
            <a:endParaRPr lang="en-US" altLang="en-US" sz="1800" dirty="0"/>
          </a:p>
          <a:p>
            <a:pPr>
              <a:lnSpc>
                <a:spcPct val="100000"/>
              </a:lnSpc>
              <a:spcAft>
                <a:spcPts val="2400"/>
              </a:spcAft>
              <a:buClrTx/>
            </a:pPr>
            <a:r>
              <a:rPr kumimoji="0" lang="en-US" altLang="en-US" sz="1800" b="1" i="0" u="none" strike="noStrike" cap="none" normalizeH="0" baseline="0" dirty="0">
                <a:ln>
                  <a:noFill/>
                </a:ln>
                <a:solidFill>
                  <a:srgbClr val="000000"/>
                </a:solidFill>
                <a:effectLst/>
              </a:rPr>
              <a:t>95% of spousal heirs will be women. </a:t>
            </a:r>
            <a:br>
              <a:rPr kumimoji="0" lang="en-US" altLang="en-US" sz="1800" b="1" i="0" u="none" strike="noStrike" cap="none" normalizeH="0" baseline="0" dirty="0">
                <a:ln>
                  <a:noFill/>
                </a:ln>
                <a:solidFill>
                  <a:srgbClr val="000000"/>
                </a:solidFill>
                <a:effectLst/>
              </a:rPr>
            </a:br>
            <a:r>
              <a:rPr lang="en-US" altLang="en-US" sz="1400" i="1" dirty="0">
                <a:solidFill>
                  <a:srgbClr val="000000"/>
                </a:solidFill>
              </a:rPr>
              <a:t>Cerulli Associates, 2024.</a:t>
            </a:r>
            <a:endParaRPr lang="en-US" altLang="en-US" sz="1800" i="1" dirty="0"/>
          </a:p>
          <a:p>
            <a:pPr>
              <a:lnSpc>
                <a:spcPct val="100000"/>
              </a:lnSpc>
              <a:spcAft>
                <a:spcPts val="2400"/>
              </a:spcAft>
              <a:buClrTx/>
            </a:pPr>
            <a:r>
              <a:rPr kumimoji="0" lang="en-US" altLang="en-US" sz="1800" b="0" i="0" u="none" strike="noStrike" cap="none" normalizeH="0" baseline="0" dirty="0">
                <a:ln>
                  <a:noFill/>
                </a:ln>
                <a:solidFill>
                  <a:srgbClr val="000000"/>
                </a:solidFill>
                <a:effectLst/>
              </a:rPr>
              <a:t>Widows outlive husbands by </a:t>
            </a:r>
            <a:r>
              <a:rPr kumimoji="0" lang="en-US" altLang="en-US" sz="1800" b="1" i="0" u="none" strike="noStrike" cap="none" normalizeH="0" baseline="0" dirty="0">
                <a:ln>
                  <a:noFill/>
                </a:ln>
                <a:solidFill>
                  <a:srgbClr val="000000"/>
                </a:solidFill>
                <a:effectLst/>
              </a:rPr>
              <a:t>4–12 years</a:t>
            </a:r>
            <a:r>
              <a:rPr kumimoji="0" lang="en-US" altLang="en-US" sz="1800" b="0" i="0" u="none" strike="noStrike" cap="none" normalizeH="0" baseline="0" dirty="0">
                <a:ln>
                  <a:noFill/>
                </a:ln>
                <a:solidFill>
                  <a:srgbClr val="000000"/>
                </a:solidFill>
                <a:effectLst/>
              </a:rPr>
              <a:t> on average. </a:t>
            </a:r>
            <a:br>
              <a:rPr kumimoji="0" lang="en-US" altLang="en-US" sz="1800" b="0" i="0" u="none" strike="noStrike" cap="none" normalizeH="0" baseline="0" dirty="0">
                <a:ln>
                  <a:noFill/>
                </a:ln>
                <a:solidFill>
                  <a:srgbClr val="000000"/>
                </a:solidFill>
                <a:effectLst/>
              </a:rPr>
            </a:br>
            <a:r>
              <a:rPr lang="en-US" altLang="en-US" sz="1400" i="1" dirty="0">
                <a:solidFill>
                  <a:srgbClr val="000000"/>
                </a:solidFill>
              </a:rPr>
              <a:t>UBS 2024; CDC life expectancy data</a:t>
            </a:r>
            <a:r>
              <a:rPr lang="en-US" altLang="en-US" sz="1800" i="1" dirty="0">
                <a:solidFill>
                  <a:srgbClr val="000000"/>
                </a:solidFill>
              </a:rPr>
              <a:t>.</a:t>
            </a:r>
            <a:endParaRPr kumimoji="0" lang="en-US" altLang="en-US" sz="1800" b="0" i="0" u="none" strike="noStrike" cap="none" normalizeH="0" baseline="0" dirty="0">
              <a:ln>
                <a:noFill/>
              </a:ln>
              <a:solidFill>
                <a:schemeClr val="tx1"/>
              </a:solidFill>
              <a:effectLst/>
            </a:endParaRPr>
          </a:p>
        </p:txBody>
      </p:sp>
      <p:sp>
        <p:nvSpPr>
          <p:cNvPr id="4" name="Content Placeholder 3">
            <a:extLst>
              <a:ext uri="{FF2B5EF4-FFF2-40B4-BE49-F238E27FC236}">
                <a16:creationId xmlns:a16="http://schemas.microsoft.com/office/drawing/2014/main" id="{990BE3AC-B949-3D35-612A-D7C7CBAE3795}"/>
              </a:ext>
            </a:extLst>
          </p:cNvPr>
          <p:cNvSpPr>
            <a:spLocks noGrp="1"/>
          </p:cNvSpPr>
          <p:nvPr>
            <p:ph idx="11"/>
          </p:nvPr>
        </p:nvSpPr>
        <p:spPr>
          <a:xfrm>
            <a:off x="7713783" y="2412660"/>
            <a:ext cx="3872056" cy="707886"/>
          </a:xfrm>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$54 Trillion </a:t>
            </a:r>
            <a:b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Wealth Transfer Path</a:t>
            </a:r>
          </a:p>
        </p:txBody>
      </p:sp>
      <p:sp>
        <p:nvSpPr>
          <p:cNvPr id="6" name="Content Placeholder 5">
            <a:extLst>
              <a:ext uri="{FF2B5EF4-FFF2-40B4-BE49-F238E27FC236}">
                <a16:creationId xmlns:a16="http://schemas.microsoft.com/office/drawing/2014/main" id="{20207FEE-38F5-3C29-47A0-4472B719C9A3}"/>
              </a:ext>
            </a:extLst>
          </p:cNvPr>
          <p:cNvSpPr>
            <a:spLocks noGrp="1"/>
          </p:cNvSpPr>
          <p:nvPr>
            <p:ph idx="12"/>
          </p:nvPr>
        </p:nvSpPr>
        <p:spPr>
          <a:xfrm>
            <a:off x="8292992" y="3252636"/>
            <a:ext cx="2938507" cy="2204292"/>
          </a:xfrm>
        </p:spPr>
        <p:txBody>
          <a:bodyPr/>
          <a:lstStyle/>
          <a:p>
            <a:pPr>
              <a:buClr>
                <a:schemeClr val="tx1"/>
              </a:buClr>
            </a:pPr>
            <a:r>
              <a:rPr lang="en-US" sz="1200" dirty="0"/>
              <a:t>Husband</a:t>
            </a:r>
          </a:p>
          <a:p>
            <a:pPr>
              <a:buClr>
                <a:schemeClr val="tx1"/>
              </a:buClr>
            </a:pPr>
            <a:r>
              <a:rPr lang="en-US" sz="1200" dirty="0"/>
              <a:t>Wife</a:t>
            </a:r>
          </a:p>
          <a:p>
            <a:pPr>
              <a:buClr>
                <a:schemeClr val="tx1"/>
              </a:buClr>
            </a:pPr>
            <a:r>
              <a:rPr lang="en-US" sz="1200" dirty="0"/>
              <a:t>Children</a:t>
            </a:r>
          </a:p>
        </p:txBody>
      </p:sp>
      <p:sp>
        <p:nvSpPr>
          <p:cNvPr id="22" name="Rectangle 21">
            <a:extLst>
              <a:ext uri="{FF2B5EF4-FFF2-40B4-BE49-F238E27FC236}">
                <a16:creationId xmlns:a16="http://schemas.microsoft.com/office/drawing/2014/main" id="{D936443F-5ABB-0B8F-AC3A-12B6C386F512}"/>
              </a:ext>
              <a:ext uri="{C183D7F6-B498-43B3-948B-1728B52AA6E4}">
                <adec:decorative xmlns:adec="http://schemas.microsoft.com/office/drawing/2017/decorative" val="1"/>
              </a:ext>
            </a:extLst>
          </p:cNvPr>
          <p:cNvSpPr/>
          <p:nvPr/>
        </p:nvSpPr>
        <p:spPr>
          <a:xfrm>
            <a:off x="7851592" y="3120546"/>
            <a:ext cx="3361846" cy="18072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E107B3C8-41E3-D522-2644-7BD1CCC8670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731493" y="3333511"/>
            <a:ext cx="3706689" cy="2213040"/>
          </a:xfrm>
          <a:prstGeom prst="rect">
            <a:avLst/>
          </a:prstGeom>
        </p:spPr>
      </p:pic>
    </p:spTree>
    <p:extLst>
      <p:ext uri="{BB962C8B-B14F-4D97-AF65-F5344CB8AC3E}">
        <p14:creationId xmlns:p14="http://schemas.microsoft.com/office/powerpoint/2010/main" val="35565788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8893D-77C3-DCFD-9528-C22C59EB5035}"/>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37C1921-362F-0DD6-7D76-643345BF84C6}"/>
              </a:ext>
              <a:ext uri="{C183D7F6-B498-43B3-948B-1728B52AA6E4}">
                <adec:decorative xmlns:adec="http://schemas.microsoft.com/office/drawing/2017/decorative" val="1"/>
              </a:ext>
            </a:extLst>
          </p:cNvPr>
          <p:cNvSpPr/>
          <p:nvPr/>
        </p:nvSpPr>
        <p:spPr>
          <a:xfrm>
            <a:off x="8112369" y="1867959"/>
            <a:ext cx="4079631" cy="3688284"/>
          </a:xfrm>
          <a:prstGeom prst="rect">
            <a:avLst/>
          </a:prstGeom>
          <a:solidFill>
            <a:schemeClr val="bg1">
              <a:lumMod val="9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C0590EB-CAC0-FF44-C857-0EDBE4CC10FF}"/>
              </a:ext>
              <a:ext uri="{C183D7F6-B498-43B3-948B-1728B52AA6E4}">
                <adec:decorative xmlns:adec="http://schemas.microsoft.com/office/drawing/2017/decorative" val="1"/>
              </a:ext>
            </a:extLst>
          </p:cNvPr>
          <p:cNvSpPr/>
          <p:nvPr/>
        </p:nvSpPr>
        <p:spPr>
          <a:xfrm>
            <a:off x="467108" y="4971399"/>
            <a:ext cx="7287639" cy="584844"/>
          </a:xfrm>
          <a:prstGeom prst="rect">
            <a:avLst/>
          </a:prstGeom>
          <a:solidFill>
            <a:schemeClr val="accent4">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BD548045-6F9A-9A3A-B1DE-E7FABC1EE87F}"/>
              </a:ext>
            </a:extLst>
          </p:cNvPr>
          <p:cNvSpPr>
            <a:spLocks noGrp="1"/>
          </p:cNvSpPr>
          <p:nvPr>
            <p:ph type="title"/>
          </p:nvPr>
        </p:nvSpPr>
        <p:spPr/>
        <p:txBody>
          <a:bodyPr/>
          <a:lstStyle/>
          <a:p>
            <a:r>
              <a:rPr lang="en-US" dirty="0"/>
              <a:t>The Overlooked Horizontal Wealth Transfer Advisors Face First</a:t>
            </a:r>
            <a:br>
              <a:rPr lang="en-US" sz="3600" dirty="0"/>
            </a:br>
            <a:r>
              <a:rPr lang="en-US" sz="3600" dirty="0"/>
              <a:t> </a:t>
            </a:r>
          </a:p>
        </p:txBody>
      </p:sp>
      <p:sp>
        <p:nvSpPr>
          <p:cNvPr id="6" name="Content Placeholder 5">
            <a:extLst>
              <a:ext uri="{FF2B5EF4-FFF2-40B4-BE49-F238E27FC236}">
                <a16:creationId xmlns:a16="http://schemas.microsoft.com/office/drawing/2014/main" id="{6FD4DA27-7845-9EB3-5E1B-9F1B157C87E7}"/>
              </a:ext>
            </a:extLst>
          </p:cNvPr>
          <p:cNvSpPr>
            <a:spLocks noGrp="1"/>
          </p:cNvSpPr>
          <p:nvPr>
            <p:ph idx="1"/>
          </p:nvPr>
        </p:nvSpPr>
        <p:spPr>
          <a:xfrm>
            <a:off x="496956" y="1765382"/>
            <a:ext cx="7447016" cy="3897664"/>
          </a:xfrm>
        </p:spPr>
        <p:txBody>
          <a:bodyPr/>
          <a:lstStyle/>
          <a:p>
            <a:pPr marL="0" indent="0">
              <a:buNone/>
            </a:pPr>
            <a:r>
              <a:rPr lang="en-US" sz="2400" b="1" dirty="0"/>
              <a:t>Empowering Widows </a:t>
            </a:r>
            <a:r>
              <a:rPr lang="en-US" sz="2400" b="1" i="1" dirty="0"/>
              <a:t>Before &amp; After </a:t>
            </a:r>
            <a:br>
              <a:rPr lang="en-US" sz="2400" b="1" dirty="0"/>
            </a:br>
            <a:r>
              <a:rPr lang="en-US" sz="2400" b="1" dirty="0"/>
              <a:t>the First Spouse Dies</a:t>
            </a:r>
          </a:p>
          <a:p>
            <a:pPr marL="0" indent="0">
              <a:buNone/>
            </a:pPr>
            <a:r>
              <a:rPr lang="en-US" altLang="en-US" sz="2000" dirty="0">
                <a:solidFill>
                  <a:srgbClr val="000000"/>
                </a:solidFill>
              </a:rPr>
              <a:t>Many widows are unprepared for the financial responsibility of the death of a spouse.</a:t>
            </a:r>
          </a:p>
          <a:p>
            <a:r>
              <a:rPr lang="en-US" altLang="en-US" sz="2200" dirty="0">
                <a:solidFill>
                  <a:srgbClr val="000000"/>
                </a:solidFill>
              </a:rPr>
              <a:t>56% of married women </a:t>
            </a:r>
            <a:r>
              <a:rPr lang="en-US" altLang="en-US" sz="2200" i="1" dirty="0">
                <a:solidFill>
                  <a:srgbClr val="000000"/>
                </a:solidFill>
              </a:rPr>
              <a:t>defer long-term financial decisions to their husbands.</a:t>
            </a:r>
          </a:p>
          <a:p>
            <a:r>
              <a:rPr lang="en-US" altLang="en-US" sz="2200" dirty="0">
                <a:solidFill>
                  <a:srgbClr val="000000"/>
                </a:solidFill>
              </a:rPr>
              <a:t>98% of widows </a:t>
            </a:r>
            <a:r>
              <a:rPr lang="en-US" altLang="en-US" sz="2200" i="1" dirty="0">
                <a:solidFill>
                  <a:srgbClr val="000000"/>
                </a:solidFill>
              </a:rPr>
              <a:t>regret not being more involved earlier.</a:t>
            </a:r>
            <a:endParaRPr lang="en-US" altLang="en-US" sz="2000" i="1" dirty="0"/>
          </a:p>
          <a:p>
            <a:pPr marL="0" indent="0">
              <a:spcAft>
                <a:spcPts val="2400"/>
              </a:spcAft>
              <a:buNone/>
            </a:pPr>
            <a:r>
              <a:rPr lang="en-US" sz="1600" i="1" dirty="0"/>
              <a:t>UBS “Own Your Worth” study; Thrivent 2024 widows survey.</a:t>
            </a:r>
            <a:endParaRPr lang="en-US" sz="1600" b="1" i="1" dirty="0"/>
          </a:p>
          <a:p>
            <a:pPr marL="0" indent="0">
              <a:buNone/>
            </a:pPr>
            <a:r>
              <a:rPr lang="en-US" altLang="en-US" sz="2000" b="1" dirty="0">
                <a:solidFill>
                  <a:srgbClr val="005E00"/>
                </a:solidFill>
              </a:rPr>
              <a:t>Advisors can help </a:t>
            </a:r>
            <a:r>
              <a:rPr lang="en-US" altLang="en-US" sz="2000" b="1" i="1" dirty="0">
                <a:solidFill>
                  <a:srgbClr val="005E00"/>
                </a:solidFill>
              </a:rPr>
              <a:t>before</a:t>
            </a:r>
            <a:r>
              <a:rPr lang="en-US" altLang="en-US" sz="2000" b="1" dirty="0">
                <a:solidFill>
                  <a:srgbClr val="005E00"/>
                </a:solidFill>
              </a:rPr>
              <a:t> and after this transition.</a:t>
            </a:r>
          </a:p>
        </p:txBody>
      </p:sp>
      <p:sp>
        <p:nvSpPr>
          <p:cNvPr id="3" name="Content Placeholder 2">
            <a:extLst>
              <a:ext uri="{FF2B5EF4-FFF2-40B4-BE49-F238E27FC236}">
                <a16:creationId xmlns:a16="http://schemas.microsoft.com/office/drawing/2014/main" id="{8A3BF6BF-77B5-1AA1-AE56-664498456C4E}"/>
              </a:ext>
            </a:extLst>
          </p:cNvPr>
          <p:cNvSpPr>
            <a:spLocks noGrp="1"/>
          </p:cNvSpPr>
          <p:nvPr>
            <p:ph idx="10"/>
          </p:nvPr>
        </p:nvSpPr>
        <p:spPr>
          <a:xfrm>
            <a:off x="7952991" y="2139457"/>
            <a:ext cx="3771900" cy="3037819"/>
          </a:xfrm>
        </p:spPr>
        <p:txBody>
          <a:bodyPr wrap="square" lIns="91440" tIns="45720" rIns="91440" bIns="45720">
            <a:spAutoFit/>
          </a:bodyPr>
          <a:lstStyle/>
          <a:p>
            <a:pPr marL="0" marR="0" lvl="0" indent="0" algn="r" defTabSz="914400" eaLnBrk="1" fontAlgn="auto" latinLnBrk="0" hangingPunct="1">
              <a:lnSpc>
                <a:spcPct val="150000"/>
              </a:lnSpc>
              <a:spcBef>
                <a:spcPts val="0"/>
              </a:spcBef>
              <a:spcAft>
                <a:spcPts val="2400"/>
              </a:spcAft>
              <a:buClrTx/>
              <a:buSzTx/>
              <a:buFontTx/>
              <a:buNone/>
              <a:tabLst/>
              <a:defRPr/>
            </a:pPr>
            <a:r>
              <a:rPr kumimoji="0" lang="en-US" sz="48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80% </a:t>
            </a:r>
            <a:r>
              <a:rPr kumimoji="0" lang="en-US" sz="28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of widows </a:t>
            </a:r>
            <a:br>
              <a:rPr kumimoji="0" lang="en-US" sz="18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br>
            <a:r>
              <a:rPr kumimoji="0" lang="en-US" sz="18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switch financial advisors </a:t>
            </a:r>
            <a:br>
              <a:rPr kumimoji="0" lang="en-US" sz="18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br>
            <a:r>
              <a:rPr kumimoji="0" lang="en-US" sz="18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after the husband’s death </a:t>
            </a:r>
            <a:br>
              <a:rPr kumimoji="0" lang="en-US" sz="18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br>
            <a:r>
              <a:rPr kumimoji="0" lang="en-US" sz="18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if they weren't involved.</a:t>
            </a:r>
          </a:p>
          <a:p>
            <a:pPr marL="0" marR="0" lvl="0" indent="0" algn="r" defTabSz="914400" eaLnBrk="1" fontAlgn="auto" latinLnBrk="0" hangingPunct="1">
              <a:lnSpc>
                <a:spcPct val="150000"/>
              </a:lnSpc>
              <a:spcBef>
                <a:spcPts val="0"/>
              </a:spcBef>
              <a:spcAft>
                <a:spcPts val="240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(BlackRock / Cerulli data.)</a:t>
            </a:r>
          </a:p>
        </p:txBody>
      </p:sp>
    </p:spTree>
    <p:extLst>
      <p:ext uri="{BB962C8B-B14F-4D97-AF65-F5344CB8AC3E}">
        <p14:creationId xmlns:p14="http://schemas.microsoft.com/office/powerpoint/2010/main" val="21111425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27B23-1480-063D-AAB8-00AB988B16D6}"/>
            </a:ext>
          </a:extLst>
        </p:cNvPr>
        <p:cNvGrpSpPr/>
        <p:nvPr/>
      </p:nvGrpSpPr>
      <p:grpSpPr>
        <a:xfrm>
          <a:off x="0" y="0"/>
          <a:ext cx="0" cy="0"/>
          <a:chOff x="0" y="0"/>
          <a:chExt cx="0" cy="0"/>
        </a:xfrm>
      </p:grpSpPr>
      <p:sp>
        <p:nvSpPr>
          <p:cNvPr id="8" name="Title 13">
            <a:extLst>
              <a:ext uri="{FF2B5EF4-FFF2-40B4-BE49-F238E27FC236}">
                <a16:creationId xmlns:a16="http://schemas.microsoft.com/office/drawing/2014/main" id="{45C37134-C3B6-BD48-A666-899CA5EFD552}"/>
              </a:ext>
            </a:extLst>
          </p:cNvPr>
          <p:cNvSpPr>
            <a:spLocks noGrp="1" noChangeArrowheads="1"/>
          </p:cNvSpPr>
          <p:nvPr>
            <p:ph type="title"/>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i="0" u="none" strike="noStrike" cap="none" normalizeH="0" baseline="0" dirty="0">
                <a:ln>
                  <a:noFill/>
                </a:ln>
                <a:solidFill>
                  <a:srgbClr val="002751"/>
                </a:solidFill>
                <a:effectLst/>
              </a:rPr>
              <a:t>The Widow’s Penalty: Same Income, Higher Tax Rate</a:t>
            </a:r>
          </a:p>
        </p:txBody>
      </p:sp>
      <p:sp>
        <p:nvSpPr>
          <p:cNvPr id="3" name="Content Placeholder 2">
            <a:extLst>
              <a:ext uri="{FF2B5EF4-FFF2-40B4-BE49-F238E27FC236}">
                <a16:creationId xmlns:a16="http://schemas.microsoft.com/office/drawing/2014/main" id="{EFF090C0-F73D-C9EF-8B1A-654A6F7A72C8}"/>
              </a:ext>
            </a:extLst>
          </p:cNvPr>
          <p:cNvSpPr>
            <a:spLocks noGrp="1"/>
          </p:cNvSpPr>
          <p:nvPr>
            <p:ph idx="10"/>
          </p:nvPr>
        </p:nvSpPr>
        <p:spPr>
          <a:xfrm>
            <a:off x="1763815" y="1797020"/>
            <a:ext cx="3921879" cy="1384995"/>
          </a:xfrm>
        </p:spPr>
        <p:txBody>
          <a:bodyPr wrap="square" lIns="91440" tIns="45720" rIns="91440" bIns="4572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Married Filing Jointly</a:t>
            </a:r>
            <a:b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Income: $400,000</a:t>
            </a:r>
            <a:b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Marginal Rate: </a:t>
            </a:r>
            <a:r>
              <a:rPr kumimoji="0" lang="en-US" sz="2800" b="1" i="0" u="none" strike="noStrike" kern="1200" cap="none" spc="0" normalizeH="0" baseline="0" noProof="0" dirty="0">
                <a:ln>
                  <a:noFill/>
                </a:ln>
                <a:solidFill>
                  <a:srgbClr val="4E88C6"/>
                </a:solidFill>
                <a:effectLst/>
                <a:uLnTx/>
                <a:uFillTx/>
                <a:latin typeface="Arial" panose="020B0604020202020204" pitchFamily="34" charset="0"/>
                <a:ea typeface="+mn-ea"/>
                <a:cs typeface="Arial" panose="020B0604020202020204" pitchFamily="34" charset="0"/>
              </a:rPr>
              <a:t>24%</a:t>
            </a:r>
            <a:endParaRPr kumimoji="0" lang="en-US" sz="2800" b="0" i="0" u="none" strike="noStrike" kern="1200" cap="none" spc="0" normalizeH="0" baseline="0" noProof="0" dirty="0">
              <a:ln>
                <a:noFill/>
              </a:ln>
              <a:solidFill>
                <a:srgbClr val="4E88C6"/>
              </a:solidFill>
              <a:effectLst/>
              <a:uLnTx/>
              <a:uFillTx/>
              <a:latin typeface="Arial" panose="020B0604020202020204" pitchFamily="34" charset="0"/>
              <a:ea typeface="+mn-ea"/>
              <a:cs typeface="Arial" panose="020B0604020202020204" pitchFamily="34" charset="0"/>
            </a:endParaRPr>
          </a:p>
        </p:txBody>
      </p:sp>
      <p:sp>
        <p:nvSpPr>
          <p:cNvPr id="4" name="Content Placeholder 3">
            <a:extLst>
              <a:ext uri="{FF2B5EF4-FFF2-40B4-BE49-F238E27FC236}">
                <a16:creationId xmlns:a16="http://schemas.microsoft.com/office/drawing/2014/main" id="{693DAD76-9576-08A4-1E63-A99D420F41B4}"/>
              </a:ext>
            </a:extLst>
          </p:cNvPr>
          <p:cNvSpPr>
            <a:spLocks noGrp="1"/>
          </p:cNvSpPr>
          <p:nvPr>
            <p:ph idx="11"/>
          </p:nvPr>
        </p:nvSpPr>
        <p:spPr>
          <a:xfrm>
            <a:off x="6947528" y="1797020"/>
            <a:ext cx="4072165" cy="1384995"/>
          </a:xfrm>
        </p:spPr>
        <p:txBody>
          <a:bodyPr wrap="square" lIns="91440" tIns="45720" rIns="91440" bIns="4572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Widow (Single)</a:t>
            </a:r>
            <a:b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Income: $400,000</a:t>
            </a:r>
            <a:b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Marginal Rate: </a:t>
            </a:r>
            <a:r>
              <a:rPr kumimoji="0" lang="en-US" sz="2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35%</a:t>
            </a:r>
            <a:endParaRPr kumimoji="0" lang="en-US" sz="28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2" name="Content Placeholder 1">
            <a:extLst>
              <a:ext uri="{FF2B5EF4-FFF2-40B4-BE49-F238E27FC236}">
                <a16:creationId xmlns:a16="http://schemas.microsoft.com/office/drawing/2014/main" id="{D952293B-5CD3-125A-FE70-96A8F5142937}"/>
              </a:ext>
            </a:extLst>
          </p:cNvPr>
          <p:cNvSpPr>
            <a:spLocks noGrp="1"/>
          </p:cNvSpPr>
          <p:nvPr>
            <p:ph idx="1"/>
          </p:nvPr>
        </p:nvSpPr>
        <p:spPr>
          <a:xfrm>
            <a:off x="490554" y="3604844"/>
            <a:ext cx="11413393" cy="2472494"/>
          </a:xfrm>
        </p:spPr>
        <p:txBody>
          <a:bodyPr wrap="square" lIns="91440" tIns="45720" rIns="91440" bIns="45720">
            <a:noAutofit/>
          </a:bodyPr>
          <a:lstStyle/>
          <a:p>
            <a:pPr>
              <a:lnSpc>
                <a:spcPct val="100000"/>
              </a:lnSpc>
            </a:pPr>
            <a:r>
              <a:rPr lang="en-US" sz="1800" dirty="0"/>
              <a:t>Assume a married couple has joint 2026 taxable income of $400,000, </a:t>
            </a:r>
            <a:br>
              <a:rPr lang="en-US" sz="1800" dirty="0"/>
            </a:br>
            <a:r>
              <a:rPr lang="en-US" sz="1800" dirty="0"/>
              <a:t>the marginal tax rate (on the last dollars) of 24%</a:t>
            </a:r>
          </a:p>
          <a:p>
            <a:pPr>
              <a:lnSpc>
                <a:spcPct val="100000"/>
              </a:lnSpc>
            </a:pPr>
            <a:r>
              <a:rPr lang="en-US" sz="1800" dirty="0"/>
              <a:t>After the husband dies, the widow will have </a:t>
            </a:r>
            <a:r>
              <a:rPr lang="en-US" sz="1800" b="1" dirty="0"/>
              <a:t>approximately the same income </a:t>
            </a:r>
            <a:r>
              <a:rPr lang="en-US" sz="1800" dirty="0"/>
              <a:t>(based on the same RMD amounts), BUT since she will now pay tax at single rates (beginning in the year after death) </a:t>
            </a:r>
            <a:br>
              <a:rPr lang="en-US" sz="1800" dirty="0"/>
            </a:br>
            <a:r>
              <a:rPr lang="en-US" sz="1800" b="1" dirty="0">
                <a:solidFill>
                  <a:srgbClr val="C00000"/>
                </a:solidFill>
              </a:rPr>
              <a:t>her marginal tax rate would jump to 35%!  - </a:t>
            </a:r>
            <a:r>
              <a:rPr lang="en-US" sz="1800" b="1" i="1" u="sng" dirty="0">
                <a:solidFill>
                  <a:srgbClr val="002060"/>
                </a:solidFill>
              </a:rPr>
              <a:t>That’s a 46% tax increase!!!  </a:t>
            </a:r>
            <a:r>
              <a:rPr lang="en-US" sz="1800" b="1" i="1" u="sng" dirty="0">
                <a:solidFill>
                  <a:srgbClr val="C00000"/>
                </a:solidFill>
              </a:rPr>
              <a:t>- from 24% to 35%</a:t>
            </a:r>
          </a:p>
          <a:p>
            <a:pPr>
              <a:lnSpc>
                <a:spcPct val="100000"/>
              </a:lnSpc>
            </a:pPr>
            <a:r>
              <a:rPr lang="en-US" sz="1800" dirty="0"/>
              <a:t>That’s a </a:t>
            </a:r>
            <a:r>
              <a:rPr lang="en-US" sz="1800" b="1" dirty="0"/>
              <a:t>BIG tax increase</a:t>
            </a:r>
            <a:r>
              <a:rPr lang="en-US" sz="1800" dirty="0"/>
              <a:t>, and that will increase over time as RMDs grow larger.</a:t>
            </a:r>
          </a:p>
          <a:p>
            <a:pPr>
              <a:lnSpc>
                <a:spcPct val="100000"/>
              </a:lnSpc>
            </a:pPr>
            <a:r>
              <a:rPr lang="en-US" sz="1800" dirty="0"/>
              <a:t>That’s the </a:t>
            </a:r>
            <a:r>
              <a:rPr lang="en-US" sz="1800" b="1" dirty="0">
                <a:solidFill>
                  <a:srgbClr val="C00000"/>
                </a:solidFill>
              </a:rPr>
              <a:t>Widow's Penalty.</a:t>
            </a:r>
          </a:p>
        </p:txBody>
      </p:sp>
      <p:sp>
        <p:nvSpPr>
          <p:cNvPr id="12" name="Right Arrow 11">
            <a:extLst>
              <a:ext uri="{FF2B5EF4-FFF2-40B4-BE49-F238E27FC236}">
                <a16:creationId xmlns:a16="http://schemas.microsoft.com/office/drawing/2014/main" id="{FB560FAD-28C0-EFB7-1F00-ADDF2DCE5AFE}"/>
              </a:ext>
              <a:ext uri="{C183D7F6-B498-43B3-948B-1728B52AA6E4}">
                <adec:decorative xmlns:adec="http://schemas.microsoft.com/office/drawing/2017/decorative" val="1"/>
              </a:ext>
            </a:extLst>
          </p:cNvPr>
          <p:cNvSpPr/>
          <p:nvPr/>
        </p:nvSpPr>
        <p:spPr>
          <a:xfrm>
            <a:off x="5685694" y="2698011"/>
            <a:ext cx="874972" cy="484004"/>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solidFill>
                <a:srgbClr val="C00000"/>
              </a:solidFill>
            </a:endParaRPr>
          </a:p>
        </p:txBody>
      </p:sp>
    </p:spTree>
    <p:extLst>
      <p:ext uri="{BB962C8B-B14F-4D97-AF65-F5344CB8AC3E}">
        <p14:creationId xmlns:p14="http://schemas.microsoft.com/office/powerpoint/2010/main" val="28015697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493C1-AF0C-618A-3E42-118EE9A11D4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78B37E5-A3B1-D21C-C99E-73CA3ABD6224}"/>
              </a:ext>
            </a:extLst>
          </p:cNvPr>
          <p:cNvSpPr>
            <a:spLocks noGrp="1"/>
          </p:cNvSpPr>
          <p:nvPr>
            <p:ph type="title"/>
          </p:nvPr>
        </p:nvSpPr>
        <p:spPr/>
        <p:txBody>
          <a:bodyPr>
            <a:normAutofit/>
          </a:bodyPr>
          <a:lstStyle/>
          <a:p>
            <a:r>
              <a:rPr lang="en-US" dirty="0"/>
              <a:t>Taxable Income Brackets for  </a:t>
            </a:r>
            <a:r>
              <a:rPr lang="en-US" dirty="0">
                <a:solidFill>
                  <a:srgbClr val="022D5D"/>
                </a:solidFill>
              </a:rPr>
              <a:t>2026</a:t>
            </a:r>
            <a:r>
              <a:rPr lang="en-US" dirty="0">
                <a:solidFill>
                  <a:srgbClr val="FF0000"/>
                </a:solidFill>
              </a:rPr>
              <a:t>  </a:t>
            </a:r>
            <a:r>
              <a:rPr lang="en-US" dirty="0"/>
              <a:t>Ordinary Income Tax Rates</a:t>
            </a:r>
          </a:p>
        </p:txBody>
      </p:sp>
      <p:sp>
        <p:nvSpPr>
          <p:cNvPr id="2" name="Content Placeholder 1">
            <a:extLst>
              <a:ext uri="{FF2B5EF4-FFF2-40B4-BE49-F238E27FC236}">
                <a16:creationId xmlns:a16="http://schemas.microsoft.com/office/drawing/2014/main" id="{BF87EDEB-DA47-33CE-C914-303F822A9B95}"/>
              </a:ext>
            </a:extLst>
          </p:cNvPr>
          <p:cNvSpPr>
            <a:spLocks noGrp="1"/>
          </p:cNvSpPr>
          <p:nvPr>
            <p:ph idx="1"/>
          </p:nvPr>
        </p:nvSpPr>
        <p:spPr>
          <a:xfrm>
            <a:off x="157215" y="1238139"/>
            <a:ext cx="11905276" cy="830997"/>
          </a:xfrm>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Compare Married vs Single for Widow’s Penalty Context</a:t>
            </a:r>
            <a:br>
              <a:rPr kumimoji="0" lang="en-US" sz="24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24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Same Income, Higher Tax Rate</a:t>
            </a:r>
          </a:p>
        </p:txBody>
      </p:sp>
      <p:graphicFrame>
        <p:nvGraphicFramePr>
          <p:cNvPr id="13" name="Content Placeholder 12">
            <a:extLst>
              <a:ext uri="{FF2B5EF4-FFF2-40B4-BE49-F238E27FC236}">
                <a16:creationId xmlns:a16="http://schemas.microsoft.com/office/drawing/2014/main" id="{E9B21CEA-29D0-9BEA-774B-12A63EBC804C}"/>
              </a:ext>
            </a:extLst>
          </p:cNvPr>
          <p:cNvGraphicFramePr>
            <a:graphicFrameLocks noGrp="1"/>
          </p:cNvGraphicFramePr>
          <p:nvPr>
            <p:ph idx="10"/>
            <p:extLst>
              <p:ext uri="{D42A27DB-BD31-4B8C-83A1-F6EECF244321}">
                <p14:modId xmlns:p14="http://schemas.microsoft.com/office/powerpoint/2010/main" val="3262893469"/>
              </p:ext>
            </p:extLst>
          </p:nvPr>
        </p:nvGraphicFramePr>
        <p:xfrm>
          <a:off x="1172094" y="2163720"/>
          <a:ext cx="9875520" cy="3657600"/>
        </p:xfrm>
        <a:graphic>
          <a:graphicData uri="http://schemas.openxmlformats.org/drawingml/2006/table">
            <a:tbl>
              <a:tblPr firstRow="1" bandRow="1">
                <a:tableStyleId>{5C22544A-7EE6-4342-B048-85BDC9FD1C3A}</a:tableStyleId>
              </a:tblPr>
              <a:tblGrid>
                <a:gridCol w="3291840">
                  <a:extLst>
                    <a:ext uri="{9D8B030D-6E8A-4147-A177-3AD203B41FA5}">
                      <a16:colId xmlns:a16="http://schemas.microsoft.com/office/drawing/2014/main" val="56950936"/>
                    </a:ext>
                  </a:extLst>
                </a:gridCol>
                <a:gridCol w="3291840">
                  <a:extLst>
                    <a:ext uri="{9D8B030D-6E8A-4147-A177-3AD203B41FA5}">
                      <a16:colId xmlns:a16="http://schemas.microsoft.com/office/drawing/2014/main" val="821574650"/>
                    </a:ext>
                  </a:extLst>
                </a:gridCol>
                <a:gridCol w="3291840">
                  <a:extLst>
                    <a:ext uri="{9D8B030D-6E8A-4147-A177-3AD203B41FA5}">
                      <a16:colId xmlns:a16="http://schemas.microsoft.com/office/drawing/2014/main" val="3504948091"/>
                    </a:ext>
                  </a:extLst>
                </a:gridCol>
              </a:tblGrid>
              <a:tr h="457200">
                <a:tc>
                  <a:txBody>
                    <a:bodyPr/>
                    <a:lstStyle/>
                    <a:p>
                      <a:pPr algn="ctr"/>
                      <a:r>
                        <a:rPr lang="en-US" sz="2400" dirty="0">
                          <a:latin typeface="Arial" panose="020B0604020202020204" pitchFamily="34" charset="0"/>
                          <a:cs typeface="Arial" panose="020B0604020202020204" pitchFamily="34" charset="0"/>
                        </a:rPr>
                        <a:t>Marginal Tax Rates</a:t>
                      </a:r>
                    </a:p>
                  </a:txBody>
                  <a:tcPr anchor="ctr">
                    <a:solidFill>
                      <a:srgbClr val="5B94D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Married Filing Jointly</a:t>
                      </a:r>
                    </a:p>
                  </a:txBody>
                  <a:tcPr anchor="ctr">
                    <a:solidFill>
                      <a:srgbClr val="5B94D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Single</a:t>
                      </a:r>
                    </a:p>
                  </a:txBody>
                  <a:tcPr anchor="ctr">
                    <a:solidFill>
                      <a:srgbClr val="5B94D0"/>
                    </a:solidFill>
                  </a:tcPr>
                </a:tc>
                <a:extLst>
                  <a:ext uri="{0D108BD9-81ED-4DB2-BD59-A6C34878D82A}">
                    <a16:rowId xmlns:a16="http://schemas.microsoft.com/office/drawing/2014/main" val="4204772020"/>
                  </a:ext>
                </a:extLst>
              </a:tr>
              <a:tr h="457200">
                <a:tc>
                  <a:txBody>
                    <a:bodyPr/>
                    <a:lstStyle/>
                    <a:p>
                      <a:pPr algn="ctr"/>
                      <a:r>
                        <a:rPr lang="en-US" sz="2400" dirty="0">
                          <a:latin typeface="Arial" panose="020B0604020202020204" pitchFamily="34" charset="0"/>
                          <a:cs typeface="Arial" panose="020B0604020202020204" pitchFamily="34" charset="0"/>
                        </a:rPr>
                        <a:t>10%</a:t>
                      </a:r>
                    </a:p>
                  </a:txBody>
                  <a:tcPr anchor="ctr">
                    <a:solidFill>
                      <a:srgbClr val="5B94D0">
                        <a:alpha val="25000"/>
                      </a:srgbClr>
                    </a:solidFill>
                  </a:tcPr>
                </a:tc>
                <a:tc>
                  <a:txBody>
                    <a:bodyPr/>
                    <a:lstStyle/>
                    <a:p>
                      <a:pPr algn="ctr"/>
                      <a:r>
                        <a:rPr lang="en-US" sz="2400" dirty="0">
                          <a:latin typeface="Arial" panose="020B0604020202020204" pitchFamily="34" charset="0"/>
                          <a:cs typeface="Arial" panose="020B0604020202020204" pitchFamily="34" charset="0"/>
                        </a:rPr>
                        <a:t>        $0 – $24,800</a:t>
                      </a:r>
                    </a:p>
                  </a:txBody>
                  <a:tcPr anchor="ctr">
                    <a:solidFill>
                      <a:srgbClr val="5B94D0">
                        <a:alpha val="25000"/>
                      </a:srgbClr>
                    </a:solidFill>
                  </a:tcPr>
                </a:tc>
                <a:tc>
                  <a:txBody>
                    <a:bodyPr/>
                    <a:lstStyle/>
                    <a:p>
                      <a:pPr algn="ctr"/>
                      <a:r>
                        <a:rPr lang="en-US" sz="2400" dirty="0">
                          <a:latin typeface="Arial" panose="020B0604020202020204" pitchFamily="34" charset="0"/>
                          <a:cs typeface="Arial" panose="020B0604020202020204" pitchFamily="34" charset="0"/>
                        </a:rPr>
                        <a:t>         $0 – $12,400</a:t>
                      </a:r>
                    </a:p>
                  </a:txBody>
                  <a:tcPr anchor="ctr">
                    <a:solidFill>
                      <a:srgbClr val="5B94D0">
                        <a:alpha val="25000"/>
                      </a:srgbClr>
                    </a:solidFill>
                  </a:tcPr>
                </a:tc>
                <a:extLst>
                  <a:ext uri="{0D108BD9-81ED-4DB2-BD59-A6C34878D82A}">
                    <a16:rowId xmlns:a16="http://schemas.microsoft.com/office/drawing/2014/main" val="3393150572"/>
                  </a:ext>
                </a:extLst>
              </a:tr>
              <a:tr h="457200">
                <a:tc>
                  <a:txBody>
                    <a:bodyPr/>
                    <a:lstStyle/>
                    <a:p>
                      <a:pPr algn="ctr"/>
                      <a:r>
                        <a:rPr lang="en-US" sz="2400" dirty="0">
                          <a:latin typeface="Arial" panose="020B0604020202020204" pitchFamily="34" charset="0"/>
                          <a:cs typeface="Arial" panose="020B0604020202020204" pitchFamily="34" charset="0"/>
                        </a:rPr>
                        <a:t>12%</a:t>
                      </a:r>
                    </a:p>
                  </a:txBody>
                  <a:tcPr anchor="ctr">
                    <a:solidFill>
                      <a:srgbClr val="5B94D0">
                        <a:alpha val="50000"/>
                      </a:srgbClr>
                    </a:solidFill>
                  </a:tcPr>
                </a:tc>
                <a:tc>
                  <a:txBody>
                    <a:bodyPr/>
                    <a:lstStyle/>
                    <a:p>
                      <a:pPr algn="ctr"/>
                      <a:r>
                        <a:rPr lang="en-US" sz="2400" dirty="0">
                          <a:latin typeface="Arial" panose="020B0604020202020204" pitchFamily="34" charset="0"/>
                          <a:cs typeface="Arial" panose="020B0604020202020204" pitchFamily="34" charset="0"/>
                        </a:rPr>
                        <a:t>$24,801 –  $100,800</a:t>
                      </a:r>
                    </a:p>
                  </a:txBody>
                  <a:tcPr anchor="ctr">
                    <a:solidFill>
                      <a:srgbClr val="5B94D0">
                        <a:alpha val="50000"/>
                      </a:srgbClr>
                    </a:solidFill>
                  </a:tcPr>
                </a:tc>
                <a:tc>
                  <a:txBody>
                    <a:bodyPr/>
                    <a:lstStyle/>
                    <a:p>
                      <a:pPr algn="ctr"/>
                      <a:r>
                        <a:rPr lang="en-US" sz="2400" dirty="0">
                          <a:latin typeface="Arial" panose="020B0604020202020204" pitchFamily="34" charset="0"/>
                          <a:cs typeface="Arial" panose="020B0604020202020204" pitchFamily="34" charset="0"/>
                        </a:rPr>
                        <a:t>$12,401 – $50,400</a:t>
                      </a:r>
                    </a:p>
                  </a:txBody>
                  <a:tcPr anchor="ctr">
                    <a:solidFill>
                      <a:srgbClr val="5B94D0">
                        <a:alpha val="50000"/>
                      </a:srgbClr>
                    </a:solidFill>
                  </a:tcPr>
                </a:tc>
                <a:extLst>
                  <a:ext uri="{0D108BD9-81ED-4DB2-BD59-A6C34878D82A}">
                    <a16:rowId xmlns:a16="http://schemas.microsoft.com/office/drawing/2014/main" val="228769085"/>
                  </a:ext>
                </a:extLst>
              </a:tr>
              <a:tr h="457200">
                <a:tc>
                  <a:txBody>
                    <a:bodyPr/>
                    <a:lstStyle/>
                    <a:p>
                      <a:pPr algn="ctr"/>
                      <a:r>
                        <a:rPr lang="en-US" sz="2400" dirty="0">
                          <a:latin typeface="Arial" panose="020B0604020202020204" pitchFamily="34" charset="0"/>
                          <a:cs typeface="Arial" panose="020B0604020202020204" pitchFamily="34" charset="0"/>
                        </a:rPr>
                        <a:t>22%</a:t>
                      </a:r>
                    </a:p>
                  </a:txBody>
                  <a:tcPr anchor="ctr">
                    <a:solidFill>
                      <a:srgbClr val="5B94D0">
                        <a:alpha val="25000"/>
                      </a:srgbClr>
                    </a:solidFill>
                  </a:tcPr>
                </a:tc>
                <a:tc>
                  <a:txBody>
                    <a:bodyPr/>
                    <a:lstStyle/>
                    <a:p>
                      <a:pPr algn="ctr"/>
                      <a:r>
                        <a:rPr lang="en-US" sz="2400" dirty="0">
                          <a:latin typeface="Arial" panose="020B0604020202020204" pitchFamily="34" charset="0"/>
                          <a:cs typeface="Arial" panose="020B0604020202020204" pitchFamily="34" charset="0"/>
                        </a:rPr>
                        <a:t>$100,801 – $211,400</a:t>
                      </a:r>
                    </a:p>
                  </a:txBody>
                  <a:tcPr anchor="ctr">
                    <a:solidFill>
                      <a:srgbClr val="5B94D0">
                        <a:alpha val="25000"/>
                      </a:srgbClr>
                    </a:solidFill>
                  </a:tcPr>
                </a:tc>
                <a:tc>
                  <a:txBody>
                    <a:bodyPr/>
                    <a:lstStyle/>
                    <a:p>
                      <a:pPr algn="ctr"/>
                      <a:r>
                        <a:rPr lang="en-US" sz="2400" dirty="0">
                          <a:latin typeface="Arial" panose="020B0604020202020204" pitchFamily="34" charset="0"/>
                          <a:cs typeface="Arial" panose="020B0604020202020204" pitchFamily="34" charset="0"/>
                        </a:rPr>
                        <a:t>  $50,401 – $105,700</a:t>
                      </a:r>
                    </a:p>
                  </a:txBody>
                  <a:tcPr anchor="ctr">
                    <a:solidFill>
                      <a:srgbClr val="5B94D0">
                        <a:alpha val="25000"/>
                      </a:srgbClr>
                    </a:solidFill>
                  </a:tcPr>
                </a:tc>
                <a:extLst>
                  <a:ext uri="{0D108BD9-81ED-4DB2-BD59-A6C34878D82A}">
                    <a16:rowId xmlns:a16="http://schemas.microsoft.com/office/drawing/2014/main" val="4226004347"/>
                  </a:ext>
                </a:extLst>
              </a:tr>
              <a:tr h="457200">
                <a:tc>
                  <a:txBody>
                    <a:bodyPr/>
                    <a:lstStyle/>
                    <a:p>
                      <a:pPr algn="ctr"/>
                      <a:r>
                        <a:rPr lang="en-US" sz="2400" b="1" dirty="0">
                          <a:highlight>
                            <a:srgbClr val="FFFF00"/>
                          </a:highlight>
                          <a:latin typeface="Arial" panose="020B0604020202020204" pitchFamily="34" charset="0"/>
                          <a:cs typeface="Arial" panose="020B0604020202020204" pitchFamily="34" charset="0"/>
                        </a:rPr>
                        <a:t>24%</a:t>
                      </a:r>
                    </a:p>
                  </a:txBody>
                  <a:tcPr anchor="ctr">
                    <a:solidFill>
                      <a:srgbClr val="5B94D0">
                        <a:alpha val="50000"/>
                      </a:srgbClr>
                    </a:solidFill>
                  </a:tcPr>
                </a:tc>
                <a:tc>
                  <a:txBody>
                    <a:bodyPr/>
                    <a:lstStyle/>
                    <a:p>
                      <a:pPr algn="ctr"/>
                      <a:r>
                        <a:rPr lang="en-US" sz="2400" b="1" dirty="0">
                          <a:latin typeface="Arial" panose="020B0604020202020204" pitchFamily="34" charset="0"/>
                          <a:cs typeface="Arial" panose="020B0604020202020204" pitchFamily="34" charset="0"/>
                        </a:rPr>
                        <a:t>$211,401 – $403,550</a:t>
                      </a:r>
                    </a:p>
                  </a:txBody>
                  <a:tcPr anchor="ctr">
                    <a:solidFill>
                      <a:srgbClr val="5B94D0">
                        <a:alpha val="50000"/>
                      </a:srgbClr>
                    </a:solidFill>
                  </a:tcPr>
                </a:tc>
                <a:tc>
                  <a:txBody>
                    <a:bodyPr/>
                    <a:lstStyle/>
                    <a:p>
                      <a:pPr algn="ctr"/>
                      <a:r>
                        <a:rPr lang="en-US" sz="2400" dirty="0">
                          <a:latin typeface="Arial" panose="020B0604020202020204" pitchFamily="34" charset="0"/>
                          <a:cs typeface="Arial" panose="020B0604020202020204" pitchFamily="34" charset="0"/>
                        </a:rPr>
                        <a:t>$105,701 – $201,775</a:t>
                      </a:r>
                    </a:p>
                  </a:txBody>
                  <a:tcPr anchor="ctr">
                    <a:solidFill>
                      <a:srgbClr val="5B94D0">
                        <a:alpha val="50000"/>
                      </a:srgbClr>
                    </a:solidFill>
                  </a:tcPr>
                </a:tc>
                <a:extLst>
                  <a:ext uri="{0D108BD9-81ED-4DB2-BD59-A6C34878D82A}">
                    <a16:rowId xmlns:a16="http://schemas.microsoft.com/office/drawing/2014/main" val="1997164368"/>
                  </a:ext>
                </a:extLst>
              </a:tr>
              <a:tr h="457200">
                <a:tc>
                  <a:txBody>
                    <a:bodyPr/>
                    <a:lstStyle/>
                    <a:p>
                      <a:pPr algn="ctr"/>
                      <a:r>
                        <a:rPr lang="en-US" sz="2400" dirty="0">
                          <a:latin typeface="Arial" panose="020B0604020202020204" pitchFamily="34" charset="0"/>
                          <a:cs typeface="Arial" panose="020B0604020202020204" pitchFamily="34" charset="0"/>
                        </a:rPr>
                        <a:t>32%</a:t>
                      </a:r>
                    </a:p>
                  </a:txBody>
                  <a:tcPr anchor="ctr">
                    <a:solidFill>
                      <a:srgbClr val="5B94D0">
                        <a:alpha val="25000"/>
                      </a:srgbClr>
                    </a:solidFill>
                  </a:tcPr>
                </a:tc>
                <a:tc>
                  <a:txBody>
                    <a:bodyPr/>
                    <a:lstStyle/>
                    <a:p>
                      <a:pPr algn="ctr"/>
                      <a:r>
                        <a:rPr lang="en-US" sz="2400" dirty="0">
                          <a:latin typeface="Arial" panose="020B0604020202020204" pitchFamily="34" charset="0"/>
                          <a:cs typeface="Arial" panose="020B0604020202020204" pitchFamily="34" charset="0"/>
                        </a:rPr>
                        <a:t>$403,551 – $512,450</a:t>
                      </a:r>
                    </a:p>
                  </a:txBody>
                  <a:tcPr anchor="ctr">
                    <a:solidFill>
                      <a:srgbClr val="5B94D0">
                        <a:alpha val="25000"/>
                      </a:srgbClr>
                    </a:solidFill>
                  </a:tcPr>
                </a:tc>
                <a:tc>
                  <a:txBody>
                    <a:bodyPr/>
                    <a:lstStyle/>
                    <a:p>
                      <a:pPr algn="ctr"/>
                      <a:r>
                        <a:rPr lang="en-US" sz="2400" dirty="0">
                          <a:latin typeface="Arial" panose="020B0604020202020204" pitchFamily="34" charset="0"/>
                          <a:cs typeface="Arial" panose="020B0604020202020204" pitchFamily="34" charset="0"/>
                        </a:rPr>
                        <a:t> $201,776 – $256,225</a:t>
                      </a:r>
                    </a:p>
                  </a:txBody>
                  <a:tcPr anchor="ctr">
                    <a:solidFill>
                      <a:srgbClr val="5B94D0">
                        <a:alpha val="25000"/>
                      </a:srgbClr>
                    </a:solidFill>
                  </a:tcPr>
                </a:tc>
                <a:extLst>
                  <a:ext uri="{0D108BD9-81ED-4DB2-BD59-A6C34878D82A}">
                    <a16:rowId xmlns:a16="http://schemas.microsoft.com/office/drawing/2014/main" val="2307895756"/>
                  </a:ext>
                </a:extLst>
              </a:tr>
              <a:tr h="457200">
                <a:tc>
                  <a:txBody>
                    <a:bodyPr/>
                    <a:lstStyle/>
                    <a:p>
                      <a:pPr algn="ctr"/>
                      <a:r>
                        <a:rPr lang="en-US" sz="2400" b="1" dirty="0">
                          <a:highlight>
                            <a:srgbClr val="FFFF00"/>
                          </a:highlight>
                          <a:latin typeface="Arial" panose="020B0604020202020204" pitchFamily="34" charset="0"/>
                          <a:cs typeface="Arial" panose="020B0604020202020204" pitchFamily="34" charset="0"/>
                        </a:rPr>
                        <a:t>35%</a:t>
                      </a:r>
                    </a:p>
                  </a:txBody>
                  <a:tcPr anchor="ctr">
                    <a:solidFill>
                      <a:srgbClr val="5B94D0">
                        <a:alpha val="50000"/>
                      </a:srgbClr>
                    </a:solidFill>
                  </a:tcPr>
                </a:tc>
                <a:tc>
                  <a:txBody>
                    <a:bodyPr/>
                    <a:lstStyle/>
                    <a:p>
                      <a:pPr algn="ctr"/>
                      <a:r>
                        <a:rPr lang="en-US" sz="2400" dirty="0">
                          <a:latin typeface="Arial" panose="020B0604020202020204" pitchFamily="34" charset="0"/>
                          <a:cs typeface="Arial" panose="020B0604020202020204" pitchFamily="34" charset="0"/>
                        </a:rPr>
                        <a:t>$512,451 – $768,700</a:t>
                      </a:r>
                    </a:p>
                  </a:txBody>
                  <a:tcPr anchor="ctr">
                    <a:solidFill>
                      <a:srgbClr val="5B94D0">
                        <a:alpha val="50000"/>
                      </a:srgbClr>
                    </a:solidFill>
                  </a:tcPr>
                </a:tc>
                <a:tc>
                  <a:txBody>
                    <a:bodyPr/>
                    <a:lstStyle/>
                    <a:p>
                      <a:pPr algn="ct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$256,226 – $640,600</a:t>
                      </a:r>
                    </a:p>
                  </a:txBody>
                  <a:tcPr anchor="ctr">
                    <a:solidFill>
                      <a:srgbClr val="5B94D0">
                        <a:alpha val="50000"/>
                      </a:srgbClr>
                    </a:solidFill>
                  </a:tcPr>
                </a:tc>
                <a:extLst>
                  <a:ext uri="{0D108BD9-81ED-4DB2-BD59-A6C34878D82A}">
                    <a16:rowId xmlns:a16="http://schemas.microsoft.com/office/drawing/2014/main" val="1394022651"/>
                  </a:ext>
                </a:extLst>
              </a:tr>
              <a:tr h="457200">
                <a:tc>
                  <a:txBody>
                    <a:bodyPr/>
                    <a:lstStyle/>
                    <a:p>
                      <a:pPr algn="ctr"/>
                      <a:r>
                        <a:rPr lang="en-US" sz="2400" dirty="0">
                          <a:latin typeface="Arial" panose="020B0604020202020204" pitchFamily="34" charset="0"/>
                          <a:cs typeface="Arial" panose="020B0604020202020204" pitchFamily="34" charset="0"/>
                        </a:rPr>
                        <a:t>37</a:t>
                      </a:r>
                      <a:r>
                        <a:rPr lang="en-US" sz="2400" dirty="0">
                          <a:solidFill>
                            <a:schemeClr val="tx1"/>
                          </a:solidFill>
                          <a:latin typeface="Arial" panose="020B0604020202020204" pitchFamily="34" charset="0"/>
                          <a:cs typeface="Arial" panose="020B0604020202020204" pitchFamily="34" charset="0"/>
                        </a:rPr>
                        <a:t>%</a:t>
                      </a:r>
                      <a:endParaRPr lang="en-US" sz="2400" dirty="0">
                        <a:solidFill>
                          <a:srgbClr val="C00000"/>
                        </a:solidFill>
                        <a:latin typeface="Arial" panose="020B0604020202020204" pitchFamily="34" charset="0"/>
                        <a:cs typeface="Arial" panose="020B0604020202020204" pitchFamily="34" charset="0"/>
                      </a:endParaRPr>
                    </a:p>
                  </a:txBody>
                  <a:tcPr anchor="ctr">
                    <a:solidFill>
                      <a:srgbClr val="5B94D0">
                        <a:alpha val="25000"/>
                      </a:srgbClr>
                    </a:solidFill>
                  </a:tcPr>
                </a:tc>
                <a:tc>
                  <a:txBody>
                    <a:bodyPr/>
                    <a:lstStyle/>
                    <a:p>
                      <a:pPr algn="ctr"/>
                      <a:r>
                        <a:rPr lang="en-US" sz="2400" dirty="0">
                          <a:latin typeface="Arial" panose="020B0604020202020204" pitchFamily="34" charset="0"/>
                          <a:cs typeface="Arial" panose="020B0604020202020204" pitchFamily="34" charset="0"/>
                        </a:rPr>
                        <a:t>Over $768,700</a:t>
                      </a:r>
                    </a:p>
                  </a:txBody>
                  <a:tcPr anchor="ctr">
                    <a:solidFill>
                      <a:srgbClr val="5B94D0">
                        <a:alpha val="25000"/>
                      </a:srgbClr>
                    </a:solidFill>
                  </a:tcPr>
                </a:tc>
                <a:tc>
                  <a:txBody>
                    <a:bodyPr/>
                    <a:lstStyle/>
                    <a:p>
                      <a:pPr algn="ctr"/>
                      <a:r>
                        <a:rPr lang="en-US" sz="2400" dirty="0">
                          <a:latin typeface="Arial" panose="020B0604020202020204" pitchFamily="34" charset="0"/>
                          <a:cs typeface="Arial" panose="020B0604020202020204" pitchFamily="34" charset="0"/>
                        </a:rPr>
                        <a:t>Over $640,600</a:t>
                      </a:r>
                    </a:p>
                  </a:txBody>
                  <a:tcPr anchor="ctr">
                    <a:solidFill>
                      <a:srgbClr val="5B94D0">
                        <a:alpha val="25000"/>
                      </a:srgbClr>
                    </a:solidFill>
                  </a:tcPr>
                </a:tc>
                <a:extLst>
                  <a:ext uri="{0D108BD9-81ED-4DB2-BD59-A6C34878D82A}">
                    <a16:rowId xmlns:a16="http://schemas.microsoft.com/office/drawing/2014/main" val="2780160469"/>
                  </a:ext>
                </a:extLst>
              </a:tr>
            </a:tbl>
          </a:graphicData>
        </a:graphic>
      </p:graphicFrame>
      <p:sp>
        <p:nvSpPr>
          <p:cNvPr id="6" name="Content Placeholder 5">
            <a:extLst>
              <a:ext uri="{FF2B5EF4-FFF2-40B4-BE49-F238E27FC236}">
                <a16:creationId xmlns:a16="http://schemas.microsoft.com/office/drawing/2014/main" id="{FA97E950-0024-8BFC-BE10-C9D42DEA5092}"/>
              </a:ext>
            </a:extLst>
          </p:cNvPr>
          <p:cNvSpPr>
            <a:spLocks noGrp="1"/>
          </p:cNvSpPr>
          <p:nvPr>
            <p:ph idx="11"/>
          </p:nvPr>
        </p:nvSpPr>
        <p:spPr>
          <a:xfrm>
            <a:off x="11232523" y="2387120"/>
            <a:ext cx="638165" cy="2927158"/>
          </a:xfrm>
        </p:spPr>
        <p:txBody>
          <a:bodyPr/>
          <a:lstStyle/>
          <a:p>
            <a:pPr marL="0" indent="0">
              <a:buNone/>
            </a:pPr>
            <a:r>
              <a:rPr lang="en-US" sz="600" dirty="0"/>
              <a:t>The table highlights key marginal tax brackets.</a:t>
            </a:r>
          </a:p>
          <a:p>
            <a:pPr marL="0" indent="0">
              <a:buNone/>
            </a:pPr>
            <a:r>
              <a:rPr lang="en-US" sz="600" dirty="0"/>
              <a:t>The 24% marginal tax rate applies to taxable income from $211,401 to $403,550 for Married Filing Jointly.</a:t>
            </a:r>
          </a:p>
          <a:p>
            <a:pPr marL="0" indent="0">
              <a:buNone/>
            </a:pPr>
            <a:r>
              <a:rPr lang="en-US" sz="600" dirty="0"/>
              <a:t>For Single filers, higher income levels are emphasized, including the 35% bracket, which applies from $256,226 to $640,600.</a:t>
            </a:r>
          </a:p>
        </p:txBody>
      </p:sp>
      <p:sp>
        <p:nvSpPr>
          <p:cNvPr id="10" name="Content Placeholder 9">
            <a:extLst>
              <a:ext uri="{FF2B5EF4-FFF2-40B4-BE49-F238E27FC236}">
                <a16:creationId xmlns:a16="http://schemas.microsoft.com/office/drawing/2014/main" id="{8390440C-4B0D-AFF5-14BE-608B3F59F44C}"/>
              </a:ext>
            </a:extLst>
          </p:cNvPr>
          <p:cNvSpPr>
            <a:spLocks noGrp="1"/>
          </p:cNvSpPr>
          <p:nvPr>
            <p:ph idx="12"/>
          </p:nvPr>
        </p:nvSpPr>
        <p:spPr>
          <a:xfrm>
            <a:off x="64113" y="5889901"/>
            <a:ext cx="12048638" cy="307777"/>
          </a:xfrm>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a:t>
            </a:r>
            <a:r>
              <a:rPr kumimoji="0" lang="en-US" sz="14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The top rate is effectively 40.8% for those subject to the 3.8% Medicare surtax on net investment income</a:t>
            </a:r>
          </a:p>
        </p:txBody>
      </p:sp>
      <p:sp>
        <p:nvSpPr>
          <p:cNvPr id="15" name="Freeform 14">
            <a:extLst>
              <a:ext uri="{FF2B5EF4-FFF2-40B4-BE49-F238E27FC236}">
                <a16:creationId xmlns:a16="http://schemas.microsoft.com/office/drawing/2014/main" id="{049564ED-821E-8836-5596-736056E6ABC3}"/>
              </a:ext>
              <a:ext uri="{C183D7F6-B498-43B3-948B-1728B52AA6E4}">
                <adec:decorative xmlns:adec="http://schemas.microsoft.com/office/drawing/2017/decorative" val="1"/>
              </a:ext>
            </a:extLst>
          </p:cNvPr>
          <p:cNvSpPr/>
          <p:nvPr/>
        </p:nvSpPr>
        <p:spPr>
          <a:xfrm>
            <a:off x="4382417" y="3955645"/>
            <a:ext cx="3389983" cy="547922"/>
          </a:xfrm>
          <a:custGeom>
            <a:avLst/>
            <a:gdLst>
              <a:gd name="csX0" fmla="*/ 1935243 w 3783466"/>
              <a:gd name="csY0" fmla="*/ 2401 h 547922"/>
              <a:gd name="csX1" fmla="*/ 171757 w 3783466"/>
              <a:gd name="csY1" fmla="*/ 93841 h 547922"/>
              <a:gd name="csX2" fmla="*/ 446077 w 3783466"/>
              <a:gd name="csY2" fmla="*/ 511852 h 547922"/>
              <a:gd name="csX3" fmla="*/ 3515848 w 3783466"/>
              <a:gd name="csY3" fmla="*/ 472664 h 547922"/>
              <a:gd name="csX4" fmla="*/ 3346031 w 3783466"/>
              <a:gd name="csY4" fmla="*/ 41589 h 547922"/>
              <a:gd name="csX5" fmla="*/ 1046968 w 3783466"/>
              <a:gd name="csY5" fmla="*/ 15464 h 547922"/>
            </a:gdLst>
            <a:ahLst/>
            <a:cxnLst>
              <a:cxn ang="0">
                <a:pos x="csX0" y="csY0"/>
              </a:cxn>
              <a:cxn ang="0">
                <a:pos x="csX1" y="csY1"/>
              </a:cxn>
              <a:cxn ang="0">
                <a:pos x="csX2" y="csY2"/>
              </a:cxn>
              <a:cxn ang="0">
                <a:pos x="csX3" y="csY3"/>
              </a:cxn>
              <a:cxn ang="0">
                <a:pos x="csX4" y="csY4"/>
              </a:cxn>
              <a:cxn ang="0">
                <a:pos x="csX5" y="csY5"/>
              </a:cxn>
            </a:cxnLst>
            <a:rect l="l" t="t" r="r" b="b"/>
            <a:pathLst>
              <a:path w="3783466" h="547922">
                <a:moveTo>
                  <a:pt x="1935243" y="2401"/>
                </a:moveTo>
                <a:cubicBezTo>
                  <a:pt x="1177597" y="5667"/>
                  <a:pt x="419951" y="8933"/>
                  <a:pt x="171757" y="93841"/>
                </a:cubicBezTo>
                <a:cubicBezTo>
                  <a:pt x="-76437" y="178749"/>
                  <a:pt x="-111272" y="448715"/>
                  <a:pt x="446077" y="511852"/>
                </a:cubicBezTo>
                <a:cubicBezTo>
                  <a:pt x="1003425" y="574989"/>
                  <a:pt x="3032522" y="551041"/>
                  <a:pt x="3515848" y="472664"/>
                </a:cubicBezTo>
                <a:cubicBezTo>
                  <a:pt x="3999174" y="394287"/>
                  <a:pt x="3757511" y="117789"/>
                  <a:pt x="3346031" y="41589"/>
                </a:cubicBezTo>
                <a:cubicBezTo>
                  <a:pt x="2934551" y="-34611"/>
                  <a:pt x="1451916" y="17641"/>
                  <a:pt x="1046968" y="15464"/>
                </a:cubicBezTo>
              </a:path>
            </a:pathLst>
          </a:custGeom>
          <a:ln w="47625">
            <a:solidFill>
              <a:srgbClr val="C00000"/>
            </a:solidFill>
            <a:extLst>
              <a:ext uri="{C807C97D-BFC1-408E-A445-0C87EB9F89A2}">
                <ask:lineSketchStyleProps xmlns:ask="http://schemas.microsoft.com/office/drawing/2018/sketchyshapes" sd="1219033472">
                  <a:custGeom>
                    <a:avLst/>
                    <a:gdLst>
                      <a:gd name="csX0" fmla="*/ 1935243 w 3783466"/>
                      <a:gd name="csY0" fmla="*/ 2401 h 547922"/>
                      <a:gd name="csX1" fmla="*/ 171757 w 3783466"/>
                      <a:gd name="csY1" fmla="*/ 93841 h 547922"/>
                      <a:gd name="csX2" fmla="*/ 446077 w 3783466"/>
                      <a:gd name="csY2" fmla="*/ 511852 h 547922"/>
                      <a:gd name="csX3" fmla="*/ 3515848 w 3783466"/>
                      <a:gd name="csY3" fmla="*/ 472664 h 547922"/>
                      <a:gd name="csX4" fmla="*/ 3346031 w 3783466"/>
                      <a:gd name="csY4" fmla="*/ 41589 h 547922"/>
                      <a:gd name="csX5" fmla="*/ 1046968 w 3783466"/>
                      <a:gd name="csY5" fmla="*/ 15464 h 547922"/>
                    </a:gdLst>
                    <a:ahLst/>
                    <a:cxnLst>
                      <a:cxn ang="0">
                        <a:pos x="csX0" y="csY0"/>
                      </a:cxn>
                      <a:cxn ang="0">
                        <a:pos x="csX1" y="csY1"/>
                      </a:cxn>
                      <a:cxn ang="0">
                        <a:pos x="csX2" y="csY2"/>
                      </a:cxn>
                      <a:cxn ang="0">
                        <a:pos x="csX3" y="csY3"/>
                      </a:cxn>
                      <a:cxn ang="0">
                        <a:pos x="csX4" y="csY4"/>
                      </a:cxn>
                      <a:cxn ang="0">
                        <a:pos x="csX5" y="csY5"/>
                      </a:cxn>
                    </a:cxnLst>
                    <a:rect l="l" t="t" r="r" b="b"/>
                    <a:pathLst>
                      <a:path w="3783466" h="547922" extrusionOk="0">
                        <a:moveTo>
                          <a:pt x="1935243" y="2401"/>
                        </a:moveTo>
                        <a:cubicBezTo>
                          <a:pt x="1165740" y="-1646"/>
                          <a:pt x="397870" y="17220"/>
                          <a:pt x="171757" y="93841"/>
                        </a:cubicBezTo>
                        <a:cubicBezTo>
                          <a:pt x="-48897" y="184547"/>
                          <a:pt x="-114914" y="448831"/>
                          <a:pt x="446077" y="511852"/>
                        </a:cubicBezTo>
                        <a:cubicBezTo>
                          <a:pt x="960801" y="616613"/>
                          <a:pt x="3024587" y="594898"/>
                          <a:pt x="3515848" y="472664"/>
                        </a:cubicBezTo>
                        <a:cubicBezTo>
                          <a:pt x="3975198" y="381169"/>
                          <a:pt x="3816591" y="146018"/>
                          <a:pt x="3346031" y="41589"/>
                        </a:cubicBezTo>
                        <a:cubicBezTo>
                          <a:pt x="2991887" y="-27809"/>
                          <a:pt x="1454121" y="13103"/>
                          <a:pt x="1046968" y="15464"/>
                        </a:cubicBezTo>
                      </a:path>
                    </a:pathLst>
                  </a:custGeom>
                  <ask:type>
                    <ask:lineSketchNone/>
                  </ask:type>
                </ask:lineSketchStyleProps>
              </a:ext>
            </a:extLst>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en-US">
              <a:ln w="76200">
                <a:solidFill>
                  <a:schemeClr val="tx1"/>
                </a:solidFill>
              </a:ln>
            </a:endParaRPr>
          </a:p>
        </p:txBody>
      </p:sp>
      <p:sp>
        <p:nvSpPr>
          <p:cNvPr id="16" name="Freeform 15">
            <a:extLst>
              <a:ext uri="{FF2B5EF4-FFF2-40B4-BE49-F238E27FC236}">
                <a16:creationId xmlns:a16="http://schemas.microsoft.com/office/drawing/2014/main" id="{81726294-D7AF-B6C7-1E84-3CBD24486733}"/>
              </a:ext>
              <a:ext uri="{C183D7F6-B498-43B3-948B-1728B52AA6E4}">
                <adec:decorative xmlns:adec="http://schemas.microsoft.com/office/drawing/2017/decorative" val="1"/>
              </a:ext>
            </a:extLst>
          </p:cNvPr>
          <p:cNvSpPr/>
          <p:nvPr/>
        </p:nvSpPr>
        <p:spPr>
          <a:xfrm>
            <a:off x="7654834" y="4846174"/>
            <a:ext cx="3526972" cy="547922"/>
          </a:xfrm>
          <a:custGeom>
            <a:avLst/>
            <a:gdLst>
              <a:gd name="csX0" fmla="*/ 1804046 w 3526972"/>
              <a:gd name="csY0" fmla="*/ 2401 h 547922"/>
              <a:gd name="csX1" fmla="*/ 160113 w 3526972"/>
              <a:gd name="csY1" fmla="*/ 93841 h 547922"/>
              <a:gd name="csX2" fmla="*/ 415835 w 3526972"/>
              <a:gd name="csY2" fmla="*/ 511852 h 547922"/>
              <a:gd name="csX3" fmla="*/ 3277496 w 3526972"/>
              <a:gd name="csY3" fmla="*/ 472664 h 547922"/>
              <a:gd name="csX4" fmla="*/ 3119192 w 3526972"/>
              <a:gd name="csY4" fmla="*/ 41589 h 547922"/>
              <a:gd name="csX5" fmla="*/ 975990 w 3526972"/>
              <a:gd name="csY5" fmla="*/ 15464 h 547922"/>
            </a:gdLst>
            <a:ahLst/>
            <a:cxnLst>
              <a:cxn ang="0">
                <a:pos x="csX0" y="csY0"/>
              </a:cxn>
              <a:cxn ang="0">
                <a:pos x="csX1" y="csY1"/>
              </a:cxn>
              <a:cxn ang="0">
                <a:pos x="csX2" y="csY2"/>
              </a:cxn>
              <a:cxn ang="0">
                <a:pos x="csX3" y="csY3"/>
              </a:cxn>
              <a:cxn ang="0">
                <a:pos x="csX4" y="csY4"/>
              </a:cxn>
              <a:cxn ang="0">
                <a:pos x="csX5" y="csY5"/>
              </a:cxn>
            </a:cxnLst>
            <a:rect l="l" t="t" r="r" b="b"/>
            <a:pathLst>
              <a:path w="3526972" h="547922" fill="none" extrusionOk="0">
                <a:moveTo>
                  <a:pt x="1804046" y="2401"/>
                </a:moveTo>
                <a:cubicBezTo>
                  <a:pt x="1075563" y="2267"/>
                  <a:pt x="375041" y="24411"/>
                  <a:pt x="160113" y="93841"/>
                </a:cubicBezTo>
                <a:cubicBezTo>
                  <a:pt x="-72138" y="170341"/>
                  <a:pt x="-114076" y="463095"/>
                  <a:pt x="415835" y="511852"/>
                </a:cubicBezTo>
                <a:cubicBezTo>
                  <a:pt x="1008304" y="615804"/>
                  <a:pt x="2893778" y="567112"/>
                  <a:pt x="3277496" y="472664"/>
                </a:cubicBezTo>
                <a:cubicBezTo>
                  <a:pt x="3666190" y="384281"/>
                  <a:pt x="3533182" y="142656"/>
                  <a:pt x="3119192" y="41589"/>
                </a:cubicBezTo>
                <a:cubicBezTo>
                  <a:pt x="2762144" y="4892"/>
                  <a:pt x="1360306" y="88281"/>
                  <a:pt x="975990" y="15464"/>
                </a:cubicBezTo>
              </a:path>
              <a:path w="3526972" h="547922" stroke="0" extrusionOk="0">
                <a:moveTo>
                  <a:pt x="1804046" y="2401"/>
                </a:moveTo>
                <a:cubicBezTo>
                  <a:pt x="1069460" y="-11791"/>
                  <a:pt x="383024" y="12107"/>
                  <a:pt x="160113" y="93841"/>
                </a:cubicBezTo>
                <a:cubicBezTo>
                  <a:pt x="-43924" y="184503"/>
                  <a:pt x="-118028" y="449170"/>
                  <a:pt x="415835" y="511852"/>
                </a:cubicBezTo>
                <a:cubicBezTo>
                  <a:pt x="914093" y="595796"/>
                  <a:pt x="2820651" y="585786"/>
                  <a:pt x="3277496" y="472664"/>
                </a:cubicBezTo>
                <a:cubicBezTo>
                  <a:pt x="3694374" y="375859"/>
                  <a:pt x="3528903" y="130273"/>
                  <a:pt x="3119192" y="41589"/>
                </a:cubicBezTo>
                <a:cubicBezTo>
                  <a:pt x="2751212" y="-32760"/>
                  <a:pt x="1370558" y="-17496"/>
                  <a:pt x="975990" y="15464"/>
                </a:cubicBezTo>
              </a:path>
            </a:pathLst>
          </a:custGeom>
          <a:ln w="50800">
            <a:solidFill>
              <a:srgbClr val="C00000"/>
            </a:solidFill>
            <a:extLst>
              <a:ext uri="{C807C97D-BFC1-408E-A445-0C87EB9F89A2}">
                <ask:lineSketchStyleProps xmlns:ask="http://schemas.microsoft.com/office/drawing/2018/sketchyshapes" sd="1219033472">
                  <a:custGeom>
                    <a:avLst/>
                    <a:gdLst>
                      <a:gd name="csX0" fmla="*/ 1935243 w 3783466"/>
                      <a:gd name="csY0" fmla="*/ 2401 h 547922"/>
                      <a:gd name="csX1" fmla="*/ 171757 w 3783466"/>
                      <a:gd name="csY1" fmla="*/ 93841 h 547922"/>
                      <a:gd name="csX2" fmla="*/ 446077 w 3783466"/>
                      <a:gd name="csY2" fmla="*/ 511852 h 547922"/>
                      <a:gd name="csX3" fmla="*/ 3515848 w 3783466"/>
                      <a:gd name="csY3" fmla="*/ 472664 h 547922"/>
                      <a:gd name="csX4" fmla="*/ 3346031 w 3783466"/>
                      <a:gd name="csY4" fmla="*/ 41589 h 547922"/>
                      <a:gd name="csX5" fmla="*/ 1046968 w 3783466"/>
                      <a:gd name="csY5" fmla="*/ 15464 h 547922"/>
                    </a:gdLst>
                    <a:ahLst/>
                    <a:cxnLst>
                      <a:cxn ang="0">
                        <a:pos x="csX0" y="csY0"/>
                      </a:cxn>
                      <a:cxn ang="0">
                        <a:pos x="csX1" y="csY1"/>
                      </a:cxn>
                      <a:cxn ang="0">
                        <a:pos x="csX2" y="csY2"/>
                      </a:cxn>
                      <a:cxn ang="0">
                        <a:pos x="csX3" y="csY3"/>
                      </a:cxn>
                      <a:cxn ang="0">
                        <a:pos x="csX4" y="csY4"/>
                      </a:cxn>
                      <a:cxn ang="0">
                        <a:pos x="csX5" y="csY5"/>
                      </a:cxn>
                    </a:cxnLst>
                    <a:rect l="l" t="t" r="r" b="b"/>
                    <a:pathLst>
                      <a:path w="3783466" h="547922">
                        <a:moveTo>
                          <a:pt x="1935243" y="2401"/>
                        </a:moveTo>
                        <a:cubicBezTo>
                          <a:pt x="1177597" y="5667"/>
                          <a:pt x="419951" y="8933"/>
                          <a:pt x="171757" y="93841"/>
                        </a:cubicBezTo>
                        <a:cubicBezTo>
                          <a:pt x="-76437" y="178749"/>
                          <a:pt x="-111272" y="448715"/>
                          <a:pt x="446077" y="511852"/>
                        </a:cubicBezTo>
                        <a:cubicBezTo>
                          <a:pt x="1003425" y="574989"/>
                          <a:pt x="3032522" y="551041"/>
                          <a:pt x="3515848" y="472664"/>
                        </a:cubicBezTo>
                        <a:cubicBezTo>
                          <a:pt x="3999174" y="394287"/>
                          <a:pt x="3757511" y="117789"/>
                          <a:pt x="3346031" y="41589"/>
                        </a:cubicBezTo>
                        <a:cubicBezTo>
                          <a:pt x="2934551" y="-34611"/>
                          <a:pt x="1451916" y="17641"/>
                          <a:pt x="1046968" y="15464"/>
                        </a:cubicBezTo>
                      </a:path>
                    </a:pathLst>
                  </a:custGeom>
                  <ask:type>
                    <ask:lineSketchCurved/>
                  </ask:type>
                </ask:lineSketchStyleProps>
              </a:ext>
            </a:extLst>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en-US">
              <a:ln w="76200">
                <a:solidFill>
                  <a:schemeClr val="tx1"/>
                </a:solidFill>
              </a:ln>
            </a:endParaRPr>
          </a:p>
        </p:txBody>
      </p:sp>
      <p:sp>
        <p:nvSpPr>
          <p:cNvPr id="17" name="Rectangle 16">
            <a:extLst>
              <a:ext uri="{FF2B5EF4-FFF2-40B4-BE49-F238E27FC236}">
                <a16:creationId xmlns:a16="http://schemas.microsoft.com/office/drawing/2014/main" id="{AD2D5C78-F8BC-30B7-D14C-7F750289B80D}"/>
              </a:ext>
              <a:ext uri="{C183D7F6-B498-43B3-948B-1728B52AA6E4}">
                <adec:decorative xmlns:adec="http://schemas.microsoft.com/office/drawing/2017/decorative" val="1"/>
              </a:ext>
            </a:extLst>
          </p:cNvPr>
          <p:cNvSpPr/>
          <p:nvPr/>
        </p:nvSpPr>
        <p:spPr>
          <a:xfrm>
            <a:off x="11283240" y="1556123"/>
            <a:ext cx="638165" cy="44143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1089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DF38E-614F-8E52-726E-B4840828165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52D9A32-61DA-6DD1-D85B-FEAA5DB2BF69}"/>
              </a:ext>
            </a:extLst>
          </p:cNvPr>
          <p:cNvSpPr>
            <a:spLocks noGrp="1" noChangeArrowheads="1"/>
          </p:cNvSpPr>
          <p:nvPr>
            <p:ph type="title"/>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lnSpc>
                <a:spcPct val="100000"/>
              </a:lnSpc>
              <a:spcAft>
                <a:spcPct val="0"/>
              </a:spcAft>
            </a:pPr>
            <a:r>
              <a:rPr lang="en-US" dirty="0"/>
              <a:t>IMPORTANT: Not Every Client Needs This Strategy</a:t>
            </a:r>
            <a:endParaRPr kumimoji="0" lang="en-US" altLang="en-US" sz="1800" i="0" u="none" strike="noStrike" cap="none" normalizeH="0" baseline="0" dirty="0">
              <a:ln>
                <a:noFill/>
              </a:ln>
              <a:solidFill>
                <a:srgbClr val="002751"/>
              </a:solidFill>
              <a:effectLst/>
            </a:endParaRPr>
          </a:p>
        </p:txBody>
      </p:sp>
      <p:sp>
        <p:nvSpPr>
          <p:cNvPr id="5" name="Subtitle 1">
            <a:extLst>
              <a:ext uri="{FF2B5EF4-FFF2-40B4-BE49-F238E27FC236}">
                <a16:creationId xmlns:a16="http://schemas.microsoft.com/office/drawing/2014/main" id="{EA1FFA9F-9FCF-335B-3856-4E40D11A7314}"/>
              </a:ext>
            </a:extLst>
          </p:cNvPr>
          <p:cNvSpPr>
            <a:spLocks noGrp="1" noChangeArrowheads="1"/>
          </p:cNvSpPr>
          <p:nvPr>
            <p:ph idx="1"/>
          </p:nvPr>
        </p:nvSpPr>
        <p:spPr bwMode="auto">
          <a:xfrm>
            <a:off x="490553" y="1357566"/>
            <a:ext cx="88537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effectLst/>
                <a:latin typeface="Arial" panose="020B0604020202020204" pitchFamily="34" charset="0"/>
              </a:rPr>
              <a:t>Life insurance as an IRA replacement strategy works best for a specific client profile. </a:t>
            </a:r>
          </a:p>
        </p:txBody>
      </p:sp>
      <p:graphicFrame>
        <p:nvGraphicFramePr>
          <p:cNvPr id="13" name="Content Placeholder 12">
            <a:extLst>
              <a:ext uri="{FF2B5EF4-FFF2-40B4-BE49-F238E27FC236}">
                <a16:creationId xmlns:a16="http://schemas.microsoft.com/office/drawing/2014/main" id="{E4270D64-D60E-B6BF-27AF-BE2CACEAB176}"/>
              </a:ext>
            </a:extLst>
          </p:cNvPr>
          <p:cNvGraphicFramePr>
            <a:graphicFrameLocks noGrp="1"/>
          </p:cNvGraphicFramePr>
          <p:nvPr>
            <p:ph idx="10"/>
            <p:extLst>
              <p:ext uri="{D42A27DB-BD31-4B8C-83A1-F6EECF244321}">
                <p14:modId xmlns:p14="http://schemas.microsoft.com/office/powerpoint/2010/main" val="2751583384"/>
              </p:ext>
            </p:extLst>
          </p:nvPr>
        </p:nvGraphicFramePr>
        <p:xfrm>
          <a:off x="655815" y="1904987"/>
          <a:ext cx="10603794" cy="3595447"/>
        </p:xfrm>
        <a:graphic>
          <a:graphicData uri="http://schemas.openxmlformats.org/drawingml/2006/table">
            <a:tbl>
              <a:tblPr firstRow="1" bandRow="1">
                <a:tableStyleId>{5C22544A-7EE6-4342-B048-85BDC9FD1C3A}</a:tableStyleId>
              </a:tblPr>
              <a:tblGrid>
                <a:gridCol w="5301897">
                  <a:extLst>
                    <a:ext uri="{9D8B030D-6E8A-4147-A177-3AD203B41FA5}">
                      <a16:colId xmlns:a16="http://schemas.microsoft.com/office/drawing/2014/main" val="781248747"/>
                    </a:ext>
                  </a:extLst>
                </a:gridCol>
                <a:gridCol w="5301897">
                  <a:extLst>
                    <a:ext uri="{9D8B030D-6E8A-4147-A177-3AD203B41FA5}">
                      <a16:colId xmlns:a16="http://schemas.microsoft.com/office/drawing/2014/main" val="4013461683"/>
                    </a:ext>
                  </a:extLst>
                </a:gridCol>
              </a:tblGrid>
              <a:tr h="3595447">
                <a:tc>
                  <a:txBody>
                    <a:bodyPr/>
                    <a:lstStyle/>
                    <a:p>
                      <a:pPr marL="0" marR="0" lvl="0" indent="0" algn="l" defTabSz="914400" rtl="0" eaLnBrk="0" fontAlgn="base" latinLnBrk="0" hangingPunct="0">
                        <a:lnSpc>
                          <a:spcPct val="100000"/>
                        </a:lnSpc>
                        <a:spcBef>
                          <a:spcPct val="0"/>
                        </a:spcBef>
                        <a:spcAft>
                          <a:spcPts val="1400"/>
                        </a:spcAft>
                        <a:buClrTx/>
                        <a:buSzTx/>
                        <a:buFontTx/>
                        <a:buNone/>
                        <a:tabLst/>
                      </a:pPr>
                      <a:r>
                        <a:rPr kumimoji="0" lang="en-US" altLang="en-US" sz="2000" b="1" i="0" u="none" strike="noStrike" cap="none" normalizeH="0" baseline="0" dirty="0">
                          <a:ln>
                            <a:noFill/>
                          </a:ln>
                          <a:solidFill>
                            <a:srgbClr val="002751"/>
                          </a:solidFill>
                          <a:effectLst/>
                          <a:latin typeface="Arial" panose="020B0604020202020204" pitchFamily="34" charset="0"/>
                          <a:cs typeface="Arial" panose="020B0604020202020204" pitchFamily="34" charset="0"/>
                        </a:rPr>
                        <a:t>Best Candidates:</a:t>
                      </a:r>
                      <a:endParaRPr kumimoji="0" lang="en-US" altLang="en-US" sz="1400" b="0" i="0" u="none" strike="noStrike" cap="none" normalizeH="0" baseline="0" dirty="0">
                        <a:ln>
                          <a:noFill/>
                        </a:ln>
                        <a:solidFill>
                          <a:srgbClr val="002751"/>
                        </a:solidFill>
                        <a:effectLst/>
                        <a:latin typeface="Arial" panose="020B0604020202020204" pitchFamily="34" charset="0"/>
                        <a:cs typeface="Arial" panose="020B0604020202020204" pitchFamily="34" charset="0"/>
                      </a:endParaRPr>
                    </a:p>
                    <a:p>
                      <a:pPr marL="285750" marR="0" lvl="0" indent="-285750" algn="l" defTabSz="914400" rtl="0" eaLnBrk="0" fontAlgn="base" latinLnBrk="0" hangingPunct="0">
                        <a:lnSpc>
                          <a:spcPct val="100000"/>
                        </a:lnSpc>
                        <a:spcBef>
                          <a:spcPct val="0"/>
                        </a:spcBef>
                        <a:spcAft>
                          <a:spcPts val="1400"/>
                        </a:spcAft>
                        <a:buClrTx/>
                        <a:buSzTx/>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Large IRA balances </a:t>
                      </a:r>
                      <a:b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b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($500K+, especially multi-million)</a:t>
                      </a:r>
                    </a:p>
                    <a:p>
                      <a:pPr marL="285750" marR="0" lvl="0" indent="-285750" algn="l" defTabSz="914400" rtl="0" eaLnBrk="0" fontAlgn="base" latinLnBrk="0" hangingPunct="0">
                        <a:lnSpc>
                          <a:spcPct val="100000"/>
                        </a:lnSpc>
                        <a:spcBef>
                          <a:spcPct val="0"/>
                        </a:spcBef>
                        <a:spcAft>
                          <a:spcPts val="1400"/>
                        </a:spcAft>
                        <a:buClrTx/>
                        <a:buSzTx/>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Funds genuinely earmarked for heirs </a:t>
                      </a: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b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br>
                      <a:r>
                        <a:rPr kumimoji="0" lang="en-US" altLang="en-US" sz="16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not needed for lifetime income</a:t>
                      </a:r>
                    </a:p>
                    <a:p>
                      <a:pPr marL="285750" marR="0" lvl="0" indent="-285750" algn="l" defTabSz="914400" rtl="0" eaLnBrk="0" fontAlgn="base" latinLnBrk="0" hangingPunct="0">
                        <a:lnSpc>
                          <a:spcPct val="100000"/>
                        </a:lnSpc>
                        <a:spcBef>
                          <a:spcPct val="0"/>
                        </a:spcBef>
                        <a:spcAft>
                          <a:spcPts val="1400"/>
                        </a:spcAft>
                        <a:buClrTx/>
                        <a:buSzTx/>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Insurable</a:t>
                      </a: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 </a:t>
                      </a:r>
                      <a:r>
                        <a:rPr kumimoji="0" lang="en-US" altLang="en-US" sz="16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health qualifies them for a policy</a:t>
                      </a:r>
                    </a:p>
                    <a:p>
                      <a:pPr marL="285750" marR="0" lvl="0" indent="-285750" algn="l" defTabSz="914400" rtl="0" eaLnBrk="0" fontAlgn="base" latinLnBrk="0" hangingPunct="0">
                        <a:lnSpc>
                          <a:spcPct val="100000"/>
                        </a:lnSpc>
                        <a:spcBef>
                          <a:spcPct val="0"/>
                        </a:spcBef>
                        <a:spcAft>
                          <a:spcPts val="1400"/>
                        </a:spcAft>
                        <a:buClrTx/>
                        <a:buSzTx/>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Long time horizon </a:t>
                      </a: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b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br>
                      <a:r>
                        <a:rPr kumimoji="0" lang="en-US" altLang="en-US" sz="16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this is a multi-year commitment</a:t>
                      </a:r>
                    </a:p>
                    <a:p>
                      <a:pPr marL="285750" marR="0" lvl="0" indent="-285750" algn="l" defTabSz="914400" rtl="0" eaLnBrk="0" fontAlgn="base" latinLnBrk="0" hangingPunct="0">
                        <a:lnSpc>
                          <a:spcPct val="100000"/>
                        </a:lnSpc>
                        <a:spcBef>
                          <a:spcPct val="0"/>
                        </a:spcBef>
                        <a:spcAft>
                          <a:spcPts val="1400"/>
                        </a:spcAft>
                        <a:buClrTx/>
                        <a:buSzTx/>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Estate planning goals </a:t>
                      </a: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that go beyond simple beneficiary designation</a:t>
                      </a:r>
                      <a:endParaRPr lang="en-US" sz="1400" dirty="0">
                        <a:latin typeface="Arial" panose="020B0604020202020204" pitchFamily="34" charset="0"/>
                        <a:cs typeface="Arial" panose="020B0604020202020204" pitchFamily="34" charset="0"/>
                      </a:endParaRPr>
                    </a:p>
                  </a:txBody>
                  <a:tcPr>
                    <a:solidFill>
                      <a:schemeClr val="accent6">
                        <a:lumMod val="20000"/>
                        <a:lumOff val="80000"/>
                      </a:schemeClr>
                    </a:solidFill>
                  </a:tcPr>
                </a:tc>
                <a:tc>
                  <a:txBody>
                    <a:bodyPr/>
                    <a:lstStyle/>
                    <a:p>
                      <a:pPr marL="0" lvl="0" indent="0">
                        <a:lnSpc>
                          <a:spcPct val="100000"/>
                        </a:lnSpc>
                        <a:spcAft>
                          <a:spcPts val="1400"/>
                        </a:spcAft>
                        <a:buClrTx/>
                        <a:buNone/>
                      </a:pPr>
                      <a:r>
                        <a:rPr lang="en-US" altLang="en-US" sz="2000" b="1" dirty="0">
                          <a:solidFill>
                            <a:srgbClr val="002751"/>
                          </a:solidFill>
                          <a:latin typeface="Arial" panose="020B0604020202020204" pitchFamily="34" charset="0"/>
                          <a:cs typeface="Arial" panose="020B0604020202020204" pitchFamily="34" charset="0"/>
                        </a:rPr>
                        <a:t>Not a fit when:</a:t>
                      </a:r>
                      <a:endParaRPr lang="en-US" altLang="en-US" sz="1400" dirty="0">
                        <a:solidFill>
                          <a:srgbClr val="002751"/>
                        </a:solidFill>
                        <a:latin typeface="Arial" panose="020B0604020202020204" pitchFamily="34" charset="0"/>
                        <a:cs typeface="Arial" panose="020B0604020202020204" pitchFamily="34" charset="0"/>
                      </a:endParaRPr>
                    </a:p>
                    <a:p>
                      <a:pPr marL="285750" lvl="0" indent="-285750">
                        <a:lnSpc>
                          <a:spcPct val="100000"/>
                        </a:lnSpc>
                        <a:spcAft>
                          <a:spcPts val="1400"/>
                        </a:spcAft>
                        <a:buClrTx/>
                        <a:buFont typeface="Arial" panose="020B0604020202020204" pitchFamily="34" charset="0"/>
                        <a:buChar char="•"/>
                      </a:pPr>
                      <a:r>
                        <a:rPr lang="en-US" altLang="en-US" sz="1600" b="1" dirty="0">
                          <a:solidFill>
                            <a:schemeClr val="tx1"/>
                          </a:solidFill>
                          <a:latin typeface="Arial" panose="020B0604020202020204" pitchFamily="34" charset="0"/>
                          <a:cs typeface="Arial" panose="020B0604020202020204" pitchFamily="34" charset="0"/>
                        </a:rPr>
                        <a:t>Need IRA funds </a:t>
                      </a:r>
                      <a:r>
                        <a:rPr lang="en-US" altLang="en-US" sz="1600" b="0" dirty="0">
                          <a:solidFill>
                            <a:schemeClr val="tx1"/>
                          </a:solidFill>
                          <a:latin typeface="Arial" panose="020B0604020202020204" pitchFamily="34" charset="0"/>
                          <a:cs typeface="Arial" panose="020B0604020202020204" pitchFamily="34" charset="0"/>
                        </a:rPr>
                        <a:t>for retirement income</a:t>
                      </a:r>
                    </a:p>
                    <a:p>
                      <a:pPr marL="285750" marR="0" lvl="0" indent="-285750" algn="l" defTabSz="914400" rtl="0" eaLnBrk="1" fontAlgn="auto" latinLnBrk="0" hangingPunct="1">
                        <a:lnSpc>
                          <a:spcPct val="100000"/>
                        </a:lnSpc>
                        <a:spcBef>
                          <a:spcPts val="0"/>
                        </a:spcBef>
                        <a:spcAft>
                          <a:spcPts val="1400"/>
                        </a:spcAft>
                        <a:buClrTx/>
                        <a:buSzTx/>
                        <a:buFont typeface="Arial" panose="020B0604020202020204" pitchFamily="34" charset="0"/>
                        <a:buChar char="•"/>
                        <a:tabLst/>
                        <a:defRPr/>
                      </a:pPr>
                      <a:r>
                        <a:rPr lang="en-US" altLang="en-US" sz="1600" b="0" dirty="0">
                          <a:solidFill>
                            <a:schemeClr val="tx1"/>
                          </a:solidFill>
                          <a:latin typeface="Arial" panose="020B0604020202020204" pitchFamily="34" charset="0"/>
                          <a:cs typeface="Arial" panose="020B0604020202020204" pitchFamily="34" charset="0"/>
                        </a:rPr>
                        <a:t>IRA balance will likely </a:t>
                      </a:r>
                      <a:r>
                        <a:rPr lang="en-US" altLang="en-US" sz="1600" b="1" dirty="0">
                          <a:solidFill>
                            <a:schemeClr val="tx1"/>
                          </a:solidFill>
                          <a:latin typeface="Arial" panose="020B0604020202020204" pitchFamily="34" charset="0"/>
                          <a:cs typeface="Arial" panose="020B0604020202020204" pitchFamily="34" charset="0"/>
                        </a:rPr>
                        <a:t>be consumed during lifetime</a:t>
                      </a:r>
                      <a:endParaRPr lang="en-US" altLang="en-US" sz="1600" b="0" dirty="0">
                        <a:solidFill>
                          <a:schemeClr val="tx1"/>
                        </a:solidFill>
                        <a:latin typeface="Arial" panose="020B0604020202020204" pitchFamily="34" charset="0"/>
                        <a:cs typeface="Arial" panose="020B0604020202020204" pitchFamily="34" charset="0"/>
                      </a:endParaRPr>
                    </a:p>
                    <a:p>
                      <a:pPr marL="285750" lvl="0" indent="-285750">
                        <a:lnSpc>
                          <a:spcPct val="100000"/>
                        </a:lnSpc>
                        <a:spcAft>
                          <a:spcPts val="1400"/>
                        </a:spcAft>
                        <a:buClrTx/>
                        <a:buFont typeface="Arial" panose="020B0604020202020204" pitchFamily="34" charset="0"/>
                        <a:buChar char="•"/>
                      </a:pPr>
                      <a:r>
                        <a:rPr lang="en-US" altLang="en-US" sz="1600" b="1" dirty="0">
                          <a:solidFill>
                            <a:schemeClr val="tx1"/>
                          </a:solidFill>
                          <a:latin typeface="Arial" panose="020B0604020202020204" pitchFamily="34" charset="0"/>
                          <a:cs typeface="Arial" panose="020B0604020202020204" pitchFamily="34" charset="0"/>
                        </a:rPr>
                        <a:t>Uninsurable </a:t>
                      </a:r>
                      <a:r>
                        <a:rPr lang="en-US" altLang="en-US" sz="1600" b="0" dirty="0">
                          <a:solidFill>
                            <a:schemeClr val="tx1"/>
                          </a:solidFill>
                          <a:latin typeface="Arial" panose="020B0604020202020204" pitchFamily="34" charset="0"/>
                          <a:cs typeface="Arial" panose="020B0604020202020204" pitchFamily="34" charset="0"/>
                        </a:rPr>
                        <a:t>or in poor health</a:t>
                      </a:r>
                    </a:p>
                    <a:p>
                      <a:pPr marL="285750" lvl="0" indent="-285750">
                        <a:lnSpc>
                          <a:spcPct val="100000"/>
                        </a:lnSpc>
                        <a:spcAft>
                          <a:spcPts val="1400"/>
                        </a:spcAft>
                        <a:buClrTx/>
                        <a:buFont typeface="Arial" panose="020B0604020202020204" pitchFamily="34" charset="0"/>
                        <a:buChar char="•"/>
                      </a:pPr>
                      <a:r>
                        <a:rPr lang="en-US" altLang="en-US" sz="1600" b="1" dirty="0">
                          <a:solidFill>
                            <a:schemeClr val="tx1"/>
                          </a:solidFill>
                          <a:latin typeface="Arial" panose="020B0604020202020204" pitchFamily="34" charset="0"/>
                          <a:cs typeface="Arial" panose="020B0604020202020204" pitchFamily="34" charset="0"/>
                        </a:rPr>
                        <a:t>Unwilling to commit </a:t>
                      </a:r>
                      <a:r>
                        <a:rPr lang="en-US" altLang="en-US" sz="1600" b="0" dirty="0">
                          <a:solidFill>
                            <a:schemeClr val="tx1"/>
                          </a:solidFill>
                          <a:latin typeface="Arial" panose="020B0604020202020204" pitchFamily="34" charset="0"/>
                          <a:cs typeface="Arial" panose="020B0604020202020204" pitchFamily="34" charset="0"/>
                        </a:rPr>
                        <a:t>to a long-term strategy</a:t>
                      </a:r>
                      <a:endParaRPr lang="en-US" sz="1400" dirty="0">
                        <a:latin typeface="Arial" panose="020B0604020202020204" pitchFamily="34" charset="0"/>
                        <a:cs typeface="Arial" panose="020B0604020202020204" pitchFamily="34" charset="0"/>
                      </a:endParaRPr>
                    </a:p>
                  </a:txBody>
                  <a:tcPr>
                    <a:solidFill>
                      <a:srgbClr val="FF0000">
                        <a:alpha val="18824"/>
                      </a:srgbClr>
                    </a:solidFill>
                  </a:tcPr>
                </a:tc>
                <a:extLst>
                  <a:ext uri="{0D108BD9-81ED-4DB2-BD59-A6C34878D82A}">
                    <a16:rowId xmlns:a16="http://schemas.microsoft.com/office/drawing/2014/main" val="2831494700"/>
                  </a:ext>
                </a:extLst>
              </a:tr>
            </a:tbl>
          </a:graphicData>
        </a:graphic>
      </p:graphicFrame>
      <p:sp>
        <p:nvSpPr>
          <p:cNvPr id="6" name="Content Placeholder 5">
            <a:extLst>
              <a:ext uri="{FF2B5EF4-FFF2-40B4-BE49-F238E27FC236}">
                <a16:creationId xmlns:a16="http://schemas.microsoft.com/office/drawing/2014/main" id="{1173964C-3C7B-2CB2-5140-4ABF89D256EE}"/>
              </a:ext>
            </a:extLst>
          </p:cNvPr>
          <p:cNvSpPr>
            <a:spLocks noGrp="1"/>
          </p:cNvSpPr>
          <p:nvPr>
            <p:ph idx="11"/>
          </p:nvPr>
        </p:nvSpPr>
        <p:spPr>
          <a:xfrm>
            <a:off x="655815" y="5576692"/>
            <a:ext cx="10514543" cy="646331"/>
          </a:xfrm>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en-US" sz="1800" b="0" i="1" u="none" strike="noStrike" kern="1200" cap="none" spc="0" normalizeH="0" baseline="0" noProof="0" dirty="0">
                <a:ln>
                  <a:noFill/>
                </a:ln>
                <a:solidFill>
                  <a:srgbClr val="002751"/>
                </a:solidFill>
                <a:effectLst/>
                <a:uLnTx/>
                <a:uFillTx/>
                <a:latin typeface="Arial" panose="020B0604020202020204" pitchFamily="34" charset="0"/>
                <a:ea typeface="+mn-ea"/>
                <a:cs typeface="Arial" panose="020B0604020202020204" pitchFamily="34" charset="0"/>
              </a:rPr>
              <a:t>The value isn't selling life insurance to everyone. </a:t>
            </a:r>
            <a:br>
              <a:rPr kumimoji="0" lang="en-US" altLang="en-US" sz="1800" b="0" i="1" u="none" strike="noStrike" kern="1200" cap="none" spc="0" normalizeH="0" baseline="0" noProof="0" dirty="0">
                <a:ln>
                  <a:noFill/>
                </a:ln>
                <a:solidFill>
                  <a:srgbClr val="002751"/>
                </a:solidFill>
                <a:effectLst/>
                <a:uLnTx/>
                <a:uFillTx/>
                <a:latin typeface="Arial" panose="020B0604020202020204" pitchFamily="34" charset="0"/>
                <a:ea typeface="+mn-ea"/>
                <a:cs typeface="Arial" panose="020B0604020202020204" pitchFamily="34" charset="0"/>
              </a:rPr>
            </a:br>
            <a:r>
              <a:rPr kumimoji="0" lang="en-US" altLang="en-US" sz="1800" b="0" i="1" u="none" strike="noStrike" kern="1200" cap="none" spc="0" normalizeH="0" baseline="0" noProof="0" dirty="0">
                <a:ln>
                  <a:noFill/>
                </a:ln>
                <a:solidFill>
                  <a:srgbClr val="002751"/>
                </a:solidFill>
                <a:effectLst/>
                <a:uLnTx/>
                <a:uFillTx/>
                <a:latin typeface="Arial" panose="020B0604020202020204" pitchFamily="34" charset="0"/>
                <a:ea typeface="+mn-ea"/>
                <a:cs typeface="Arial" panose="020B0604020202020204" pitchFamily="34" charset="0"/>
              </a:rPr>
              <a:t>It's knowing which clients need this conversation — and being the advisor who has it.</a:t>
            </a:r>
            <a:endParaRPr kumimoji="0" lang="en-US" altLang="en-US" sz="1800" b="0" i="0" u="none" strike="noStrike" kern="1200" cap="none" spc="0" normalizeH="0" baseline="0" noProof="0" dirty="0">
              <a:ln>
                <a:noFill/>
              </a:ln>
              <a:solidFill>
                <a:srgbClr val="00275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009993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C3D73-DB3C-E680-A3D6-FBE7A2BA688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45D4056-91A4-ECCB-A6C1-532293CB84EB}"/>
              </a:ext>
              <a:ext uri="{C183D7F6-B498-43B3-948B-1728B52AA6E4}">
                <adec:decorative xmlns:adec="http://schemas.microsoft.com/office/drawing/2017/decorative" val="1"/>
              </a:ext>
            </a:extLst>
          </p:cNvPr>
          <p:cNvSpPr/>
          <p:nvPr/>
        </p:nvSpPr>
        <p:spPr>
          <a:xfrm>
            <a:off x="5732585" y="1619794"/>
            <a:ext cx="6459415" cy="4447614"/>
          </a:xfrm>
          <a:prstGeom prst="rect">
            <a:avLst/>
          </a:prstGeom>
          <a:solidFill>
            <a:schemeClr val="accent4">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9FAA7668-44EE-7421-21AA-291ADFEDEFC3}"/>
              </a:ext>
            </a:extLst>
          </p:cNvPr>
          <p:cNvSpPr>
            <a:spLocks noGrp="1"/>
          </p:cNvSpPr>
          <p:nvPr>
            <p:ph type="title"/>
          </p:nvPr>
        </p:nvSpPr>
        <p:spPr/>
        <p:txBody>
          <a:bodyPr/>
          <a:lstStyle/>
          <a:p>
            <a:r>
              <a:rPr lang="en-US" dirty="0"/>
              <a:t>Why Reposition </a:t>
            </a:r>
            <a:r>
              <a:rPr lang="en-US" i="1" dirty="0"/>
              <a:t>Before</a:t>
            </a:r>
            <a:r>
              <a:rPr lang="en-US" dirty="0"/>
              <a:t> the First Spouse Dies</a:t>
            </a:r>
          </a:p>
        </p:txBody>
      </p:sp>
      <p:sp>
        <p:nvSpPr>
          <p:cNvPr id="6" name="Content Placeholder 5">
            <a:extLst>
              <a:ext uri="{FF2B5EF4-FFF2-40B4-BE49-F238E27FC236}">
                <a16:creationId xmlns:a16="http://schemas.microsoft.com/office/drawing/2014/main" id="{15A185C7-A6D3-6808-90B6-71679D50F75F}"/>
              </a:ext>
            </a:extLst>
          </p:cNvPr>
          <p:cNvSpPr>
            <a:spLocks noGrp="1"/>
          </p:cNvSpPr>
          <p:nvPr>
            <p:ph idx="1"/>
          </p:nvPr>
        </p:nvSpPr>
        <p:spPr>
          <a:xfrm>
            <a:off x="490553" y="2142224"/>
            <a:ext cx="4895660" cy="3015403"/>
          </a:xfrm>
        </p:spPr>
        <p:txBody>
          <a:bodyPr wrap="square" lIns="91440" tIns="45720" rIns="91440" bIns="45720">
            <a:noAutofit/>
          </a:bodyPr>
          <a:lstStyle/>
          <a:p>
            <a:pPr>
              <a:lnSpc>
                <a:spcPct val="100000"/>
              </a:lnSpc>
              <a:spcBef>
                <a:spcPts val="0"/>
              </a:spcBef>
              <a:spcAft>
                <a:spcPts val="2400"/>
              </a:spcAft>
            </a:pPr>
            <a:r>
              <a:rPr lang="en-US" altLang="en-US" sz="2000" dirty="0"/>
              <a:t>A couple can decide to reposition IRA assets at today’s lower married rates — </a:t>
            </a:r>
            <a:r>
              <a:rPr lang="en-US" altLang="en-US" sz="2000" i="1" dirty="0"/>
              <a:t>whether through Roth conversions or funding tax-free life insurance strategies – or both.</a:t>
            </a:r>
          </a:p>
          <a:p>
            <a:pPr lvl="0">
              <a:lnSpc>
                <a:spcPct val="100000"/>
              </a:lnSpc>
              <a:spcBef>
                <a:spcPts val="0"/>
              </a:spcBef>
              <a:spcAft>
                <a:spcPts val="2400"/>
              </a:spcAft>
            </a:pPr>
            <a:r>
              <a:rPr lang="en-US" sz="2000" dirty="0"/>
              <a:t>Avoids </a:t>
            </a:r>
            <a:r>
              <a:rPr lang="en-US" sz="2000" b="1" i="1" dirty="0"/>
              <a:t>“the widow’s penalty”</a:t>
            </a:r>
            <a:r>
              <a:rPr lang="en-US" sz="2000" dirty="0"/>
              <a:t> where the surviving spouse will pay higher taxes (at single rates) on lower income</a:t>
            </a:r>
          </a:p>
        </p:txBody>
      </p:sp>
      <p:sp>
        <p:nvSpPr>
          <p:cNvPr id="17" name="Oval 16">
            <a:extLst>
              <a:ext uri="{FF2B5EF4-FFF2-40B4-BE49-F238E27FC236}">
                <a16:creationId xmlns:a16="http://schemas.microsoft.com/office/drawing/2014/main" id="{1D1FC855-0090-CDEE-B8D0-426634887F1A}"/>
              </a:ext>
              <a:ext uri="{C183D7F6-B498-43B3-948B-1728B52AA6E4}">
                <adec:decorative xmlns:adec="http://schemas.microsoft.com/office/drawing/2017/decorative" val="1"/>
              </a:ext>
            </a:extLst>
          </p:cNvPr>
          <p:cNvSpPr/>
          <p:nvPr/>
        </p:nvSpPr>
        <p:spPr>
          <a:xfrm>
            <a:off x="10440586" y="1382223"/>
            <a:ext cx="1451637" cy="1451637"/>
          </a:xfrm>
          <a:prstGeom prst="ellipse">
            <a:avLst/>
          </a:prstGeom>
          <a:solidFill>
            <a:srgbClr val="FDCB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1069BA9-19D0-23DC-CA15-1D19F9F8F645}"/>
              </a:ext>
            </a:extLst>
          </p:cNvPr>
          <p:cNvSpPr>
            <a:spLocks noGrp="1"/>
          </p:cNvSpPr>
          <p:nvPr>
            <p:ph idx="10"/>
          </p:nvPr>
        </p:nvSpPr>
        <p:spPr>
          <a:xfrm>
            <a:off x="10464685" y="1726726"/>
            <a:ext cx="1390242" cy="830997"/>
          </a:xfrm>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Last Year</a:t>
            </a:r>
            <a:b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for Married </a:t>
            </a:r>
            <a:b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Tax Rates</a:t>
            </a:r>
            <a:endParaRPr lang="en-US" dirty="0"/>
          </a:p>
        </p:txBody>
      </p:sp>
      <p:sp>
        <p:nvSpPr>
          <p:cNvPr id="4" name="Content Placeholder 3">
            <a:extLst>
              <a:ext uri="{FF2B5EF4-FFF2-40B4-BE49-F238E27FC236}">
                <a16:creationId xmlns:a16="http://schemas.microsoft.com/office/drawing/2014/main" id="{8F3BDB28-2677-EB2D-C61A-7B24110E05C0}"/>
              </a:ext>
            </a:extLst>
          </p:cNvPr>
          <p:cNvSpPr>
            <a:spLocks noGrp="1"/>
          </p:cNvSpPr>
          <p:nvPr>
            <p:ph idx="11"/>
          </p:nvPr>
        </p:nvSpPr>
        <p:spPr>
          <a:xfrm>
            <a:off x="6197249" y="1847542"/>
            <a:ext cx="5097608" cy="4124206"/>
          </a:xfrm>
        </p:spPr>
        <p:txBody>
          <a:bodyPr wrap="square" lIns="91440" tIns="45720" rIns="91440" bIns="45720">
            <a:spAutoFit/>
          </a:bodyPr>
          <a:lstStyle/>
          <a:p>
            <a:pPr marL="0" marR="0" lvl="0" indent="0" defTabSz="914400" eaLnBrk="1" fontAlgn="auto" latinLnBrk="0" hangingPunct="1">
              <a:lnSpc>
                <a:spcPct val="100000"/>
              </a:lnSpc>
              <a:spcBef>
                <a:spcPts val="0"/>
              </a:spcBef>
              <a:spcAft>
                <a:spcPts val="240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Planning Opportunity: </a:t>
            </a:r>
            <a:b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Final Married-Year Filing Window</a:t>
            </a:r>
          </a:p>
          <a:p>
            <a:pPr marL="0" marR="0" lvl="0" indent="0" defTabSz="914400" eaLnBrk="1" fontAlgn="auto" latinLnBrk="0" hangingPunct="1">
              <a:lnSpc>
                <a:spcPct val="100000"/>
              </a:lnSpc>
              <a:spcBef>
                <a:spcPts val="0"/>
              </a:spcBef>
              <a:spcAft>
                <a:spcPts val="2400"/>
              </a:spcAft>
              <a:buClrTx/>
              <a:buSzTx/>
              <a:buFontTx/>
              <a:buNone/>
              <a:tabLst/>
              <a:defRPr/>
            </a:pPr>
            <a:r>
              <a:rPr kumimoji="0" lang="en-US" altLang="en-US" sz="1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If a spouse dies during the year</a:t>
            </a: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IRA distributions taken in that year can still use married-joint rates for that calendar year</a:t>
            </a: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p>
            <a:pPr marL="0" marR="0" lvl="0" indent="0" defTabSz="914400" eaLnBrk="1" fontAlgn="auto" latinLnBrk="0" hangingPunct="1">
              <a:lnSpc>
                <a:spcPct val="100000"/>
              </a:lnSpc>
              <a:spcBef>
                <a:spcPts val="0"/>
              </a:spcBef>
              <a:spcAft>
                <a:spcPts val="240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This may be the </a:t>
            </a:r>
            <a:r>
              <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last opportunity</a:t>
            </a: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to take advantage of the wider married brackets— </a:t>
            </a:r>
            <a:r>
              <a:rPr kumimoji="0" lang="en-US" altLang="en-US" sz="18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whether repositioning funds to Roth IRAs or funding permanent life insurance.</a:t>
            </a:r>
          </a:p>
          <a:p>
            <a:pPr marL="0" marR="0" lvl="0" indent="0" defTabSz="914400" eaLnBrk="1" fontAlgn="auto" latinLnBrk="0" hangingPunct="1">
              <a:lnSpc>
                <a:spcPct val="100000"/>
              </a:lnSpc>
              <a:spcBef>
                <a:spcPts val="0"/>
              </a:spcBef>
              <a:spcAft>
                <a:spcPts val="24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Include any planned IRA income on the </a:t>
            </a:r>
            <a:b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final married-joint return.</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724661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B8038-E790-149E-40DC-17E65BED33E6}"/>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68EA175B-244D-F6B2-5A33-69AF7D563AA8}"/>
              </a:ext>
              <a:ext uri="{C183D7F6-B498-43B3-948B-1728B52AA6E4}">
                <adec:decorative xmlns:adec="http://schemas.microsoft.com/office/drawing/2017/decorative" val="1"/>
              </a:ext>
            </a:extLst>
          </p:cNvPr>
          <p:cNvSpPr/>
          <p:nvPr/>
        </p:nvSpPr>
        <p:spPr>
          <a:xfrm>
            <a:off x="496956" y="1371891"/>
            <a:ext cx="8330522" cy="1266808"/>
          </a:xfrm>
          <a:prstGeom prst="rect">
            <a:avLst/>
          </a:prstGeom>
          <a:solidFill>
            <a:schemeClr val="accent4">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6B83FC4C-CBAE-D9A7-7012-7B813E3825C9}"/>
              </a:ext>
            </a:extLst>
          </p:cNvPr>
          <p:cNvSpPr>
            <a:spLocks noGrp="1"/>
          </p:cNvSpPr>
          <p:nvPr>
            <p:ph type="title"/>
          </p:nvPr>
        </p:nvSpPr>
        <p:spPr/>
        <p:txBody>
          <a:bodyPr/>
          <a:lstStyle/>
          <a:p>
            <a:r>
              <a:rPr lang="en-US" dirty="0"/>
              <a:t>Tax-Free Strategies for the Surviving Spouse</a:t>
            </a:r>
            <a:endParaRPr lang="en-US" b="0" dirty="0"/>
          </a:p>
        </p:txBody>
      </p:sp>
      <p:sp>
        <p:nvSpPr>
          <p:cNvPr id="2" name="Content Placeholder 1">
            <a:extLst>
              <a:ext uri="{FF2B5EF4-FFF2-40B4-BE49-F238E27FC236}">
                <a16:creationId xmlns:a16="http://schemas.microsoft.com/office/drawing/2014/main" id="{8C0C59B1-2ECD-53D7-9D83-B78A3DAC9A7C}"/>
              </a:ext>
            </a:extLst>
          </p:cNvPr>
          <p:cNvSpPr>
            <a:spLocks noGrp="1"/>
          </p:cNvSpPr>
          <p:nvPr>
            <p:ph idx="1"/>
          </p:nvPr>
        </p:nvSpPr>
        <p:spPr>
          <a:xfrm>
            <a:off x="496955" y="1506752"/>
            <a:ext cx="8330522" cy="4972427"/>
          </a:xfrm>
        </p:spPr>
        <p:txBody>
          <a:bodyPr wrap="square" lIns="91440" tIns="45720" rIns="91440" bIns="45720">
            <a:noAutofit/>
          </a:bodyPr>
          <a:lstStyle/>
          <a:p>
            <a:pPr marL="0" indent="0" eaLnBrk="0" fontAlgn="base" hangingPunct="0">
              <a:lnSpc>
                <a:spcPct val="100000"/>
              </a:lnSpc>
              <a:spcBef>
                <a:spcPct val="0"/>
              </a:spcBef>
              <a:spcAft>
                <a:spcPts val="4200"/>
              </a:spcAft>
              <a:buClrTx/>
              <a:buNone/>
            </a:pPr>
            <a:r>
              <a:rPr lang="en-US" sz="2000" b="1" dirty="0">
                <a:solidFill>
                  <a:srgbClr val="4E88C6"/>
                </a:solidFill>
              </a:rPr>
              <a:t>Tax insurance for the widow: </a:t>
            </a:r>
            <a:br>
              <a:rPr lang="en-US" sz="2000" b="1" dirty="0"/>
            </a:br>
            <a:r>
              <a:rPr lang="en-US" altLang="en-US" sz="2000" dirty="0"/>
              <a:t>Repositioning IRA assets can be a </a:t>
            </a:r>
            <a:r>
              <a:rPr lang="en-US" altLang="en-US" sz="2000" b="1" dirty="0"/>
              <a:t>gift to the surviving spouse </a:t>
            </a:r>
            <a:r>
              <a:rPr lang="en-US" altLang="en-US" sz="2000" dirty="0"/>
              <a:t>— </a:t>
            </a:r>
            <a:br>
              <a:rPr lang="en-US" altLang="en-US" sz="2000" dirty="0"/>
            </a:br>
            <a:r>
              <a:rPr lang="en-US" altLang="en-US" sz="2000" i="1" dirty="0"/>
              <a:t>whether through Roth strategies or permanent life insurance.</a:t>
            </a:r>
          </a:p>
          <a:p>
            <a:pPr marL="0" indent="0" eaLnBrk="0" fontAlgn="base" hangingPunct="0">
              <a:lnSpc>
                <a:spcPct val="100000"/>
              </a:lnSpc>
              <a:spcBef>
                <a:spcPct val="0"/>
              </a:spcBef>
              <a:spcAft>
                <a:spcPts val="2400"/>
              </a:spcAft>
              <a:buClrTx/>
              <a:buNone/>
            </a:pPr>
            <a:r>
              <a:rPr lang="en-US" sz="2000" b="1" dirty="0"/>
              <a:t>KEY TAX ADVANTAGES OF REPOSITIONING:</a:t>
            </a:r>
            <a:endParaRPr lang="en-US" sz="2000" dirty="0"/>
          </a:p>
          <a:p>
            <a:pPr>
              <a:lnSpc>
                <a:spcPct val="100000"/>
              </a:lnSpc>
              <a:spcBef>
                <a:spcPts val="0"/>
              </a:spcBef>
            </a:pPr>
            <a:r>
              <a:rPr lang="en-US" altLang="en-US" sz="2000" b="1" dirty="0">
                <a:solidFill>
                  <a:srgbClr val="005E00"/>
                </a:solidFill>
              </a:rPr>
              <a:t>No lifetime RMDs </a:t>
            </a:r>
            <a:r>
              <a:rPr lang="en-US" altLang="en-US" sz="2000" dirty="0"/>
              <a:t>for a surviving spouse (Roth rollover scenario)</a:t>
            </a:r>
          </a:p>
          <a:p>
            <a:pPr>
              <a:lnSpc>
                <a:spcPct val="100000"/>
              </a:lnSpc>
              <a:spcBef>
                <a:spcPts val="0"/>
              </a:spcBef>
            </a:pPr>
            <a:r>
              <a:rPr lang="en-US" altLang="en-US" sz="2000" b="1" dirty="0">
                <a:solidFill>
                  <a:srgbClr val="005E00"/>
                </a:solidFill>
              </a:rPr>
              <a:t>Tax diversification </a:t>
            </a:r>
            <a:r>
              <a:rPr lang="en-US" altLang="en-US" sz="2000" dirty="0"/>
              <a:t>— more assets protected from future tax increases</a:t>
            </a:r>
          </a:p>
          <a:p>
            <a:pPr>
              <a:lnSpc>
                <a:spcPct val="100000"/>
              </a:lnSpc>
              <a:spcBef>
                <a:spcPts val="0"/>
              </a:spcBef>
            </a:pPr>
            <a:r>
              <a:rPr lang="en-US" altLang="en-US" sz="2000" b="1" dirty="0">
                <a:solidFill>
                  <a:srgbClr val="005E00"/>
                </a:solidFill>
              </a:rPr>
              <a:t>Funds can be accessed without raising taxable income</a:t>
            </a:r>
            <a:r>
              <a:rPr lang="en-US" altLang="en-US" sz="2000" dirty="0"/>
              <a:t>, </a:t>
            </a:r>
            <a:br>
              <a:rPr lang="en-US" altLang="en-US" sz="2000" dirty="0"/>
            </a:br>
            <a:r>
              <a:rPr lang="en-US" altLang="en-US" sz="2000" dirty="0"/>
              <a:t>helping manage:</a:t>
            </a:r>
            <a:br>
              <a:rPr lang="en-US" altLang="en-US" sz="2000" dirty="0"/>
            </a:br>
            <a:r>
              <a:rPr lang="en-US" altLang="en-US" sz="2000" dirty="0"/>
              <a:t> – IRMAA</a:t>
            </a:r>
            <a:br>
              <a:rPr lang="en-US" altLang="en-US" sz="2000" dirty="0"/>
            </a:br>
            <a:r>
              <a:rPr lang="en-US" altLang="en-US" sz="2000" dirty="0"/>
              <a:t> – Medical expense deductions</a:t>
            </a:r>
            <a:br>
              <a:rPr lang="en-US" altLang="en-US" sz="2000" dirty="0"/>
            </a:br>
            <a:r>
              <a:rPr lang="en-US" altLang="en-US" sz="2000" dirty="0"/>
              <a:t> – Senior deduction</a:t>
            </a:r>
            <a:br>
              <a:rPr lang="en-US" altLang="en-US" sz="2000" dirty="0"/>
            </a:br>
            <a:r>
              <a:rPr lang="en-US" altLang="en-US" sz="2000" dirty="0"/>
              <a:t> – 3.8% net investment income tax</a:t>
            </a:r>
            <a:endParaRPr lang="en-US" sz="2000" dirty="0"/>
          </a:p>
        </p:txBody>
      </p:sp>
      <p:pic>
        <p:nvPicPr>
          <p:cNvPr id="5" name="Picture 4" descr="Holiday gift box wrapped in plain brown paper, with ribbon, pine needles, leaves, baubles, twine, and scissors">
            <a:extLst>
              <a:ext uri="{FF2B5EF4-FFF2-40B4-BE49-F238E27FC236}">
                <a16:creationId xmlns:a16="http://schemas.microsoft.com/office/drawing/2014/main" id="{25EB5B91-9977-9D56-AA73-913B0BFFE9BD}"/>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rot="16200000">
            <a:off x="7572682" y="1316128"/>
            <a:ext cx="5991346" cy="3247290"/>
          </a:xfrm>
          <a:prstGeom prst="rect">
            <a:avLst/>
          </a:prstGeom>
        </p:spPr>
      </p:pic>
    </p:spTree>
    <p:extLst>
      <p:ext uri="{BB962C8B-B14F-4D97-AF65-F5344CB8AC3E}">
        <p14:creationId xmlns:p14="http://schemas.microsoft.com/office/powerpoint/2010/main" val="24551981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8B106-F68E-8919-ABD0-EC99F04201A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FF181DB-DCBB-D154-4EC2-293504D9AE27}"/>
              </a:ext>
            </a:extLst>
          </p:cNvPr>
          <p:cNvSpPr>
            <a:spLocks noGrp="1"/>
          </p:cNvSpPr>
          <p:nvPr>
            <p:ph type="title" idx="4294967295"/>
          </p:nvPr>
        </p:nvSpPr>
        <p:spPr>
          <a:xfrm>
            <a:off x="4040590" y="1961450"/>
            <a:ext cx="7758193" cy="657763"/>
          </a:xfrm>
          <a:prstGeom prst="rect">
            <a:avLst/>
          </a:prstGeom>
        </p:spPr>
        <p:txBody>
          <a:bodyPr/>
          <a:lstStyle/>
          <a:p>
            <a:pPr algn="r"/>
            <a:r>
              <a:rPr lang="en-US" altLang="en-US" sz="4000" b="1" dirty="0">
                <a:solidFill>
                  <a:srgbClr val="FFFFFF"/>
                </a:solidFill>
                <a:latin typeface="Arial" panose="020B0604020202020204" pitchFamily="34" charset="0"/>
                <a:cs typeface="Arial" panose="020B0604020202020204" pitchFamily="34" charset="0"/>
              </a:rPr>
              <a:t>Roth IRAs vs. Life Insurance</a:t>
            </a:r>
            <a:endParaRPr lang="en-US" dirty="0"/>
          </a:p>
        </p:txBody>
      </p:sp>
      <p:sp>
        <p:nvSpPr>
          <p:cNvPr id="2" name="Content Placeholder 1">
            <a:extLst>
              <a:ext uri="{FF2B5EF4-FFF2-40B4-BE49-F238E27FC236}">
                <a16:creationId xmlns:a16="http://schemas.microsoft.com/office/drawing/2014/main" id="{D3ED9C77-F3D7-04C6-96EC-B56E84093F2E}"/>
              </a:ext>
            </a:extLst>
          </p:cNvPr>
          <p:cNvSpPr>
            <a:spLocks noGrp="1" noChangeArrowheads="1"/>
          </p:cNvSpPr>
          <p:nvPr>
            <p:ph type="body" sz="quarter" idx="10"/>
          </p:nvPr>
        </p:nvSpPr>
        <p:spPr bwMode="auto">
          <a:xfrm>
            <a:off x="4165601" y="2637845"/>
            <a:ext cx="7633182" cy="901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eaLnBrk="0" fontAlgn="base" hangingPunct="0">
              <a:lnSpc>
                <a:spcPct val="150000"/>
              </a:lnSpc>
              <a:spcBef>
                <a:spcPct val="0"/>
              </a:spcBef>
              <a:spcAft>
                <a:spcPct val="0"/>
              </a:spcAft>
              <a:buClrTx/>
              <a:buNone/>
            </a:pPr>
            <a:r>
              <a:rPr lang="en-US" sz="4000" b="1" dirty="0">
                <a:solidFill>
                  <a:schemeClr val="accent4"/>
                </a:solidFill>
              </a:rPr>
              <a:t>When each works best</a:t>
            </a:r>
          </a:p>
        </p:txBody>
      </p:sp>
    </p:spTree>
    <p:extLst>
      <p:ext uri="{BB962C8B-B14F-4D97-AF65-F5344CB8AC3E}">
        <p14:creationId xmlns:p14="http://schemas.microsoft.com/office/powerpoint/2010/main" val="40698938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3E5AF-C260-47A5-8F6C-9633B08525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E3A805-1713-2CBA-A118-ACE674376653}"/>
              </a:ext>
            </a:extLst>
          </p:cNvPr>
          <p:cNvSpPr>
            <a:spLocks noGrp="1"/>
          </p:cNvSpPr>
          <p:nvPr>
            <p:ph type="title"/>
          </p:nvPr>
        </p:nvSpPr>
        <p:spPr/>
        <p:txBody>
          <a:bodyPr/>
          <a:lstStyle/>
          <a:p>
            <a:pPr>
              <a:lnSpc>
                <a:spcPct val="100000"/>
              </a:lnSpc>
            </a:pPr>
            <a:r>
              <a:rPr lang="en-US" dirty="0"/>
              <a:t>Roth IRAs vs Life Insurance</a:t>
            </a:r>
            <a:endParaRPr lang="en-US" dirty="0">
              <a:solidFill>
                <a:srgbClr val="4E88C6"/>
              </a:solidFill>
            </a:endParaRPr>
          </a:p>
        </p:txBody>
      </p:sp>
      <p:sp>
        <p:nvSpPr>
          <p:cNvPr id="3" name="Content Placeholder 2">
            <a:extLst>
              <a:ext uri="{FF2B5EF4-FFF2-40B4-BE49-F238E27FC236}">
                <a16:creationId xmlns:a16="http://schemas.microsoft.com/office/drawing/2014/main" id="{E69FC24B-B4B8-FE5F-139E-D321061CAC49}"/>
              </a:ext>
            </a:extLst>
          </p:cNvPr>
          <p:cNvSpPr>
            <a:spLocks noGrp="1"/>
          </p:cNvSpPr>
          <p:nvPr>
            <p:ph idx="1"/>
          </p:nvPr>
        </p:nvSpPr>
        <p:spPr>
          <a:xfrm>
            <a:off x="490554" y="1215973"/>
            <a:ext cx="3292847" cy="419190"/>
          </a:xfrm>
        </p:spPr>
        <p:txBody>
          <a:bodyPr/>
          <a:lstStyle/>
          <a:p>
            <a:pPr marL="0" indent="0">
              <a:buNone/>
            </a:pPr>
            <a:r>
              <a:rPr kumimoji="0" lang="en-US" sz="2400" b="1" i="0" u="none" strike="noStrike" kern="1200" cap="none" spc="0" normalizeH="0" baseline="0" noProof="0" dirty="0">
                <a:ln>
                  <a:noFill/>
                </a:ln>
                <a:solidFill>
                  <a:srgbClr val="4E88C6"/>
                </a:solidFill>
                <a:effectLst/>
                <a:uLnTx/>
                <a:uFillTx/>
                <a:latin typeface="Arial" panose="020B0604020202020204" pitchFamily="34" charset="0"/>
                <a:ea typeface="+mj-ea"/>
                <a:cs typeface="Arial" panose="020B0604020202020204" pitchFamily="34" charset="0"/>
              </a:rPr>
              <a:t>Establishment</a:t>
            </a:r>
            <a:endParaRPr lang="en-US" dirty="0"/>
          </a:p>
        </p:txBody>
      </p:sp>
      <p:graphicFrame>
        <p:nvGraphicFramePr>
          <p:cNvPr id="11" name="Content Placeholder 10">
            <a:extLst>
              <a:ext uri="{FF2B5EF4-FFF2-40B4-BE49-F238E27FC236}">
                <a16:creationId xmlns:a16="http://schemas.microsoft.com/office/drawing/2014/main" id="{CAD6D548-6A38-62A0-DA1F-00B1F533A4A6}"/>
              </a:ext>
            </a:extLst>
          </p:cNvPr>
          <p:cNvGraphicFramePr>
            <a:graphicFrameLocks noGrp="1"/>
          </p:cNvGraphicFramePr>
          <p:nvPr>
            <p:ph idx="10"/>
            <p:extLst>
              <p:ext uri="{D42A27DB-BD31-4B8C-83A1-F6EECF244321}">
                <p14:modId xmlns:p14="http://schemas.microsoft.com/office/powerpoint/2010/main" val="1316898940"/>
              </p:ext>
            </p:extLst>
          </p:nvPr>
        </p:nvGraphicFramePr>
        <p:xfrm>
          <a:off x="794103" y="1981200"/>
          <a:ext cx="10603794" cy="3139440"/>
        </p:xfrm>
        <a:graphic>
          <a:graphicData uri="http://schemas.openxmlformats.org/drawingml/2006/table">
            <a:tbl>
              <a:tblPr firstRow="1" bandRow="1">
                <a:tableStyleId>{5C22544A-7EE6-4342-B048-85BDC9FD1C3A}</a:tableStyleId>
              </a:tblPr>
              <a:tblGrid>
                <a:gridCol w="5301897">
                  <a:extLst>
                    <a:ext uri="{9D8B030D-6E8A-4147-A177-3AD203B41FA5}">
                      <a16:colId xmlns:a16="http://schemas.microsoft.com/office/drawing/2014/main" val="781248747"/>
                    </a:ext>
                  </a:extLst>
                </a:gridCol>
                <a:gridCol w="5301897">
                  <a:extLst>
                    <a:ext uri="{9D8B030D-6E8A-4147-A177-3AD203B41FA5}">
                      <a16:colId xmlns:a16="http://schemas.microsoft.com/office/drawing/2014/main" val="4013461683"/>
                    </a:ext>
                  </a:extLst>
                </a:gridCol>
              </a:tblGrid>
              <a:tr h="3139440">
                <a:tc>
                  <a:txBody>
                    <a:bodyPr/>
                    <a:lstStyle/>
                    <a:p>
                      <a:pPr>
                        <a:spcAft>
                          <a:spcPts val="2400"/>
                        </a:spcAft>
                      </a:pPr>
                      <a:r>
                        <a:rPr lang="en-US" sz="2400" dirty="0">
                          <a:solidFill>
                            <a:schemeClr val="tx1"/>
                          </a:solidFill>
                          <a:latin typeface="Arial" panose="020B0604020202020204" pitchFamily="34" charset="0"/>
                          <a:cs typeface="Arial" panose="020B0604020202020204" pitchFamily="34" charset="0"/>
                        </a:rPr>
                        <a:t>ROTH IRA</a:t>
                      </a:r>
                    </a:p>
                    <a:p>
                      <a:pPr marL="285750" indent="-285750">
                        <a:spcAft>
                          <a:spcPts val="2400"/>
                        </a:spcAft>
                        <a:buFont typeface="Arial" panose="020B0604020202020204" pitchFamily="34" charset="0"/>
                        <a:buChar char="•"/>
                      </a:pPr>
                      <a:r>
                        <a:rPr lang="en-US" sz="1800" b="0" dirty="0">
                          <a:solidFill>
                            <a:schemeClr val="tx1"/>
                          </a:solidFill>
                          <a:latin typeface="Arial" panose="020B0604020202020204" pitchFamily="34" charset="0"/>
                          <a:cs typeface="Arial" panose="020B0604020202020204" pitchFamily="34" charset="0"/>
                        </a:rPr>
                        <a:t>Easier to set up</a:t>
                      </a:r>
                    </a:p>
                    <a:p>
                      <a:pPr marL="285750" indent="-285750">
                        <a:spcAft>
                          <a:spcPts val="2400"/>
                        </a:spcAft>
                        <a:buFont typeface="Arial" panose="020B0604020202020204" pitchFamily="34" charset="0"/>
                        <a:buChar char="•"/>
                      </a:pPr>
                      <a:r>
                        <a:rPr lang="en-US" sz="1800" b="0" dirty="0">
                          <a:solidFill>
                            <a:schemeClr val="tx1"/>
                          </a:solidFill>
                          <a:latin typeface="Arial" panose="020B0604020202020204" pitchFamily="34" charset="0"/>
                          <a:cs typeface="Arial" panose="020B0604020202020204" pitchFamily="34" charset="0"/>
                        </a:rPr>
                        <a:t>Can be done instantly</a:t>
                      </a:r>
                    </a:p>
                    <a:p>
                      <a:pPr marL="285750" indent="-285750">
                        <a:spcAft>
                          <a:spcPts val="2400"/>
                        </a:spcAft>
                        <a:buFont typeface="Arial" panose="020B0604020202020204" pitchFamily="34" charset="0"/>
                        <a:buChar char="•"/>
                      </a:pPr>
                      <a:r>
                        <a:rPr lang="en-US" sz="1800" b="0" dirty="0">
                          <a:solidFill>
                            <a:schemeClr val="tx1"/>
                          </a:solidFill>
                          <a:latin typeface="Arial" panose="020B0604020202020204" pitchFamily="34" charset="0"/>
                          <a:cs typeface="Arial" panose="020B0604020202020204" pitchFamily="34" charset="0"/>
                        </a:rPr>
                        <a:t>Anyone can qualify </a:t>
                      </a:r>
                      <a:r>
                        <a:rPr lang="en-US" sz="1800" b="0" i="1" dirty="0">
                          <a:solidFill>
                            <a:schemeClr val="tx1"/>
                          </a:solidFill>
                          <a:latin typeface="Arial" panose="020B0604020202020204" pitchFamily="34" charset="0"/>
                          <a:cs typeface="Arial" panose="020B0604020202020204" pitchFamily="34" charset="0"/>
                        </a:rPr>
                        <a:t>(assuming income is under the limits for making contributions)</a:t>
                      </a:r>
                    </a:p>
                    <a:p>
                      <a:pPr marL="285750" indent="-285750">
                        <a:spcAft>
                          <a:spcPts val="2400"/>
                        </a:spcAft>
                        <a:buFont typeface="Arial" panose="020B0604020202020204" pitchFamily="34" charset="0"/>
                        <a:buChar char="•"/>
                      </a:pPr>
                      <a:r>
                        <a:rPr lang="en-US" sz="1800" b="0" dirty="0">
                          <a:solidFill>
                            <a:schemeClr val="tx1"/>
                          </a:solidFill>
                          <a:latin typeface="Arial" panose="020B0604020202020204" pitchFamily="34" charset="0"/>
                          <a:cs typeface="Arial" panose="020B0604020202020204" pitchFamily="34" charset="0"/>
                        </a:rPr>
                        <a:t>Conversions unlimited</a:t>
                      </a:r>
                      <a:endParaRPr lang="en-US" sz="1600" dirty="0">
                        <a:solidFill>
                          <a:schemeClr val="tx1"/>
                        </a:solidFill>
                        <a:latin typeface="Arial" panose="020B0604020202020204" pitchFamily="34" charset="0"/>
                        <a:cs typeface="Arial" panose="020B0604020202020204" pitchFamily="34" charset="0"/>
                      </a:endParaRPr>
                    </a:p>
                  </a:txBody>
                  <a:tcPr>
                    <a:solidFill>
                      <a:schemeClr val="accent6">
                        <a:lumMod val="20000"/>
                        <a:lumOff val="80000"/>
                      </a:schemeClr>
                    </a:solidFill>
                  </a:tcPr>
                </a:tc>
                <a:tc>
                  <a:txBody>
                    <a:bodyPr/>
                    <a:lstStyle/>
                    <a:p>
                      <a:pPr marL="0" lvl="0" indent="0">
                        <a:lnSpc>
                          <a:spcPct val="100000"/>
                        </a:lnSpc>
                        <a:spcAft>
                          <a:spcPts val="2400"/>
                        </a:spcAft>
                        <a:buClrTx/>
                        <a:buNone/>
                      </a:pPr>
                      <a:r>
                        <a:rPr lang="en-US" altLang="en-US" sz="2400" b="1" dirty="0">
                          <a:solidFill>
                            <a:schemeClr val="tx1"/>
                          </a:solidFill>
                          <a:latin typeface="Arial" panose="020B0604020202020204" pitchFamily="34" charset="0"/>
                          <a:cs typeface="Arial" panose="020B0604020202020204" pitchFamily="34" charset="0"/>
                        </a:rPr>
                        <a:t>LIFE INSURANCE</a:t>
                      </a:r>
                    </a:p>
                    <a:p>
                      <a:pPr marL="285750" indent="-285750">
                        <a:spcAft>
                          <a:spcPts val="2400"/>
                        </a:spcAft>
                        <a:buFont typeface="Arial" panose="020B0604020202020204" pitchFamily="34" charset="0"/>
                        <a:buChar char="•"/>
                      </a:pPr>
                      <a:r>
                        <a:rPr lang="en-US" sz="1800" b="0" dirty="0">
                          <a:solidFill>
                            <a:schemeClr val="tx1"/>
                          </a:solidFill>
                          <a:latin typeface="Arial" panose="020B0604020202020204" pitchFamily="34" charset="0"/>
                          <a:cs typeface="Arial" panose="020B0604020202020204" pitchFamily="34" charset="0"/>
                        </a:rPr>
                        <a:t>Requires underwriting</a:t>
                      </a:r>
                    </a:p>
                    <a:p>
                      <a:pPr marL="285750" indent="-285750">
                        <a:spcAft>
                          <a:spcPts val="2400"/>
                        </a:spcAft>
                        <a:buFont typeface="Arial" panose="020B0604020202020204" pitchFamily="34" charset="0"/>
                        <a:buChar char="•"/>
                      </a:pPr>
                      <a:r>
                        <a:rPr lang="en-US" sz="1800" b="0" dirty="0">
                          <a:solidFill>
                            <a:schemeClr val="tx1"/>
                          </a:solidFill>
                          <a:latin typeface="Arial" panose="020B0604020202020204" pitchFamily="34" charset="0"/>
                          <a:cs typeface="Arial" panose="020B0604020202020204" pitchFamily="34" charset="0"/>
                        </a:rPr>
                        <a:t>Takes planning time</a:t>
                      </a:r>
                    </a:p>
                    <a:p>
                      <a:pPr marL="285750" indent="-285750">
                        <a:spcAft>
                          <a:spcPts val="2400"/>
                        </a:spcAft>
                        <a:buFont typeface="Arial" panose="020B0604020202020204" pitchFamily="34" charset="0"/>
                        <a:buChar char="•"/>
                      </a:pPr>
                      <a:r>
                        <a:rPr lang="en-US" sz="1800" b="0" dirty="0">
                          <a:solidFill>
                            <a:schemeClr val="tx1"/>
                          </a:solidFill>
                          <a:latin typeface="Arial" panose="020B0604020202020204" pitchFamily="34" charset="0"/>
                          <a:cs typeface="Arial" panose="020B0604020202020204" pitchFamily="34" charset="0"/>
                        </a:rPr>
                        <a:t>Not everyone insurable</a:t>
                      </a:r>
                      <a:endParaRPr lang="en-US" sz="1600" dirty="0">
                        <a:solidFill>
                          <a:schemeClr val="tx1"/>
                        </a:solidFill>
                        <a:latin typeface="Arial" panose="020B0604020202020204" pitchFamily="34" charset="0"/>
                        <a:cs typeface="Arial" panose="020B0604020202020204" pitchFamily="34" charset="0"/>
                      </a:endParaRPr>
                    </a:p>
                  </a:txBody>
                  <a:tcPr>
                    <a:solidFill>
                      <a:srgbClr val="FF0000">
                        <a:alpha val="18824"/>
                      </a:srgbClr>
                    </a:solidFill>
                  </a:tcPr>
                </a:tc>
                <a:extLst>
                  <a:ext uri="{0D108BD9-81ED-4DB2-BD59-A6C34878D82A}">
                    <a16:rowId xmlns:a16="http://schemas.microsoft.com/office/drawing/2014/main" val="2831494700"/>
                  </a:ext>
                </a:extLst>
              </a:tr>
            </a:tbl>
          </a:graphicData>
        </a:graphic>
      </p:graphicFrame>
    </p:spTree>
    <p:extLst>
      <p:ext uri="{BB962C8B-B14F-4D97-AF65-F5344CB8AC3E}">
        <p14:creationId xmlns:p14="http://schemas.microsoft.com/office/powerpoint/2010/main" val="38324761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671AA-62F9-9DA5-2302-233CFF6F6C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73D51D-181E-20C6-5A32-C791B1EDF38B}"/>
              </a:ext>
            </a:extLst>
          </p:cNvPr>
          <p:cNvSpPr>
            <a:spLocks noGrp="1"/>
          </p:cNvSpPr>
          <p:nvPr>
            <p:ph type="title"/>
          </p:nvPr>
        </p:nvSpPr>
        <p:spPr/>
        <p:txBody>
          <a:bodyPr/>
          <a:lstStyle/>
          <a:p>
            <a:pPr>
              <a:lnSpc>
                <a:spcPct val="100000"/>
              </a:lnSpc>
            </a:pPr>
            <a:r>
              <a:rPr lang="en-US" dirty="0"/>
              <a:t>Roth IRAs vs Life Insurance </a:t>
            </a:r>
            <a:endParaRPr lang="en-US" dirty="0">
              <a:solidFill>
                <a:srgbClr val="4E88C6"/>
              </a:solidFill>
            </a:endParaRPr>
          </a:p>
        </p:txBody>
      </p:sp>
      <p:sp>
        <p:nvSpPr>
          <p:cNvPr id="3" name="Content Placeholder 2">
            <a:extLst>
              <a:ext uri="{FF2B5EF4-FFF2-40B4-BE49-F238E27FC236}">
                <a16:creationId xmlns:a16="http://schemas.microsoft.com/office/drawing/2014/main" id="{B309EA59-C5CB-8B0A-83E4-6B7D6C463552}"/>
              </a:ext>
            </a:extLst>
          </p:cNvPr>
          <p:cNvSpPr>
            <a:spLocks noGrp="1"/>
          </p:cNvSpPr>
          <p:nvPr>
            <p:ph idx="1"/>
          </p:nvPr>
        </p:nvSpPr>
        <p:spPr>
          <a:xfrm>
            <a:off x="490554" y="1215973"/>
            <a:ext cx="6060853" cy="419190"/>
          </a:xfrm>
        </p:spPr>
        <p:txBody>
          <a:bodyPr wrap="square" lIns="91440" tIns="45720" rIns="91440" bIns="45720">
            <a:noAutofit/>
          </a:bodyPr>
          <a:lstStyle/>
          <a:p>
            <a:pPr marL="0" indent="0">
              <a:buNone/>
            </a:pPr>
            <a:r>
              <a:rPr kumimoji="0" lang="en-US" sz="2400" b="1" i="0" u="none" strike="noStrike" kern="1200" cap="none" spc="0" normalizeH="0" baseline="0" noProof="0" dirty="0">
                <a:ln>
                  <a:noFill/>
                </a:ln>
                <a:solidFill>
                  <a:srgbClr val="4E88C6"/>
                </a:solidFill>
                <a:effectLst/>
                <a:uLnTx/>
                <a:uFillTx/>
                <a:latin typeface="Arial" panose="020B0604020202020204" pitchFamily="34" charset="0"/>
                <a:ea typeface="+mj-ea"/>
                <a:cs typeface="Arial" panose="020B0604020202020204" pitchFamily="34" charset="0"/>
              </a:rPr>
              <a:t>Funding &amp; Eligibility Considerations</a:t>
            </a:r>
            <a:endParaRPr lang="en-US" dirty="0"/>
          </a:p>
        </p:txBody>
      </p:sp>
      <p:graphicFrame>
        <p:nvGraphicFramePr>
          <p:cNvPr id="12" name="Content Placeholder 11">
            <a:extLst>
              <a:ext uri="{FF2B5EF4-FFF2-40B4-BE49-F238E27FC236}">
                <a16:creationId xmlns:a16="http://schemas.microsoft.com/office/drawing/2014/main" id="{86044B71-F416-5692-1617-B40B32CF3BBD}"/>
              </a:ext>
            </a:extLst>
          </p:cNvPr>
          <p:cNvGraphicFramePr>
            <a:graphicFrameLocks noGrp="1"/>
          </p:cNvGraphicFramePr>
          <p:nvPr>
            <p:ph idx="10"/>
            <p:extLst>
              <p:ext uri="{D42A27DB-BD31-4B8C-83A1-F6EECF244321}">
                <p14:modId xmlns:p14="http://schemas.microsoft.com/office/powerpoint/2010/main" val="353276405"/>
              </p:ext>
            </p:extLst>
          </p:nvPr>
        </p:nvGraphicFramePr>
        <p:xfrm>
          <a:off x="794103" y="1981200"/>
          <a:ext cx="10603794" cy="3978536"/>
        </p:xfrm>
        <a:graphic>
          <a:graphicData uri="http://schemas.openxmlformats.org/drawingml/2006/table">
            <a:tbl>
              <a:tblPr firstRow="1" bandRow="1">
                <a:tableStyleId>{5C22544A-7EE6-4342-B048-85BDC9FD1C3A}</a:tableStyleId>
              </a:tblPr>
              <a:tblGrid>
                <a:gridCol w="5301897">
                  <a:extLst>
                    <a:ext uri="{9D8B030D-6E8A-4147-A177-3AD203B41FA5}">
                      <a16:colId xmlns:a16="http://schemas.microsoft.com/office/drawing/2014/main" val="781248747"/>
                    </a:ext>
                  </a:extLst>
                </a:gridCol>
                <a:gridCol w="5301897">
                  <a:extLst>
                    <a:ext uri="{9D8B030D-6E8A-4147-A177-3AD203B41FA5}">
                      <a16:colId xmlns:a16="http://schemas.microsoft.com/office/drawing/2014/main" val="4013461683"/>
                    </a:ext>
                  </a:extLst>
                </a:gridCol>
              </a:tblGrid>
              <a:tr h="3978536">
                <a:tc>
                  <a:txBody>
                    <a:bodyPr/>
                    <a:lstStyle/>
                    <a:p>
                      <a:pPr>
                        <a:spcAft>
                          <a:spcPts val="1800"/>
                        </a:spcAft>
                      </a:pPr>
                      <a:r>
                        <a:rPr lang="en-US" sz="2400" dirty="0">
                          <a:solidFill>
                            <a:schemeClr val="tx1"/>
                          </a:solidFill>
                          <a:latin typeface="Arial" panose="020B0604020202020204" pitchFamily="34" charset="0"/>
                          <a:cs typeface="Arial" panose="020B0604020202020204" pitchFamily="34" charset="0"/>
                        </a:rPr>
                        <a:t>ROTH IRA</a:t>
                      </a:r>
                      <a:endParaRPr lang="en-US" sz="1600" dirty="0">
                        <a:solidFill>
                          <a:schemeClr val="tx1"/>
                        </a:solidFill>
                        <a:latin typeface="Arial" panose="020B0604020202020204" pitchFamily="34" charset="0"/>
                        <a:cs typeface="Arial" panose="020B0604020202020204" pitchFamily="34" charset="0"/>
                      </a:endParaRPr>
                    </a:p>
                    <a:p>
                      <a:pPr marL="285750" indent="-285750">
                        <a:spcAft>
                          <a:spcPts val="1800"/>
                        </a:spcAft>
                        <a:buFont typeface="Arial" panose="020B0604020202020204" pitchFamily="34" charset="0"/>
                        <a:buChar char="•"/>
                      </a:pPr>
                      <a:r>
                        <a:rPr lang="en-US" sz="1800" b="1" dirty="0">
                          <a:solidFill>
                            <a:schemeClr val="tx1"/>
                          </a:solidFill>
                          <a:latin typeface="Arial" panose="020B0604020202020204" pitchFamily="34" charset="0"/>
                          <a:cs typeface="Arial" panose="020B0604020202020204" pitchFamily="34" charset="0"/>
                        </a:rPr>
                        <a:t>Always included in estate</a:t>
                      </a:r>
                      <a:endParaRPr lang="en-US" sz="1800" b="0" dirty="0">
                        <a:solidFill>
                          <a:schemeClr val="tx1"/>
                        </a:solidFill>
                        <a:latin typeface="Arial" panose="020B0604020202020204" pitchFamily="34" charset="0"/>
                        <a:cs typeface="Arial" panose="020B0604020202020204" pitchFamily="34" charset="0"/>
                      </a:endParaRPr>
                    </a:p>
                    <a:p>
                      <a:pPr marL="285750" indent="-285750">
                        <a:spcAft>
                          <a:spcPts val="1800"/>
                        </a:spcAft>
                        <a:buFont typeface="Arial" panose="020B0604020202020204" pitchFamily="34" charset="0"/>
                        <a:buChar char="•"/>
                      </a:pPr>
                      <a:r>
                        <a:rPr lang="en-US" b="0" dirty="0">
                          <a:solidFill>
                            <a:schemeClr val="tx1"/>
                          </a:solidFill>
                          <a:latin typeface="Arial" panose="020B0604020202020204" pitchFamily="34" charset="0"/>
                          <a:cs typeface="Arial" panose="020B0604020202020204" pitchFamily="34" charset="0"/>
                        </a:rPr>
                        <a:t>Contributions income-limited</a:t>
                      </a:r>
                      <a:br>
                        <a:rPr lang="en-US" b="0" dirty="0">
                          <a:solidFill>
                            <a:schemeClr val="tx1"/>
                          </a:solidFill>
                          <a:latin typeface="Arial" panose="020B0604020202020204" pitchFamily="34" charset="0"/>
                          <a:cs typeface="Arial" panose="020B0604020202020204" pitchFamily="34" charset="0"/>
                        </a:rPr>
                      </a:br>
                      <a:r>
                        <a:rPr lang="en-US" b="1" i="1" dirty="0">
                          <a:solidFill>
                            <a:schemeClr val="tx1"/>
                          </a:solidFill>
                          <a:latin typeface="Arial" panose="020B0604020202020204" pitchFamily="34" charset="0"/>
                          <a:cs typeface="Arial" panose="020B0604020202020204" pitchFamily="34" charset="0"/>
                        </a:rPr>
                        <a:t>However, </a:t>
                      </a:r>
                      <a:r>
                        <a:rPr lang="en-US" b="0" i="1" dirty="0">
                          <a:solidFill>
                            <a:schemeClr val="tx1"/>
                          </a:solidFill>
                          <a:latin typeface="Arial" panose="020B0604020202020204" pitchFamily="34" charset="0"/>
                          <a:cs typeface="Arial" panose="020B0604020202020204" pitchFamily="34" charset="0"/>
                        </a:rPr>
                        <a:t>“backdoor” workaround exists</a:t>
                      </a:r>
                      <a:endParaRPr lang="en-US" sz="1800" b="0" dirty="0">
                        <a:solidFill>
                          <a:schemeClr val="tx1"/>
                        </a:solidFill>
                        <a:latin typeface="Arial" panose="020B0604020202020204" pitchFamily="34" charset="0"/>
                        <a:cs typeface="Arial" panose="020B0604020202020204" pitchFamily="34" charset="0"/>
                      </a:endParaRPr>
                    </a:p>
                    <a:p>
                      <a:pPr marL="285750" indent="-285750">
                        <a:spcAft>
                          <a:spcPts val="1800"/>
                        </a:spcAft>
                        <a:buFont typeface="Arial" panose="020B0604020202020204" pitchFamily="34" charset="0"/>
                        <a:buChar char="•"/>
                      </a:pPr>
                      <a:r>
                        <a:rPr lang="en-US" b="1" dirty="0">
                          <a:solidFill>
                            <a:schemeClr val="tx1"/>
                          </a:solidFill>
                          <a:latin typeface="Arial" panose="020B0604020202020204" pitchFamily="34" charset="0"/>
                          <a:cs typeface="Arial" panose="020B0604020202020204" pitchFamily="34" charset="0"/>
                        </a:rPr>
                        <a:t>Annual contribution limits </a:t>
                      </a:r>
                      <a:r>
                        <a:rPr lang="en-US" b="0" i="1" dirty="0">
                          <a:solidFill>
                            <a:schemeClr val="tx1"/>
                          </a:solidFill>
                          <a:latin typeface="Arial" panose="020B0604020202020204" pitchFamily="34" charset="0"/>
                          <a:cs typeface="Arial" panose="020B0604020202020204" pitchFamily="34" charset="0"/>
                        </a:rPr>
                        <a:t>(takes longer to build substantial wealth, especially later in life)</a:t>
                      </a:r>
                    </a:p>
                    <a:p>
                      <a:pPr marL="285750" indent="-285750">
                        <a:spcAft>
                          <a:spcPts val="1800"/>
                        </a:spcAft>
                        <a:buFont typeface="Arial" panose="020B0604020202020204" pitchFamily="34" charset="0"/>
                        <a:buChar char="•"/>
                      </a:pPr>
                      <a:r>
                        <a:rPr lang="en-US" b="1" dirty="0">
                          <a:solidFill>
                            <a:schemeClr val="tx1"/>
                          </a:solidFill>
                          <a:latin typeface="Arial" panose="020B0604020202020204" pitchFamily="34" charset="0"/>
                          <a:cs typeface="Arial" panose="020B0604020202020204" pitchFamily="34" charset="0"/>
                        </a:rPr>
                        <a:t>Earned income requirement </a:t>
                      </a:r>
                      <a:r>
                        <a:rPr lang="en-US" b="0" dirty="0">
                          <a:solidFill>
                            <a:schemeClr val="tx1"/>
                          </a:solidFill>
                          <a:latin typeface="Arial" panose="020B0604020202020204" pitchFamily="34" charset="0"/>
                          <a:cs typeface="Arial" panose="020B0604020202020204" pitchFamily="34" charset="0"/>
                        </a:rPr>
                        <a:t>to contribute</a:t>
                      </a:r>
                      <a:br>
                        <a:rPr lang="en-US" b="0" dirty="0">
                          <a:solidFill>
                            <a:schemeClr val="tx1"/>
                          </a:solidFill>
                          <a:latin typeface="Arial" panose="020B0604020202020204" pitchFamily="34" charset="0"/>
                          <a:cs typeface="Arial" panose="020B0604020202020204" pitchFamily="34" charset="0"/>
                        </a:rPr>
                      </a:br>
                      <a:r>
                        <a:rPr lang="en-US" b="0" dirty="0">
                          <a:solidFill>
                            <a:schemeClr val="tx1"/>
                          </a:solidFill>
                          <a:latin typeface="Arial" panose="020B0604020202020204" pitchFamily="34" charset="0"/>
                          <a:cs typeface="Arial" panose="020B0604020202020204" pitchFamily="34" charset="0"/>
                        </a:rPr>
                        <a:t>(W-2 or self employment earnings)</a:t>
                      </a:r>
                    </a:p>
                    <a:p>
                      <a:pPr marL="285750" indent="-285750">
                        <a:spcAft>
                          <a:spcPts val="1800"/>
                        </a:spcAft>
                        <a:buFont typeface="Arial" panose="020B0604020202020204" pitchFamily="34" charset="0"/>
                        <a:buChar char="•"/>
                      </a:pPr>
                      <a:r>
                        <a:rPr lang="en-US" b="1" dirty="0">
                          <a:solidFill>
                            <a:schemeClr val="tx1"/>
                          </a:solidFill>
                          <a:latin typeface="Arial" panose="020B0604020202020204" pitchFamily="34" charset="0"/>
                          <a:cs typeface="Arial" panose="020B0604020202020204" pitchFamily="34" charset="0"/>
                        </a:rPr>
                        <a:t>Conversions unlimited, </a:t>
                      </a:r>
                      <a:r>
                        <a:rPr lang="en-US" b="0" dirty="0">
                          <a:solidFill>
                            <a:schemeClr val="tx1"/>
                          </a:solidFill>
                          <a:latin typeface="Arial" panose="020B0604020202020204" pitchFamily="34" charset="0"/>
                          <a:cs typeface="Arial" panose="020B0604020202020204" pitchFamily="34" charset="0"/>
                        </a:rPr>
                        <a:t>but taxable</a:t>
                      </a:r>
                      <a:endParaRPr lang="en-US" sz="1600" dirty="0">
                        <a:solidFill>
                          <a:schemeClr val="tx1"/>
                        </a:solidFill>
                        <a:latin typeface="Arial" panose="020B0604020202020204" pitchFamily="34" charset="0"/>
                        <a:cs typeface="Arial" panose="020B0604020202020204" pitchFamily="34" charset="0"/>
                      </a:endParaRPr>
                    </a:p>
                  </a:txBody>
                  <a:tcPr>
                    <a:solidFill>
                      <a:srgbClr val="FF0000">
                        <a:alpha val="14902"/>
                      </a:srgbClr>
                    </a:solidFill>
                  </a:tcPr>
                </a:tc>
                <a:tc>
                  <a:txBody>
                    <a:bodyPr/>
                    <a:lstStyle/>
                    <a:p>
                      <a:pPr marL="0" lvl="0" indent="0">
                        <a:lnSpc>
                          <a:spcPct val="100000"/>
                        </a:lnSpc>
                        <a:spcAft>
                          <a:spcPts val="1800"/>
                        </a:spcAft>
                        <a:buClrTx/>
                        <a:buNone/>
                      </a:pPr>
                      <a:r>
                        <a:rPr lang="en-US" altLang="en-US" sz="2400" b="1" dirty="0">
                          <a:solidFill>
                            <a:schemeClr val="tx1"/>
                          </a:solidFill>
                          <a:latin typeface="Arial" panose="020B0604020202020204" pitchFamily="34" charset="0"/>
                          <a:cs typeface="Arial" panose="020B0604020202020204" pitchFamily="34" charset="0"/>
                        </a:rPr>
                        <a:t>LIFE INSURANCE</a:t>
                      </a:r>
                    </a:p>
                    <a:p>
                      <a:pPr marL="285750" indent="-285750">
                        <a:spcAft>
                          <a:spcPts val="1800"/>
                        </a:spcAft>
                        <a:buFont typeface="Arial" panose="020B0604020202020204" pitchFamily="34" charset="0"/>
                        <a:buChar char="•"/>
                      </a:pPr>
                      <a:r>
                        <a:rPr lang="en-US" sz="1800" b="0" dirty="0">
                          <a:solidFill>
                            <a:schemeClr val="tx1"/>
                          </a:solidFill>
                          <a:latin typeface="Arial" panose="020B0604020202020204" pitchFamily="34" charset="0"/>
                          <a:cs typeface="Arial" panose="020B0604020202020204" pitchFamily="34" charset="0"/>
                        </a:rPr>
                        <a:t>Can be excluded from estate</a:t>
                      </a:r>
                    </a:p>
                    <a:p>
                      <a:pPr marL="285750" marR="0" lvl="0" indent="-28575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US" sz="1800" b="0" i="0" kern="1200" dirty="0">
                          <a:solidFill>
                            <a:schemeClr val="tx1"/>
                          </a:solidFill>
                          <a:effectLst/>
                          <a:latin typeface="Arial" panose="020B0604020202020204" pitchFamily="34" charset="0"/>
                          <a:ea typeface="+mn-ea"/>
                          <a:cs typeface="Arial" panose="020B0604020202020204" pitchFamily="34" charset="0"/>
                        </a:rPr>
                        <a:t>Generally, no income limits</a:t>
                      </a:r>
                    </a:p>
                    <a:p>
                      <a:pPr marL="285750" marR="0" lvl="0" indent="-28575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US" sz="1800" b="0" i="0" kern="1200" dirty="0">
                          <a:solidFill>
                            <a:schemeClr val="tx1"/>
                          </a:solidFill>
                          <a:effectLst/>
                          <a:latin typeface="Arial" panose="020B0604020202020204" pitchFamily="34" charset="0"/>
                          <a:ea typeface="+mn-ea"/>
                          <a:cs typeface="Arial" panose="020B0604020202020204" pitchFamily="34" charset="0"/>
                        </a:rPr>
                        <a:t>No contribution limits</a:t>
                      </a:r>
                      <a:endParaRPr lang="en-US" sz="1600" dirty="0">
                        <a:solidFill>
                          <a:schemeClr val="tx1"/>
                        </a:solidFill>
                        <a:latin typeface="Arial" panose="020B0604020202020204" pitchFamily="34" charset="0"/>
                        <a:cs typeface="Arial" panose="020B0604020202020204" pitchFamily="34" charset="0"/>
                      </a:endParaRPr>
                    </a:p>
                  </a:txBody>
                  <a:tcPr>
                    <a:solidFill>
                      <a:srgbClr val="E2F0D9"/>
                    </a:solidFill>
                  </a:tcPr>
                </a:tc>
                <a:extLst>
                  <a:ext uri="{0D108BD9-81ED-4DB2-BD59-A6C34878D82A}">
                    <a16:rowId xmlns:a16="http://schemas.microsoft.com/office/drawing/2014/main" val="2831494700"/>
                  </a:ext>
                </a:extLst>
              </a:tr>
            </a:tbl>
          </a:graphicData>
        </a:graphic>
      </p:graphicFrame>
    </p:spTree>
    <p:extLst>
      <p:ext uri="{BB962C8B-B14F-4D97-AF65-F5344CB8AC3E}">
        <p14:creationId xmlns:p14="http://schemas.microsoft.com/office/powerpoint/2010/main" val="12180434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4A7A2-256C-B355-9EC3-D9406C6654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C93519-9F65-4F6B-CF30-6EAB72290894}"/>
              </a:ext>
            </a:extLst>
          </p:cNvPr>
          <p:cNvSpPr>
            <a:spLocks noGrp="1"/>
          </p:cNvSpPr>
          <p:nvPr>
            <p:ph type="title"/>
          </p:nvPr>
        </p:nvSpPr>
        <p:spPr/>
        <p:txBody>
          <a:bodyPr/>
          <a:lstStyle/>
          <a:p>
            <a:pPr>
              <a:lnSpc>
                <a:spcPct val="100000"/>
              </a:lnSpc>
            </a:pPr>
            <a:r>
              <a:rPr lang="en-US" dirty="0"/>
              <a:t>Roth IRAs vs Life Insurance  </a:t>
            </a:r>
            <a:endParaRPr lang="en-US" dirty="0">
              <a:solidFill>
                <a:srgbClr val="4E88C6"/>
              </a:solidFill>
            </a:endParaRPr>
          </a:p>
        </p:txBody>
      </p:sp>
      <p:sp>
        <p:nvSpPr>
          <p:cNvPr id="3" name="Content Placeholder 2">
            <a:extLst>
              <a:ext uri="{FF2B5EF4-FFF2-40B4-BE49-F238E27FC236}">
                <a16:creationId xmlns:a16="http://schemas.microsoft.com/office/drawing/2014/main" id="{82729DFC-8C35-24E6-27DB-F3F616CAC314}"/>
              </a:ext>
            </a:extLst>
          </p:cNvPr>
          <p:cNvSpPr>
            <a:spLocks noGrp="1"/>
          </p:cNvSpPr>
          <p:nvPr>
            <p:ph idx="1"/>
          </p:nvPr>
        </p:nvSpPr>
        <p:spPr>
          <a:xfrm>
            <a:off x="490554" y="1215973"/>
            <a:ext cx="6060853" cy="419190"/>
          </a:xfrm>
        </p:spPr>
        <p:txBody>
          <a:bodyPr wrap="square" lIns="91440" tIns="45720" rIns="91440" bIns="45720">
            <a:noAutofit/>
          </a:bodyPr>
          <a:lstStyle/>
          <a:p>
            <a:pPr marL="0" indent="0">
              <a:buNone/>
            </a:pPr>
            <a:r>
              <a:rPr kumimoji="0" lang="en-US" sz="2400" b="1" i="0" u="none" strike="noStrike" kern="1200" cap="none" spc="0" normalizeH="0" baseline="0" noProof="0" dirty="0">
                <a:ln>
                  <a:noFill/>
                </a:ln>
                <a:solidFill>
                  <a:srgbClr val="4E88C6"/>
                </a:solidFill>
                <a:effectLst/>
                <a:uLnTx/>
                <a:uFillTx/>
                <a:latin typeface="Arial" panose="020B0604020202020204" pitchFamily="34" charset="0"/>
                <a:ea typeface="+mj-ea"/>
                <a:cs typeface="Arial" panose="020B0604020202020204" pitchFamily="34" charset="0"/>
              </a:rPr>
              <a:t>Lifetime Access</a:t>
            </a:r>
            <a:endParaRPr lang="en-US" dirty="0"/>
          </a:p>
        </p:txBody>
      </p:sp>
      <p:graphicFrame>
        <p:nvGraphicFramePr>
          <p:cNvPr id="12" name="Content Placeholder 11">
            <a:extLst>
              <a:ext uri="{FF2B5EF4-FFF2-40B4-BE49-F238E27FC236}">
                <a16:creationId xmlns:a16="http://schemas.microsoft.com/office/drawing/2014/main" id="{CA9C0803-4C84-1C48-784C-3D83043CB25F}"/>
              </a:ext>
            </a:extLst>
          </p:cNvPr>
          <p:cNvGraphicFramePr>
            <a:graphicFrameLocks noGrp="1"/>
          </p:cNvGraphicFramePr>
          <p:nvPr>
            <p:ph idx="10"/>
            <p:extLst>
              <p:ext uri="{D42A27DB-BD31-4B8C-83A1-F6EECF244321}">
                <p14:modId xmlns:p14="http://schemas.microsoft.com/office/powerpoint/2010/main" val="1884863530"/>
              </p:ext>
            </p:extLst>
          </p:nvPr>
        </p:nvGraphicFramePr>
        <p:xfrm>
          <a:off x="794103" y="1981200"/>
          <a:ext cx="10603794" cy="3288792"/>
        </p:xfrm>
        <a:graphic>
          <a:graphicData uri="http://schemas.openxmlformats.org/drawingml/2006/table">
            <a:tbl>
              <a:tblPr firstRow="1" bandRow="1">
                <a:tableStyleId>{5C22544A-7EE6-4342-B048-85BDC9FD1C3A}</a:tableStyleId>
              </a:tblPr>
              <a:tblGrid>
                <a:gridCol w="5301897">
                  <a:extLst>
                    <a:ext uri="{9D8B030D-6E8A-4147-A177-3AD203B41FA5}">
                      <a16:colId xmlns:a16="http://schemas.microsoft.com/office/drawing/2014/main" val="781248747"/>
                    </a:ext>
                  </a:extLst>
                </a:gridCol>
                <a:gridCol w="5301897">
                  <a:extLst>
                    <a:ext uri="{9D8B030D-6E8A-4147-A177-3AD203B41FA5}">
                      <a16:colId xmlns:a16="http://schemas.microsoft.com/office/drawing/2014/main" val="4013461683"/>
                    </a:ext>
                  </a:extLst>
                </a:gridCol>
              </a:tblGrid>
              <a:tr h="3288792">
                <a:tc>
                  <a:txBody>
                    <a:bodyPr/>
                    <a:lstStyle/>
                    <a:p>
                      <a:pPr>
                        <a:spcAft>
                          <a:spcPts val="1200"/>
                        </a:spcAft>
                      </a:pPr>
                      <a:r>
                        <a:rPr lang="en-US" sz="2400" dirty="0">
                          <a:solidFill>
                            <a:schemeClr val="tx1"/>
                          </a:solidFill>
                          <a:latin typeface="Arial" panose="020B0604020202020204" pitchFamily="34" charset="0"/>
                          <a:cs typeface="Arial" panose="020B0604020202020204" pitchFamily="34" charset="0"/>
                        </a:rPr>
                        <a:t>ROTH IRA</a:t>
                      </a:r>
                      <a:endParaRPr lang="en-US" sz="1600" dirty="0">
                        <a:solidFill>
                          <a:schemeClr val="tx1"/>
                        </a:solidFill>
                        <a:latin typeface="Arial" panose="020B0604020202020204" pitchFamily="34" charset="0"/>
                        <a:cs typeface="Arial" panose="020B0604020202020204" pitchFamily="34" charset="0"/>
                      </a:endParaRPr>
                    </a:p>
                    <a:p>
                      <a:pPr marL="285750" indent="-285750">
                        <a:lnSpc>
                          <a:spcPct val="115000"/>
                        </a:lnSpc>
                        <a:spcAft>
                          <a:spcPts val="1200"/>
                        </a:spcAft>
                        <a:buFont typeface="Arial" panose="020B0604020202020204" pitchFamily="34" charset="0"/>
                        <a:buChar char="•"/>
                      </a:pPr>
                      <a:r>
                        <a:rPr lang="en-US" sz="1600" b="1" dirty="0">
                          <a:solidFill>
                            <a:schemeClr val="tx1"/>
                          </a:solidFill>
                          <a:latin typeface="Arial" panose="020B0604020202020204" pitchFamily="34" charset="0"/>
                          <a:ea typeface="Times New Roman" panose="02020603050405020304" pitchFamily="18" charset="0"/>
                          <a:cs typeface="Arial" panose="020B0604020202020204" pitchFamily="34" charset="0"/>
                        </a:rPr>
                        <a:t>Easier to access, both during life and after death</a:t>
                      </a:r>
                    </a:p>
                    <a:p>
                      <a:pPr marL="285750" indent="-285750">
                        <a:lnSpc>
                          <a:spcPct val="115000"/>
                        </a:lnSpc>
                        <a:spcAft>
                          <a:spcPts val="1200"/>
                        </a:spcAft>
                        <a:buFont typeface="Arial" panose="020B0604020202020204" pitchFamily="34" charset="0"/>
                        <a:buChar char="•"/>
                      </a:pPr>
                      <a:r>
                        <a:rPr lang="en-US" sz="1600" b="0" dirty="0">
                          <a:solidFill>
                            <a:schemeClr val="tx1"/>
                          </a:solidFill>
                          <a:latin typeface="Arial" panose="020B0604020202020204" pitchFamily="34" charset="0"/>
                          <a:ea typeface="Times New Roman" panose="02020603050405020304" pitchFamily="18" charset="0"/>
                          <a:cs typeface="Arial" panose="020B0604020202020204" pitchFamily="34" charset="0"/>
                        </a:rPr>
                        <a:t>When Roth funds are qualified </a:t>
                      </a:r>
                      <a:br>
                        <a:rPr lang="en-US" sz="1600" b="0" dirty="0">
                          <a:solidFill>
                            <a:schemeClr val="tx1"/>
                          </a:solidFill>
                          <a:latin typeface="Arial" panose="020B0604020202020204" pitchFamily="34" charset="0"/>
                          <a:ea typeface="Times New Roman" panose="02020603050405020304" pitchFamily="18" charset="0"/>
                          <a:cs typeface="Arial" panose="020B0604020202020204" pitchFamily="34" charset="0"/>
                        </a:rPr>
                      </a:br>
                      <a:r>
                        <a:rPr lang="en-US" sz="1600" b="0" dirty="0">
                          <a:solidFill>
                            <a:schemeClr val="tx1"/>
                          </a:solidFill>
                          <a:latin typeface="Arial" panose="020B0604020202020204" pitchFamily="34" charset="0"/>
                          <a:ea typeface="Times New Roman" panose="02020603050405020304" pitchFamily="18" charset="0"/>
                          <a:cs typeface="Arial" panose="020B0604020202020204" pitchFamily="34" charset="0"/>
                        </a:rPr>
                        <a:t>(being held for 5 years , and until age 59 ½), </a:t>
                      </a:r>
                      <a:br>
                        <a:rPr lang="en-US" sz="1600" b="0" dirty="0">
                          <a:solidFill>
                            <a:schemeClr val="tx1"/>
                          </a:solidFill>
                          <a:latin typeface="Arial" panose="020B0604020202020204" pitchFamily="34" charset="0"/>
                          <a:ea typeface="Times New Roman" panose="02020603050405020304" pitchFamily="18" charset="0"/>
                          <a:cs typeface="Arial" panose="020B0604020202020204" pitchFamily="34" charset="0"/>
                        </a:rPr>
                      </a:br>
                      <a:r>
                        <a:rPr lang="en-US" sz="1600" b="0" dirty="0">
                          <a:solidFill>
                            <a:schemeClr val="tx1"/>
                          </a:solidFill>
                          <a:latin typeface="Arial" panose="020B0604020202020204" pitchFamily="34" charset="0"/>
                          <a:ea typeface="Times New Roman" panose="02020603050405020304" pitchFamily="18" charset="0"/>
                          <a:cs typeface="Arial" panose="020B0604020202020204" pitchFamily="34" charset="0"/>
                        </a:rPr>
                        <a:t>all Roth funds can be withdrawn tax and penalty free. </a:t>
                      </a:r>
                    </a:p>
                    <a:p>
                      <a:pPr marL="285750" indent="-285750">
                        <a:lnSpc>
                          <a:spcPct val="115000"/>
                        </a:lnSpc>
                        <a:spcAft>
                          <a:spcPts val="1200"/>
                        </a:spcAft>
                        <a:buFont typeface="Arial" panose="020B0604020202020204" pitchFamily="34" charset="0"/>
                        <a:buChar char="•"/>
                      </a:pPr>
                      <a:r>
                        <a:rPr lang="en-US" sz="1600" b="0" dirty="0">
                          <a:solidFill>
                            <a:schemeClr val="tx1"/>
                          </a:solidFill>
                          <a:latin typeface="Arial" panose="020B0604020202020204" pitchFamily="34" charset="0"/>
                          <a:ea typeface="Times New Roman" panose="02020603050405020304" pitchFamily="18" charset="0"/>
                          <a:cs typeface="Arial" panose="020B0604020202020204" pitchFamily="34" charset="0"/>
                        </a:rPr>
                        <a:t>Non-qualified Roth funds (withdrawn before age 59 1/2 , for example) can be subject to a 10% early distribution penalty.</a:t>
                      </a:r>
                      <a:endParaRPr lang="en-US" sz="1600" dirty="0">
                        <a:solidFill>
                          <a:schemeClr val="tx1"/>
                        </a:solidFill>
                        <a:latin typeface="Arial" panose="020B0604020202020204" pitchFamily="34" charset="0"/>
                        <a:cs typeface="Arial" panose="020B0604020202020204" pitchFamily="34" charset="0"/>
                      </a:endParaRPr>
                    </a:p>
                  </a:txBody>
                  <a:tcPr>
                    <a:solidFill>
                      <a:srgbClr val="E2F0D9"/>
                    </a:solidFill>
                  </a:tcPr>
                </a:tc>
                <a:tc>
                  <a:txBody>
                    <a:bodyPr/>
                    <a:lstStyle/>
                    <a:p>
                      <a:pPr marL="0" lvl="0" indent="0">
                        <a:lnSpc>
                          <a:spcPct val="100000"/>
                        </a:lnSpc>
                        <a:spcAft>
                          <a:spcPts val="1200"/>
                        </a:spcAft>
                        <a:buClrTx/>
                        <a:buNone/>
                      </a:pPr>
                      <a:r>
                        <a:rPr lang="en-US" altLang="en-US" sz="2400" b="1" dirty="0">
                          <a:solidFill>
                            <a:schemeClr val="tx1"/>
                          </a:solidFill>
                          <a:latin typeface="Arial" panose="020B0604020202020204" pitchFamily="34" charset="0"/>
                          <a:cs typeface="Arial" panose="020B0604020202020204" pitchFamily="34" charset="0"/>
                        </a:rPr>
                        <a:t>LIFE INSURANCE</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1600" b="0" dirty="0">
                          <a:solidFill>
                            <a:schemeClr val="tx1"/>
                          </a:solidFill>
                          <a:latin typeface="Arial" panose="020B0604020202020204" pitchFamily="34" charset="0"/>
                          <a:ea typeface="Times New Roman" panose="02020603050405020304" pitchFamily="18" charset="0"/>
                          <a:cs typeface="Arial" panose="020B0604020202020204" pitchFamily="34" charset="0"/>
                        </a:rPr>
                        <a:t>Can include tax and penalty free lifetime access to cash value and policy loans, </a:t>
                      </a:r>
                      <a:r>
                        <a:rPr lang="en-US" sz="1600" b="1" dirty="0">
                          <a:solidFill>
                            <a:schemeClr val="tx1"/>
                          </a:solidFill>
                          <a:latin typeface="Arial" panose="020B0604020202020204" pitchFamily="34" charset="0"/>
                          <a:ea typeface="Times New Roman" panose="02020603050405020304" pitchFamily="18" charset="0"/>
                          <a:cs typeface="Arial" panose="020B0604020202020204" pitchFamily="34" charset="0"/>
                        </a:rPr>
                        <a:t>but that generally takes more time to set up</a:t>
                      </a:r>
                      <a:r>
                        <a:rPr lang="en-US" sz="1600" b="0" dirty="0">
                          <a:solidFill>
                            <a:schemeClr val="tx1"/>
                          </a:solidFill>
                          <a:latin typeface="Arial" panose="020B0604020202020204" pitchFamily="34" charset="0"/>
                          <a:ea typeface="Times New Roman" panose="02020603050405020304" pitchFamily="18" charset="0"/>
                          <a:cs typeface="Arial" panose="020B0604020202020204" pitchFamily="34" charset="0"/>
                        </a:rPr>
                        <a:t> than simply withdrawing from a Roth IRA.</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1600" b="0" dirty="0">
                          <a:solidFill>
                            <a:schemeClr val="tx1"/>
                          </a:solidFill>
                          <a:latin typeface="Arial" panose="020B0604020202020204" pitchFamily="34" charset="0"/>
                          <a:ea typeface="Times New Roman" panose="02020603050405020304" pitchFamily="18" charset="0"/>
                          <a:cs typeface="Arial" panose="020B0604020202020204" pitchFamily="34" charset="0"/>
                        </a:rPr>
                        <a:t>In addition, it will take more time for cash-value buildup to be available in a policy.</a:t>
                      </a:r>
                      <a:endParaRPr lang="en-US" sz="1600" dirty="0">
                        <a:solidFill>
                          <a:schemeClr val="tx1"/>
                        </a:solidFill>
                        <a:latin typeface="Arial" panose="020B0604020202020204" pitchFamily="34" charset="0"/>
                        <a:cs typeface="Arial" panose="020B0604020202020204" pitchFamily="34" charset="0"/>
                      </a:endParaRPr>
                    </a:p>
                  </a:txBody>
                  <a:tcPr>
                    <a:solidFill>
                      <a:srgbClr val="FF0000">
                        <a:alpha val="14902"/>
                      </a:srgbClr>
                    </a:solidFill>
                  </a:tcPr>
                </a:tc>
                <a:extLst>
                  <a:ext uri="{0D108BD9-81ED-4DB2-BD59-A6C34878D82A}">
                    <a16:rowId xmlns:a16="http://schemas.microsoft.com/office/drawing/2014/main" val="2831494700"/>
                  </a:ext>
                </a:extLst>
              </a:tr>
            </a:tbl>
          </a:graphicData>
        </a:graphic>
      </p:graphicFrame>
    </p:spTree>
    <p:extLst>
      <p:ext uri="{BB962C8B-B14F-4D97-AF65-F5344CB8AC3E}">
        <p14:creationId xmlns:p14="http://schemas.microsoft.com/office/powerpoint/2010/main" val="13353570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F4DA3-1C2E-B510-D27C-07EFD4996D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6C0526-6AC0-FEEA-BA13-F7AC2B43C766}"/>
              </a:ext>
            </a:extLst>
          </p:cNvPr>
          <p:cNvSpPr>
            <a:spLocks noGrp="1"/>
          </p:cNvSpPr>
          <p:nvPr>
            <p:ph type="title"/>
          </p:nvPr>
        </p:nvSpPr>
        <p:spPr/>
        <p:txBody>
          <a:bodyPr/>
          <a:lstStyle/>
          <a:p>
            <a:pPr>
              <a:lnSpc>
                <a:spcPct val="100000"/>
              </a:lnSpc>
            </a:pPr>
            <a:r>
              <a:rPr lang="en-US" dirty="0"/>
              <a:t>Roth IRAs vs Life Insurance   </a:t>
            </a:r>
            <a:endParaRPr lang="en-US" dirty="0">
              <a:solidFill>
                <a:srgbClr val="4E88C6"/>
              </a:solidFill>
            </a:endParaRPr>
          </a:p>
        </p:txBody>
      </p:sp>
      <p:sp>
        <p:nvSpPr>
          <p:cNvPr id="3" name="Content Placeholder 2">
            <a:extLst>
              <a:ext uri="{FF2B5EF4-FFF2-40B4-BE49-F238E27FC236}">
                <a16:creationId xmlns:a16="http://schemas.microsoft.com/office/drawing/2014/main" id="{9E82A3DD-7FEC-FD60-F87E-7397B0B2FDDD}"/>
              </a:ext>
            </a:extLst>
          </p:cNvPr>
          <p:cNvSpPr>
            <a:spLocks noGrp="1"/>
          </p:cNvSpPr>
          <p:nvPr>
            <p:ph idx="1"/>
          </p:nvPr>
        </p:nvSpPr>
        <p:spPr>
          <a:xfrm>
            <a:off x="490554" y="1215973"/>
            <a:ext cx="6060853" cy="419190"/>
          </a:xfrm>
        </p:spPr>
        <p:txBody>
          <a:bodyPr wrap="square" lIns="91440" tIns="45720" rIns="91440" bIns="45720">
            <a:noAutofit/>
          </a:bodyPr>
          <a:lstStyle/>
          <a:p>
            <a:pPr marL="0" indent="0">
              <a:buNone/>
            </a:pPr>
            <a:r>
              <a:rPr kumimoji="0" lang="en-US" sz="2400" b="1" i="0" u="none" strike="noStrike" kern="1200" cap="none" spc="0" normalizeH="0" baseline="0" noProof="0" dirty="0">
                <a:ln>
                  <a:noFill/>
                </a:ln>
                <a:solidFill>
                  <a:srgbClr val="4E88C6"/>
                </a:solidFill>
                <a:effectLst/>
                <a:uLnTx/>
                <a:uFillTx/>
                <a:latin typeface="Arial" panose="020B0604020202020204" pitchFamily="34" charset="0"/>
                <a:ea typeface="+mj-ea"/>
                <a:cs typeface="Arial" panose="020B0604020202020204" pitchFamily="34" charset="0"/>
              </a:rPr>
              <a:t>Death Benefit</a:t>
            </a:r>
            <a:endParaRPr lang="en-US" dirty="0"/>
          </a:p>
        </p:txBody>
      </p:sp>
      <p:graphicFrame>
        <p:nvGraphicFramePr>
          <p:cNvPr id="12" name="Content Placeholder 11">
            <a:extLst>
              <a:ext uri="{FF2B5EF4-FFF2-40B4-BE49-F238E27FC236}">
                <a16:creationId xmlns:a16="http://schemas.microsoft.com/office/drawing/2014/main" id="{050AB39C-57D5-995C-A819-8A351D809708}"/>
              </a:ext>
            </a:extLst>
          </p:cNvPr>
          <p:cNvGraphicFramePr>
            <a:graphicFrameLocks noGrp="1"/>
          </p:cNvGraphicFramePr>
          <p:nvPr>
            <p:ph idx="10"/>
            <p:extLst>
              <p:ext uri="{D42A27DB-BD31-4B8C-83A1-F6EECF244321}">
                <p14:modId xmlns:p14="http://schemas.microsoft.com/office/powerpoint/2010/main" val="888770283"/>
              </p:ext>
            </p:extLst>
          </p:nvPr>
        </p:nvGraphicFramePr>
        <p:xfrm>
          <a:off x="794103" y="1981200"/>
          <a:ext cx="10603794" cy="2852580"/>
        </p:xfrm>
        <a:graphic>
          <a:graphicData uri="http://schemas.openxmlformats.org/drawingml/2006/table">
            <a:tbl>
              <a:tblPr firstRow="1" bandRow="1">
                <a:tableStyleId>{5C22544A-7EE6-4342-B048-85BDC9FD1C3A}</a:tableStyleId>
              </a:tblPr>
              <a:tblGrid>
                <a:gridCol w="5301897">
                  <a:extLst>
                    <a:ext uri="{9D8B030D-6E8A-4147-A177-3AD203B41FA5}">
                      <a16:colId xmlns:a16="http://schemas.microsoft.com/office/drawing/2014/main" val="781248747"/>
                    </a:ext>
                  </a:extLst>
                </a:gridCol>
                <a:gridCol w="5301897">
                  <a:extLst>
                    <a:ext uri="{9D8B030D-6E8A-4147-A177-3AD203B41FA5}">
                      <a16:colId xmlns:a16="http://schemas.microsoft.com/office/drawing/2014/main" val="4013461683"/>
                    </a:ext>
                  </a:extLst>
                </a:gridCol>
              </a:tblGrid>
              <a:tr h="2852580">
                <a:tc>
                  <a:txBody>
                    <a:bodyPr/>
                    <a:lstStyle/>
                    <a:p>
                      <a:pPr>
                        <a:spcAft>
                          <a:spcPts val="1800"/>
                        </a:spcAft>
                      </a:pPr>
                      <a:r>
                        <a:rPr lang="en-US" sz="2400" dirty="0">
                          <a:solidFill>
                            <a:schemeClr val="tx1"/>
                          </a:solidFill>
                          <a:latin typeface="Arial" panose="020B0604020202020204" pitchFamily="34" charset="0"/>
                          <a:cs typeface="Arial" panose="020B0604020202020204" pitchFamily="34" charset="0"/>
                        </a:rPr>
                        <a:t>ROTH IRA</a:t>
                      </a:r>
                      <a:endParaRPr lang="en-US" sz="1600" dirty="0">
                        <a:solidFill>
                          <a:schemeClr val="tx1"/>
                        </a:solidFill>
                        <a:latin typeface="Arial" panose="020B0604020202020204" pitchFamily="34" charset="0"/>
                        <a:cs typeface="Arial" panose="020B0604020202020204" pitchFamily="34" charset="0"/>
                      </a:endParaRPr>
                    </a:p>
                    <a:p>
                      <a:pPr marL="285750" indent="-285750">
                        <a:spcAft>
                          <a:spcPts val="1800"/>
                        </a:spcAft>
                        <a:buFont typeface="Arial" panose="020B0604020202020204" pitchFamily="34" charset="0"/>
                        <a:buChar char="•"/>
                      </a:pPr>
                      <a:r>
                        <a:rPr lang="en-US" sz="1800" b="0" dirty="0">
                          <a:solidFill>
                            <a:schemeClr val="tx1"/>
                          </a:solidFill>
                          <a:latin typeface="Arial" panose="020B0604020202020204" pitchFamily="34" charset="0"/>
                          <a:ea typeface="Times New Roman" panose="02020603050405020304" pitchFamily="18" charset="0"/>
                          <a:cs typeface="Arial" panose="020B0604020202020204" pitchFamily="34" charset="0"/>
                        </a:rPr>
                        <a:t>No death benefit </a:t>
                      </a:r>
                      <a:br>
                        <a:rPr lang="en-US" sz="1800" b="0" dirty="0">
                          <a:solidFill>
                            <a:schemeClr val="tx1"/>
                          </a:solidFill>
                          <a:latin typeface="Arial" panose="020B0604020202020204" pitchFamily="34" charset="0"/>
                          <a:ea typeface="Times New Roman" panose="02020603050405020304" pitchFamily="18" charset="0"/>
                          <a:cs typeface="Arial" panose="020B0604020202020204" pitchFamily="34" charset="0"/>
                        </a:rPr>
                      </a:br>
                      <a:r>
                        <a:rPr lang="en-US" sz="1800" b="0" dirty="0">
                          <a:solidFill>
                            <a:schemeClr val="tx1"/>
                          </a:solidFill>
                          <a:latin typeface="Arial" panose="020B0604020202020204" pitchFamily="34" charset="0"/>
                          <a:ea typeface="Times New Roman" panose="02020603050405020304" pitchFamily="18" charset="0"/>
                          <a:cs typeface="Arial" panose="020B0604020202020204" pitchFamily="34" charset="0"/>
                        </a:rPr>
                        <a:t>(other than the inherited amount). </a:t>
                      </a:r>
                      <a:endParaRPr lang="en-US" sz="1800" b="0" dirty="0">
                        <a:solidFill>
                          <a:schemeClr val="tx1"/>
                        </a:solidFill>
                        <a:latin typeface="Arial" panose="020B0604020202020204" pitchFamily="34" charset="0"/>
                        <a:cs typeface="Arial" panose="020B0604020202020204" pitchFamily="34" charset="0"/>
                      </a:endParaRPr>
                    </a:p>
                    <a:p>
                      <a:pPr>
                        <a:spcAft>
                          <a:spcPts val="1800"/>
                        </a:spcAft>
                      </a:pPr>
                      <a:endParaRPr lang="en-US" sz="1600" dirty="0">
                        <a:solidFill>
                          <a:schemeClr val="tx1"/>
                        </a:solidFill>
                        <a:latin typeface="Arial" panose="020B0604020202020204" pitchFamily="34" charset="0"/>
                        <a:cs typeface="Arial" panose="020B0604020202020204" pitchFamily="34" charset="0"/>
                      </a:endParaRPr>
                    </a:p>
                  </a:txBody>
                  <a:tcPr>
                    <a:solidFill>
                      <a:srgbClr val="FF0000">
                        <a:alpha val="14902"/>
                      </a:srgbClr>
                    </a:solidFill>
                  </a:tcPr>
                </a:tc>
                <a:tc>
                  <a:txBody>
                    <a:bodyPr/>
                    <a:lstStyle/>
                    <a:p>
                      <a:pPr marL="0" lvl="0" indent="0">
                        <a:lnSpc>
                          <a:spcPct val="100000"/>
                        </a:lnSpc>
                        <a:spcAft>
                          <a:spcPts val="1800"/>
                        </a:spcAft>
                        <a:buClrTx/>
                        <a:buNone/>
                      </a:pPr>
                      <a:r>
                        <a:rPr lang="en-US" altLang="en-US" sz="2400" b="1" dirty="0">
                          <a:solidFill>
                            <a:schemeClr val="tx1"/>
                          </a:solidFill>
                          <a:latin typeface="Arial" panose="020B0604020202020204" pitchFamily="34" charset="0"/>
                          <a:cs typeface="Arial" panose="020B0604020202020204" pitchFamily="34" charset="0"/>
                        </a:rPr>
                        <a:t>LIFE INSURANCE</a:t>
                      </a:r>
                    </a:p>
                    <a:p>
                      <a:pPr marL="285750" marR="0" lvl="0" indent="-28575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US" sz="1800" b="0" dirty="0">
                          <a:solidFill>
                            <a:schemeClr val="tx1"/>
                          </a:solidFill>
                          <a:latin typeface="Arial" panose="020B0604020202020204" pitchFamily="34" charset="0"/>
                          <a:ea typeface="Times New Roman" panose="02020603050405020304" pitchFamily="18" charset="0"/>
                          <a:cs typeface="Arial" panose="020B0604020202020204" pitchFamily="34" charset="0"/>
                        </a:rPr>
                        <a:t>Has death benefits </a:t>
                      </a:r>
                      <a:br>
                        <a:rPr lang="en-US" sz="1800" b="0" dirty="0">
                          <a:solidFill>
                            <a:schemeClr val="tx1"/>
                          </a:solidFill>
                          <a:latin typeface="Arial" panose="020B0604020202020204" pitchFamily="34" charset="0"/>
                          <a:ea typeface="Times New Roman" panose="02020603050405020304" pitchFamily="18" charset="0"/>
                          <a:cs typeface="Arial" panose="020B0604020202020204" pitchFamily="34" charset="0"/>
                        </a:rPr>
                      </a:br>
                      <a:r>
                        <a:rPr lang="en-US" sz="1800" b="0" dirty="0">
                          <a:solidFill>
                            <a:schemeClr val="tx1"/>
                          </a:solidFill>
                          <a:latin typeface="Arial" panose="020B0604020202020204" pitchFamily="34" charset="0"/>
                          <a:ea typeface="Times New Roman" panose="02020603050405020304" pitchFamily="18" charset="0"/>
                          <a:cs typeface="Arial" panose="020B0604020202020204" pitchFamily="34" charset="0"/>
                        </a:rPr>
                        <a:t>from inception of the policy.</a:t>
                      </a:r>
                    </a:p>
                    <a:p>
                      <a:pPr>
                        <a:spcAft>
                          <a:spcPts val="1800"/>
                        </a:spcAft>
                      </a:pPr>
                      <a:endParaRPr lang="en-US" sz="1600" dirty="0">
                        <a:solidFill>
                          <a:schemeClr val="tx1"/>
                        </a:solidFill>
                        <a:latin typeface="Arial" panose="020B0604020202020204" pitchFamily="34" charset="0"/>
                        <a:cs typeface="Arial" panose="020B0604020202020204" pitchFamily="34" charset="0"/>
                      </a:endParaRPr>
                    </a:p>
                  </a:txBody>
                  <a:tcPr>
                    <a:solidFill>
                      <a:srgbClr val="E2F0D9"/>
                    </a:solidFill>
                  </a:tcPr>
                </a:tc>
                <a:extLst>
                  <a:ext uri="{0D108BD9-81ED-4DB2-BD59-A6C34878D82A}">
                    <a16:rowId xmlns:a16="http://schemas.microsoft.com/office/drawing/2014/main" val="2831494700"/>
                  </a:ext>
                </a:extLst>
              </a:tr>
            </a:tbl>
          </a:graphicData>
        </a:graphic>
      </p:graphicFrame>
    </p:spTree>
    <p:extLst>
      <p:ext uri="{BB962C8B-B14F-4D97-AF65-F5344CB8AC3E}">
        <p14:creationId xmlns:p14="http://schemas.microsoft.com/office/powerpoint/2010/main" val="33162560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1FABA-D82B-8D26-09AA-E8BCF2FC33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D6AB65-C331-E47C-AAB3-7CE342755EED}"/>
              </a:ext>
            </a:extLst>
          </p:cNvPr>
          <p:cNvSpPr>
            <a:spLocks noGrp="1"/>
          </p:cNvSpPr>
          <p:nvPr>
            <p:ph type="title"/>
          </p:nvPr>
        </p:nvSpPr>
        <p:spPr/>
        <p:txBody>
          <a:bodyPr/>
          <a:lstStyle/>
          <a:p>
            <a:pPr>
              <a:lnSpc>
                <a:spcPct val="100000"/>
              </a:lnSpc>
            </a:pPr>
            <a:r>
              <a:rPr lang="en-US" dirty="0"/>
              <a:t>Roth IRAs vs Life Insurance    </a:t>
            </a:r>
            <a:endParaRPr lang="en-US" dirty="0">
              <a:solidFill>
                <a:srgbClr val="4E88C6"/>
              </a:solidFill>
            </a:endParaRPr>
          </a:p>
        </p:txBody>
      </p:sp>
      <p:sp>
        <p:nvSpPr>
          <p:cNvPr id="3" name="Content Placeholder 2">
            <a:extLst>
              <a:ext uri="{FF2B5EF4-FFF2-40B4-BE49-F238E27FC236}">
                <a16:creationId xmlns:a16="http://schemas.microsoft.com/office/drawing/2014/main" id="{49DCB9D0-23A4-E87D-6D08-0034BB5D2EAD}"/>
              </a:ext>
            </a:extLst>
          </p:cNvPr>
          <p:cNvSpPr>
            <a:spLocks noGrp="1"/>
          </p:cNvSpPr>
          <p:nvPr>
            <p:ph idx="1"/>
          </p:nvPr>
        </p:nvSpPr>
        <p:spPr>
          <a:xfrm>
            <a:off x="490554" y="1215973"/>
            <a:ext cx="6060853" cy="419190"/>
          </a:xfrm>
        </p:spPr>
        <p:txBody>
          <a:bodyPr wrap="square" lIns="91440" tIns="45720" rIns="91440" bIns="45720">
            <a:noAutofit/>
          </a:bodyPr>
          <a:lstStyle/>
          <a:p>
            <a:pPr marL="0" indent="0">
              <a:buNone/>
            </a:pPr>
            <a:r>
              <a:rPr kumimoji="0" lang="en-US" sz="2400" b="1" i="0" u="none" strike="noStrike" kern="1200" cap="none" spc="0" normalizeH="0" baseline="0" noProof="0" dirty="0">
                <a:ln>
                  <a:noFill/>
                </a:ln>
                <a:solidFill>
                  <a:srgbClr val="4E88C6"/>
                </a:solidFill>
                <a:effectLst/>
                <a:uLnTx/>
                <a:uFillTx/>
                <a:latin typeface="Arial" panose="020B0604020202020204" pitchFamily="34" charset="0"/>
                <a:ea typeface="+mj-ea"/>
                <a:cs typeface="Arial" panose="020B0604020202020204" pitchFamily="34" charset="0"/>
              </a:rPr>
              <a:t>RMD Treatment</a:t>
            </a:r>
            <a:endParaRPr lang="en-US" dirty="0"/>
          </a:p>
        </p:txBody>
      </p:sp>
      <p:graphicFrame>
        <p:nvGraphicFramePr>
          <p:cNvPr id="12" name="Content Placeholder 11">
            <a:extLst>
              <a:ext uri="{FF2B5EF4-FFF2-40B4-BE49-F238E27FC236}">
                <a16:creationId xmlns:a16="http://schemas.microsoft.com/office/drawing/2014/main" id="{B5029B5D-182D-9D1A-2818-041888F6A736}"/>
              </a:ext>
            </a:extLst>
          </p:cNvPr>
          <p:cNvGraphicFramePr>
            <a:graphicFrameLocks noGrp="1"/>
          </p:cNvGraphicFramePr>
          <p:nvPr>
            <p:ph idx="10"/>
            <p:extLst>
              <p:ext uri="{D42A27DB-BD31-4B8C-83A1-F6EECF244321}">
                <p14:modId xmlns:p14="http://schemas.microsoft.com/office/powerpoint/2010/main" val="426265701"/>
              </p:ext>
            </p:extLst>
          </p:nvPr>
        </p:nvGraphicFramePr>
        <p:xfrm>
          <a:off x="794103" y="1981200"/>
          <a:ext cx="10603794" cy="2852580"/>
        </p:xfrm>
        <a:graphic>
          <a:graphicData uri="http://schemas.openxmlformats.org/drawingml/2006/table">
            <a:tbl>
              <a:tblPr firstRow="1" bandRow="1">
                <a:tableStyleId>{5C22544A-7EE6-4342-B048-85BDC9FD1C3A}</a:tableStyleId>
              </a:tblPr>
              <a:tblGrid>
                <a:gridCol w="5301897">
                  <a:extLst>
                    <a:ext uri="{9D8B030D-6E8A-4147-A177-3AD203B41FA5}">
                      <a16:colId xmlns:a16="http://schemas.microsoft.com/office/drawing/2014/main" val="781248747"/>
                    </a:ext>
                  </a:extLst>
                </a:gridCol>
                <a:gridCol w="5301897">
                  <a:extLst>
                    <a:ext uri="{9D8B030D-6E8A-4147-A177-3AD203B41FA5}">
                      <a16:colId xmlns:a16="http://schemas.microsoft.com/office/drawing/2014/main" val="4013461683"/>
                    </a:ext>
                  </a:extLst>
                </a:gridCol>
              </a:tblGrid>
              <a:tr h="2852580">
                <a:tc>
                  <a:txBody>
                    <a:bodyPr/>
                    <a:lstStyle/>
                    <a:p>
                      <a:pPr>
                        <a:spcAft>
                          <a:spcPts val="2400"/>
                        </a:spcAft>
                      </a:pPr>
                      <a:r>
                        <a:rPr lang="en-US" sz="2400" dirty="0">
                          <a:solidFill>
                            <a:schemeClr val="tx1"/>
                          </a:solidFill>
                          <a:latin typeface="Arial" panose="020B0604020202020204" pitchFamily="34" charset="0"/>
                          <a:cs typeface="Arial" panose="020B0604020202020204" pitchFamily="34" charset="0"/>
                        </a:rPr>
                        <a:t>ROTH IRA</a:t>
                      </a:r>
                      <a:endParaRPr lang="en-US" sz="1600" dirty="0">
                        <a:solidFill>
                          <a:schemeClr val="tx1"/>
                        </a:solidFill>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2400"/>
                        </a:spcAft>
                        <a:buClrTx/>
                        <a:buSzTx/>
                        <a:buFont typeface="Arial" panose="020B0604020202020204" pitchFamily="34" charset="0"/>
                        <a:buChar char="•"/>
                        <a:tabLst/>
                        <a:defRPr/>
                      </a:pPr>
                      <a:r>
                        <a:rPr lang="en-US" sz="1600" b="0" dirty="0">
                          <a:solidFill>
                            <a:schemeClr val="tx1"/>
                          </a:solidFill>
                          <a:latin typeface="Arial" panose="020B0604020202020204" pitchFamily="34" charset="0"/>
                          <a:ea typeface="Times New Roman" panose="02020603050405020304" pitchFamily="18" charset="0"/>
                          <a:cs typeface="Arial" panose="020B0604020202020204" pitchFamily="34" charset="0"/>
                        </a:rPr>
                        <a:t>Roth IRA have no lifetime RMDs, </a:t>
                      </a:r>
                      <a:br>
                        <a:rPr lang="en-US" sz="1600" b="0" dirty="0">
                          <a:solidFill>
                            <a:schemeClr val="tx1"/>
                          </a:solidFill>
                          <a:latin typeface="Arial" panose="020B0604020202020204" pitchFamily="34" charset="0"/>
                          <a:ea typeface="Times New Roman" panose="02020603050405020304" pitchFamily="18" charset="0"/>
                          <a:cs typeface="Arial" panose="020B0604020202020204" pitchFamily="34" charset="0"/>
                        </a:rPr>
                      </a:br>
                      <a:r>
                        <a:rPr lang="en-US" sz="1600" b="0" dirty="0">
                          <a:solidFill>
                            <a:schemeClr val="tx1"/>
                          </a:solidFill>
                          <a:latin typeface="Arial" panose="020B0604020202020204" pitchFamily="34" charset="0"/>
                          <a:ea typeface="Times New Roman" panose="02020603050405020304" pitchFamily="18" charset="0"/>
                          <a:cs typeface="Arial" panose="020B0604020202020204" pitchFamily="34" charset="0"/>
                        </a:rPr>
                        <a:t>but </a:t>
                      </a:r>
                      <a:r>
                        <a:rPr lang="en-US" sz="1600" b="1" dirty="0">
                          <a:solidFill>
                            <a:schemeClr val="tx1"/>
                          </a:solidFill>
                          <a:latin typeface="Arial" panose="020B0604020202020204" pitchFamily="34" charset="0"/>
                          <a:ea typeface="Times New Roman" panose="02020603050405020304" pitchFamily="18" charset="0"/>
                          <a:cs typeface="Arial" panose="020B0604020202020204" pitchFamily="34" charset="0"/>
                        </a:rPr>
                        <a:t>Roth beneficiaries do. </a:t>
                      </a:r>
                      <a:endParaRPr lang="en-US" sz="1600" b="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2400"/>
                        </a:spcAft>
                        <a:buClrTx/>
                        <a:buSzTx/>
                        <a:buFont typeface="Arial" panose="020B0604020202020204" pitchFamily="34" charset="0"/>
                        <a:buChar char="•"/>
                        <a:tabLst/>
                        <a:defRPr/>
                      </a:pPr>
                      <a:r>
                        <a:rPr lang="en-US" sz="1600" b="0" dirty="0">
                          <a:solidFill>
                            <a:schemeClr val="tx1"/>
                          </a:solidFill>
                          <a:latin typeface="Arial" panose="020B0604020202020204" pitchFamily="34" charset="0"/>
                          <a:ea typeface="Times New Roman" panose="02020603050405020304" pitchFamily="18" charset="0"/>
                          <a:cs typeface="Arial" panose="020B0604020202020204" pitchFamily="34" charset="0"/>
                        </a:rPr>
                        <a:t>Inherited Roth IRA funds will eventually be forced out through post-death RMDs.</a:t>
                      </a:r>
                      <a:endParaRPr lang="en-US" sz="1600" dirty="0">
                        <a:solidFill>
                          <a:schemeClr val="tx1"/>
                        </a:solidFill>
                        <a:latin typeface="Arial" panose="020B0604020202020204" pitchFamily="34" charset="0"/>
                        <a:cs typeface="Arial" panose="020B0604020202020204" pitchFamily="34" charset="0"/>
                      </a:endParaRPr>
                    </a:p>
                  </a:txBody>
                  <a:tcPr>
                    <a:solidFill>
                      <a:srgbClr val="FF0000">
                        <a:alpha val="14902"/>
                      </a:srgbClr>
                    </a:solidFill>
                  </a:tcPr>
                </a:tc>
                <a:tc>
                  <a:txBody>
                    <a:bodyPr/>
                    <a:lstStyle/>
                    <a:p>
                      <a:pPr marL="0" lvl="0" indent="0">
                        <a:lnSpc>
                          <a:spcPct val="100000"/>
                        </a:lnSpc>
                        <a:spcAft>
                          <a:spcPts val="2400"/>
                        </a:spcAft>
                        <a:buClrTx/>
                        <a:buNone/>
                      </a:pPr>
                      <a:r>
                        <a:rPr lang="en-US" altLang="en-US" sz="2400" b="1" dirty="0">
                          <a:solidFill>
                            <a:schemeClr val="tx1"/>
                          </a:solidFill>
                          <a:latin typeface="Arial" panose="020B0604020202020204" pitchFamily="34" charset="0"/>
                          <a:cs typeface="Arial" panose="020B0604020202020204" pitchFamily="34" charset="0"/>
                        </a:rPr>
                        <a:t>LIFE INSURANCE</a:t>
                      </a:r>
                    </a:p>
                    <a:p>
                      <a:pPr marL="285750" marR="0" lvl="0" indent="-285750" algn="l" defTabSz="914400" rtl="0" eaLnBrk="1" fontAlgn="auto" latinLnBrk="0" hangingPunct="1">
                        <a:lnSpc>
                          <a:spcPct val="100000"/>
                        </a:lnSpc>
                        <a:spcBef>
                          <a:spcPts val="0"/>
                        </a:spcBef>
                        <a:spcAft>
                          <a:spcPts val="2400"/>
                        </a:spcAft>
                        <a:buClrTx/>
                        <a:buSzTx/>
                        <a:buFont typeface="Arial" panose="020B0604020202020204" pitchFamily="34" charset="0"/>
                        <a:buChar char="•"/>
                        <a:tabLst/>
                        <a:defRPr/>
                      </a:pPr>
                      <a:r>
                        <a:rPr lang="en-US" sz="1600" b="0" dirty="0">
                          <a:solidFill>
                            <a:schemeClr val="tx1"/>
                          </a:solidFill>
                          <a:latin typeface="Arial" panose="020B0604020202020204" pitchFamily="34" charset="0"/>
                          <a:ea typeface="Times New Roman" panose="02020603050405020304" pitchFamily="18" charset="0"/>
                          <a:cs typeface="Arial" panose="020B0604020202020204" pitchFamily="34" charset="0"/>
                        </a:rPr>
                        <a:t>No RMDs</a:t>
                      </a:r>
                      <a:endParaRPr lang="en-US" sz="1600" dirty="0">
                        <a:solidFill>
                          <a:schemeClr val="tx1"/>
                        </a:solidFill>
                        <a:latin typeface="Arial" panose="020B0604020202020204" pitchFamily="34" charset="0"/>
                        <a:cs typeface="Arial" panose="020B0604020202020204" pitchFamily="34" charset="0"/>
                      </a:endParaRPr>
                    </a:p>
                  </a:txBody>
                  <a:tcPr>
                    <a:solidFill>
                      <a:srgbClr val="E2F0D9"/>
                    </a:solidFill>
                  </a:tcPr>
                </a:tc>
                <a:extLst>
                  <a:ext uri="{0D108BD9-81ED-4DB2-BD59-A6C34878D82A}">
                    <a16:rowId xmlns:a16="http://schemas.microsoft.com/office/drawing/2014/main" val="2831494700"/>
                  </a:ext>
                </a:extLst>
              </a:tr>
            </a:tbl>
          </a:graphicData>
        </a:graphic>
      </p:graphicFrame>
    </p:spTree>
    <p:extLst>
      <p:ext uri="{BB962C8B-B14F-4D97-AF65-F5344CB8AC3E}">
        <p14:creationId xmlns:p14="http://schemas.microsoft.com/office/powerpoint/2010/main" val="22163384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A2EF4-1462-1883-9988-9679A3B79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E47EF0-7D34-1DBA-28BF-58E4B600D0DB}"/>
              </a:ext>
            </a:extLst>
          </p:cNvPr>
          <p:cNvSpPr>
            <a:spLocks noGrp="1"/>
          </p:cNvSpPr>
          <p:nvPr>
            <p:ph type="title"/>
          </p:nvPr>
        </p:nvSpPr>
        <p:spPr/>
        <p:txBody>
          <a:bodyPr/>
          <a:lstStyle/>
          <a:p>
            <a:pPr>
              <a:lnSpc>
                <a:spcPct val="100000"/>
              </a:lnSpc>
            </a:pPr>
            <a:r>
              <a:rPr lang="en-US" dirty="0"/>
              <a:t>Roth IRAs vs Life Insurance     </a:t>
            </a:r>
            <a:endParaRPr lang="en-US" dirty="0">
              <a:solidFill>
                <a:srgbClr val="4E88C6"/>
              </a:solidFill>
            </a:endParaRPr>
          </a:p>
        </p:txBody>
      </p:sp>
      <p:sp>
        <p:nvSpPr>
          <p:cNvPr id="3" name="Content Placeholder 2">
            <a:extLst>
              <a:ext uri="{FF2B5EF4-FFF2-40B4-BE49-F238E27FC236}">
                <a16:creationId xmlns:a16="http://schemas.microsoft.com/office/drawing/2014/main" id="{A326F267-99D8-A708-EB21-8B32BC4BC13E}"/>
              </a:ext>
            </a:extLst>
          </p:cNvPr>
          <p:cNvSpPr>
            <a:spLocks noGrp="1"/>
          </p:cNvSpPr>
          <p:nvPr>
            <p:ph idx="1"/>
          </p:nvPr>
        </p:nvSpPr>
        <p:spPr>
          <a:xfrm>
            <a:off x="490554" y="1215973"/>
            <a:ext cx="6060853" cy="419190"/>
          </a:xfrm>
        </p:spPr>
        <p:txBody>
          <a:bodyPr wrap="square" lIns="91440" tIns="45720" rIns="91440" bIns="45720">
            <a:noAutofit/>
          </a:bodyPr>
          <a:lstStyle/>
          <a:p>
            <a:pPr marL="0" indent="0">
              <a:buNone/>
            </a:pPr>
            <a:r>
              <a:rPr kumimoji="0" lang="en-US" sz="2400" b="1" i="0" u="none" strike="noStrike" kern="1200" cap="none" spc="0" normalizeH="0" baseline="0" noProof="0" dirty="0">
                <a:ln>
                  <a:noFill/>
                </a:ln>
                <a:solidFill>
                  <a:srgbClr val="4E88C6"/>
                </a:solidFill>
                <a:effectLst/>
                <a:uLnTx/>
                <a:uFillTx/>
                <a:latin typeface="Arial" panose="020B0604020202020204" pitchFamily="34" charset="0"/>
                <a:ea typeface="+mj-ea"/>
                <a:cs typeface="Arial" panose="020B0604020202020204" pitchFamily="34" charset="0"/>
              </a:rPr>
              <a:t>Trust Funding</a:t>
            </a:r>
            <a:endParaRPr lang="en-US" dirty="0"/>
          </a:p>
        </p:txBody>
      </p:sp>
      <p:graphicFrame>
        <p:nvGraphicFramePr>
          <p:cNvPr id="12" name="Content Placeholder 11">
            <a:extLst>
              <a:ext uri="{FF2B5EF4-FFF2-40B4-BE49-F238E27FC236}">
                <a16:creationId xmlns:a16="http://schemas.microsoft.com/office/drawing/2014/main" id="{DDE19CFE-4383-266C-B397-360AD01BB943}"/>
              </a:ext>
            </a:extLst>
          </p:cNvPr>
          <p:cNvGraphicFramePr>
            <a:graphicFrameLocks noGrp="1"/>
          </p:cNvGraphicFramePr>
          <p:nvPr>
            <p:ph idx="10"/>
            <p:extLst>
              <p:ext uri="{D42A27DB-BD31-4B8C-83A1-F6EECF244321}">
                <p14:modId xmlns:p14="http://schemas.microsoft.com/office/powerpoint/2010/main" val="437365621"/>
              </p:ext>
            </p:extLst>
          </p:nvPr>
        </p:nvGraphicFramePr>
        <p:xfrm>
          <a:off x="794103" y="1981200"/>
          <a:ext cx="10603794" cy="2938959"/>
        </p:xfrm>
        <a:graphic>
          <a:graphicData uri="http://schemas.openxmlformats.org/drawingml/2006/table">
            <a:tbl>
              <a:tblPr firstRow="1" bandRow="1">
                <a:tableStyleId>{5C22544A-7EE6-4342-B048-85BDC9FD1C3A}</a:tableStyleId>
              </a:tblPr>
              <a:tblGrid>
                <a:gridCol w="5301897">
                  <a:extLst>
                    <a:ext uri="{9D8B030D-6E8A-4147-A177-3AD203B41FA5}">
                      <a16:colId xmlns:a16="http://schemas.microsoft.com/office/drawing/2014/main" val="781248747"/>
                    </a:ext>
                  </a:extLst>
                </a:gridCol>
                <a:gridCol w="5301897">
                  <a:extLst>
                    <a:ext uri="{9D8B030D-6E8A-4147-A177-3AD203B41FA5}">
                      <a16:colId xmlns:a16="http://schemas.microsoft.com/office/drawing/2014/main" val="4013461683"/>
                    </a:ext>
                  </a:extLst>
                </a:gridCol>
              </a:tblGrid>
              <a:tr h="2938959">
                <a:tc>
                  <a:txBody>
                    <a:bodyPr/>
                    <a:lstStyle/>
                    <a:p>
                      <a:pPr>
                        <a:spcAft>
                          <a:spcPts val="2400"/>
                        </a:spcAft>
                      </a:pPr>
                      <a:r>
                        <a:rPr lang="en-US" sz="2400" dirty="0">
                          <a:solidFill>
                            <a:schemeClr val="tx1"/>
                          </a:solidFill>
                          <a:latin typeface="Arial" panose="020B0604020202020204" pitchFamily="34" charset="0"/>
                          <a:cs typeface="Arial" panose="020B0604020202020204" pitchFamily="34" charset="0"/>
                        </a:rPr>
                        <a:t>ROTH IRA</a:t>
                      </a:r>
                      <a:endParaRPr lang="en-US" sz="1600" dirty="0">
                        <a:solidFill>
                          <a:schemeClr val="tx1"/>
                        </a:solidFill>
                        <a:latin typeface="Arial" panose="020B0604020202020204" pitchFamily="34" charset="0"/>
                        <a:cs typeface="Arial" panose="020B0604020202020204" pitchFamily="34" charset="0"/>
                      </a:endParaRPr>
                    </a:p>
                    <a:p>
                      <a:pPr marL="285750" indent="-285750">
                        <a:spcAft>
                          <a:spcPts val="2400"/>
                        </a:spcAft>
                        <a:buFont typeface="Arial" panose="020B0604020202020204" pitchFamily="34" charset="0"/>
                        <a:buChar char="•"/>
                      </a:pPr>
                      <a:r>
                        <a:rPr lang="en-US" b="0" dirty="0">
                          <a:solidFill>
                            <a:schemeClr val="tx1"/>
                          </a:solidFill>
                          <a:latin typeface="Arial" panose="020B0604020202020204" pitchFamily="34" charset="0"/>
                          <a:cs typeface="Arial" panose="020B0604020202020204" pitchFamily="34" charset="0"/>
                        </a:rPr>
                        <a:t>Complex IRA trust tax rules</a:t>
                      </a:r>
                    </a:p>
                    <a:p>
                      <a:pPr marL="285750" indent="-285750">
                        <a:spcAft>
                          <a:spcPts val="2400"/>
                        </a:spcAft>
                        <a:buFont typeface="Arial" panose="020B0604020202020204" pitchFamily="34" charset="0"/>
                        <a:buChar char="•"/>
                      </a:pPr>
                      <a:r>
                        <a:rPr lang="en-US" b="0" dirty="0">
                          <a:solidFill>
                            <a:schemeClr val="tx1"/>
                          </a:solidFill>
                          <a:latin typeface="Arial" panose="020B0604020202020204" pitchFamily="34" charset="0"/>
                          <a:cs typeface="Arial" panose="020B0604020202020204" pitchFamily="34" charset="0"/>
                        </a:rPr>
                        <a:t>10-year distribution rule</a:t>
                      </a:r>
                    </a:p>
                    <a:p>
                      <a:pPr marL="285750" indent="-285750">
                        <a:spcAft>
                          <a:spcPts val="2400"/>
                        </a:spcAft>
                        <a:buFont typeface="Arial" panose="020B0604020202020204" pitchFamily="34" charset="0"/>
                        <a:buChar char="•"/>
                      </a:pPr>
                      <a:r>
                        <a:rPr lang="en-US" b="0" dirty="0">
                          <a:solidFill>
                            <a:schemeClr val="tx1"/>
                          </a:solidFill>
                          <a:latin typeface="Arial" panose="020B0604020202020204" pitchFamily="34" charset="0"/>
                          <a:cs typeface="Arial" panose="020B0604020202020204" pitchFamily="34" charset="0"/>
                        </a:rPr>
                        <a:t>Still subject to RMD structure</a:t>
                      </a:r>
                      <a:endParaRPr lang="en-US" sz="1800" b="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txBody>
                  <a:tcPr>
                    <a:solidFill>
                      <a:srgbClr val="FF0000">
                        <a:alpha val="14902"/>
                      </a:srgbClr>
                    </a:solidFill>
                  </a:tcPr>
                </a:tc>
                <a:tc>
                  <a:txBody>
                    <a:bodyPr/>
                    <a:lstStyle/>
                    <a:p>
                      <a:pPr marL="0" lvl="0" indent="0">
                        <a:lnSpc>
                          <a:spcPct val="100000"/>
                        </a:lnSpc>
                        <a:spcAft>
                          <a:spcPts val="2400"/>
                        </a:spcAft>
                        <a:buClrTx/>
                        <a:buNone/>
                      </a:pPr>
                      <a:r>
                        <a:rPr lang="en-US" altLang="en-US" sz="2400" b="1" dirty="0">
                          <a:solidFill>
                            <a:schemeClr val="tx1"/>
                          </a:solidFill>
                          <a:latin typeface="Arial" panose="020B0604020202020204" pitchFamily="34" charset="0"/>
                          <a:cs typeface="Arial" panose="020B0604020202020204" pitchFamily="34" charset="0"/>
                        </a:rPr>
                        <a:t>LIFE INSURANCE</a:t>
                      </a:r>
                      <a:endParaRPr lang="en-US" sz="1800" b="1"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285750" indent="-285750">
                        <a:spcAft>
                          <a:spcPts val="2400"/>
                        </a:spcAft>
                        <a:buFont typeface="Arial" panose="020B0604020202020204" pitchFamily="34" charset="0"/>
                        <a:buChar char="•"/>
                      </a:pPr>
                      <a:r>
                        <a:rPr lang="en-US" sz="1800" b="0" dirty="0">
                          <a:solidFill>
                            <a:schemeClr val="tx1"/>
                          </a:solidFill>
                          <a:latin typeface="Arial" panose="020B0604020202020204" pitchFamily="34" charset="0"/>
                          <a:cs typeface="Arial" panose="020B0604020202020204" pitchFamily="34" charset="0"/>
                        </a:rPr>
                        <a:t>Not subject to IRA tax rules</a:t>
                      </a:r>
                    </a:p>
                    <a:p>
                      <a:pPr marL="285750" indent="-285750">
                        <a:spcAft>
                          <a:spcPts val="2400"/>
                        </a:spcAft>
                        <a:buFont typeface="Arial" panose="020B0604020202020204" pitchFamily="34" charset="0"/>
                        <a:buChar char="•"/>
                      </a:pPr>
                      <a:r>
                        <a:rPr lang="en-US" sz="1800" b="0" dirty="0">
                          <a:solidFill>
                            <a:schemeClr val="tx1"/>
                          </a:solidFill>
                          <a:latin typeface="Arial" panose="020B0604020202020204" pitchFamily="34" charset="0"/>
                          <a:cs typeface="Arial" panose="020B0604020202020204" pitchFamily="34" charset="0"/>
                        </a:rPr>
                        <a:t>No trust RMDs</a:t>
                      </a:r>
                    </a:p>
                    <a:p>
                      <a:pPr marL="285750" indent="-285750">
                        <a:spcAft>
                          <a:spcPts val="2400"/>
                        </a:spcAft>
                        <a:buFont typeface="Arial" panose="020B0604020202020204" pitchFamily="34" charset="0"/>
                        <a:buChar char="•"/>
                      </a:pPr>
                      <a:r>
                        <a:rPr lang="en-US" sz="1800" b="0" dirty="0">
                          <a:solidFill>
                            <a:schemeClr val="tx1"/>
                          </a:solidFill>
                          <a:latin typeface="Arial" panose="020B0604020202020204" pitchFamily="34" charset="0"/>
                          <a:cs typeface="Arial" panose="020B0604020202020204" pitchFamily="34" charset="0"/>
                        </a:rPr>
                        <a:t>More estate planning flexibility</a:t>
                      </a:r>
                      <a:endParaRPr lang="en-US" sz="1600" dirty="0">
                        <a:solidFill>
                          <a:schemeClr val="tx1"/>
                        </a:solidFill>
                        <a:latin typeface="Arial" panose="020B0604020202020204" pitchFamily="34" charset="0"/>
                        <a:cs typeface="Arial" panose="020B0604020202020204" pitchFamily="34" charset="0"/>
                      </a:endParaRPr>
                    </a:p>
                  </a:txBody>
                  <a:tcPr>
                    <a:solidFill>
                      <a:srgbClr val="E2F0D9"/>
                    </a:solidFill>
                  </a:tcPr>
                </a:tc>
                <a:extLst>
                  <a:ext uri="{0D108BD9-81ED-4DB2-BD59-A6C34878D82A}">
                    <a16:rowId xmlns:a16="http://schemas.microsoft.com/office/drawing/2014/main" val="2831494700"/>
                  </a:ext>
                </a:extLst>
              </a:tr>
            </a:tbl>
          </a:graphicData>
        </a:graphic>
      </p:graphicFrame>
    </p:spTree>
    <p:extLst>
      <p:ext uri="{BB962C8B-B14F-4D97-AF65-F5344CB8AC3E}">
        <p14:creationId xmlns:p14="http://schemas.microsoft.com/office/powerpoint/2010/main" val="9784928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760FE4-A96C-E800-4DB4-BE6832818860}"/>
              </a:ext>
            </a:extLst>
          </p:cNvPr>
          <p:cNvSpPr>
            <a:spLocks noGrp="1"/>
          </p:cNvSpPr>
          <p:nvPr>
            <p:ph type="title" idx="4294967295"/>
          </p:nvPr>
        </p:nvSpPr>
        <p:spPr>
          <a:xfrm>
            <a:off x="4165601" y="2061267"/>
            <a:ext cx="7633182" cy="1325563"/>
          </a:xfrm>
          <a:prstGeom prst="rect">
            <a:avLst/>
          </a:prstGeom>
        </p:spPr>
        <p:txBody>
          <a:bodyPr/>
          <a:lstStyle/>
          <a:p>
            <a:pPr lvl="0" algn="r"/>
            <a:r>
              <a:rPr lang="en-US" sz="5400" b="1" dirty="0">
                <a:solidFill>
                  <a:srgbClr val="FFFFFF"/>
                </a:solidFill>
                <a:latin typeface="Arial" panose="020B0604020202020204" pitchFamily="34" charset="0"/>
                <a:cs typeface="Arial" panose="020B0604020202020204" pitchFamily="34" charset="0"/>
              </a:rPr>
              <a:t>Advanced Applications</a:t>
            </a:r>
            <a:endParaRPr lang="en-US" dirty="0"/>
          </a:p>
        </p:txBody>
      </p:sp>
      <p:sp>
        <p:nvSpPr>
          <p:cNvPr id="2" name="Text Placeholder 1">
            <a:extLst>
              <a:ext uri="{FF2B5EF4-FFF2-40B4-BE49-F238E27FC236}">
                <a16:creationId xmlns:a16="http://schemas.microsoft.com/office/drawing/2014/main" id="{E8DE6E77-FE79-E077-9FFA-4951B38E6345}"/>
              </a:ext>
            </a:extLst>
          </p:cNvPr>
          <p:cNvSpPr>
            <a:spLocks noGrp="1"/>
          </p:cNvSpPr>
          <p:nvPr>
            <p:ph type="body" sz="quarter" idx="10"/>
          </p:nvPr>
        </p:nvSpPr>
        <p:spPr>
          <a:xfrm>
            <a:off x="4165601" y="4066432"/>
            <a:ext cx="7633182" cy="1325563"/>
          </a:xfrm>
        </p:spPr>
        <p:txBody>
          <a:bodyPr/>
          <a:lstStyle/>
          <a:p>
            <a:r>
              <a:rPr lang="en-US" sz="3600" b="1" dirty="0">
                <a:solidFill>
                  <a:srgbClr val="FDCB33"/>
                </a:solidFill>
              </a:rPr>
              <a:t>Business, charitable, &amp; complex planning situations</a:t>
            </a:r>
          </a:p>
        </p:txBody>
      </p:sp>
    </p:spTree>
    <p:extLst>
      <p:ext uri="{BB962C8B-B14F-4D97-AF65-F5344CB8AC3E}">
        <p14:creationId xmlns:p14="http://schemas.microsoft.com/office/powerpoint/2010/main" val="1592889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B0C09-33B7-5114-7F32-A664816F7E4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815CB4B-A539-0BC0-5D45-971E191166BA}"/>
              </a:ext>
              <a:ext uri="{C183D7F6-B498-43B3-948B-1728B52AA6E4}">
                <adec:decorative xmlns:adec="http://schemas.microsoft.com/office/drawing/2017/decorative" val="1"/>
              </a:ext>
            </a:extLst>
          </p:cNvPr>
          <p:cNvSpPr/>
          <p:nvPr/>
        </p:nvSpPr>
        <p:spPr>
          <a:xfrm>
            <a:off x="496955" y="1438937"/>
            <a:ext cx="11262717" cy="1987548"/>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843C5A9A-EA71-AEB9-D5A4-5ADE032DABAD}"/>
              </a:ext>
            </a:extLst>
          </p:cNvPr>
          <p:cNvSpPr>
            <a:spLocks noGrp="1"/>
          </p:cNvSpPr>
          <p:nvPr>
            <p:ph type="title"/>
          </p:nvPr>
        </p:nvSpPr>
        <p:spPr/>
        <p:txBody>
          <a:bodyPr/>
          <a:lstStyle/>
          <a:p>
            <a:r>
              <a:rPr lang="en-US" dirty="0"/>
              <a:t>Helpful Client Conversation Tool</a:t>
            </a:r>
            <a:endParaRPr lang="en-US" b="0" dirty="0"/>
          </a:p>
        </p:txBody>
      </p:sp>
      <p:sp>
        <p:nvSpPr>
          <p:cNvPr id="18" name="Content Placeholder 17">
            <a:extLst>
              <a:ext uri="{FF2B5EF4-FFF2-40B4-BE49-F238E27FC236}">
                <a16:creationId xmlns:a16="http://schemas.microsoft.com/office/drawing/2014/main" id="{61808C88-0B87-E666-7FB1-F8F233EDC72A}"/>
              </a:ext>
            </a:extLst>
          </p:cNvPr>
          <p:cNvSpPr>
            <a:spLocks noGrp="1"/>
          </p:cNvSpPr>
          <p:nvPr>
            <p:ph idx="1"/>
          </p:nvPr>
        </p:nvSpPr>
        <p:spPr>
          <a:xfrm>
            <a:off x="1006297" y="1731057"/>
            <a:ext cx="10358388" cy="1569660"/>
          </a:xfrm>
        </p:spPr>
        <p:txBody>
          <a:bodyPr wrap="square" lIns="91440" tIns="45720" rIns="91440" bIns="4572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 do not sell life insurance… I am a CPA and tax-planning advisor, </a:t>
            </a:r>
            <a:br>
              <a:rPr kumimoji="0" lang="en-US" alt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alt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and as a tax advisor I can tell you that the single biggest benefit in the tax code </a:t>
            </a:r>
            <a:br>
              <a:rPr kumimoji="0" lang="en-US" alt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alt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is the income tax exemption for life insurance</a:t>
            </a:r>
            <a:r>
              <a:rPr kumimoji="0" lang="en-US" alt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Ed Slott, CPA</a:t>
            </a:r>
          </a:p>
        </p:txBody>
      </p:sp>
      <p:sp>
        <p:nvSpPr>
          <p:cNvPr id="3" name="Content Placeholder 2">
            <a:extLst>
              <a:ext uri="{FF2B5EF4-FFF2-40B4-BE49-F238E27FC236}">
                <a16:creationId xmlns:a16="http://schemas.microsoft.com/office/drawing/2014/main" id="{85260A03-DBFB-889A-BD3B-CD4208F2F8B5}"/>
              </a:ext>
            </a:extLst>
          </p:cNvPr>
          <p:cNvSpPr>
            <a:spLocks noGrp="1"/>
          </p:cNvSpPr>
          <p:nvPr>
            <p:ph idx="10"/>
          </p:nvPr>
        </p:nvSpPr>
        <p:spPr>
          <a:xfrm>
            <a:off x="490554" y="3875901"/>
            <a:ext cx="8336641" cy="2123658"/>
          </a:xfrm>
        </p:spPr>
        <p:txBody>
          <a:bodyPr wrap="none" lIns="91440" tIns="45720" rIns="91440" bIns="45720">
            <a:spAutoFit/>
          </a:bodyPr>
          <a:lstStyle/>
          <a:p>
            <a:pPr marL="228600" marR="0" lvl="0" indent="-228600" defTabSz="914400" eaLnBrk="1" fontAlgn="auto" latinLnBrk="0" hangingPunct="1">
              <a:lnSpc>
                <a:spcPct val="100000"/>
              </a:lnSpc>
              <a:spcBef>
                <a:spcPts val="0"/>
              </a:spcBef>
              <a:spcAft>
                <a:spcPts val="240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Entire consumer chapter in </a:t>
            </a:r>
            <a:r>
              <a:rPr kumimoji="0" lang="en-US" altLang="en-US" sz="18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Retirement Savings Time Bomb Ticks Louder</a:t>
            </a: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240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Written for retirees/pre-retirees</a:t>
            </a:r>
          </a:p>
          <a:p>
            <a:pPr marL="228600" marR="0" lvl="0" indent="-228600" defTabSz="914400" eaLnBrk="1" fontAlgn="auto" latinLnBrk="0" hangingPunct="1">
              <a:lnSpc>
                <a:spcPct val="100000"/>
              </a:lnSpc>
              <a:spcBef>
                <a:spcPts val="0"/>
              </a:spcBef>
              <a:spcAft>
                <a:spcPts val="240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Independent CPA perspective (not insurance sales)</a:t>
            </a:r>
          </a:p>
          <a:p>
            <a:pPr marL="228600" marR="0" lvl="0" indent="-228600" defTabSz="914400" eaLnBrk="1" fontAlgn="auto" latinLnBrk="0" hangingPunct="1">
              <a:lnSpc>
                <a:spcPct val="100000"/>
              </a:lnSpc>
              <a:spcBef>
                <a:spcPts val="0"/>
              </a:spcBef>
              <a:spcAft>
                <a:spcPts val="240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Useful for tax diversification conversations</a:t>
            </a:r>
          </a:p>
        </p:txBody>
      </p:sp>
      <p:pic>
        <p:nvPicPr>
          <p:cNvPr id="12" name="Picture 11">
            <a:extLst>
              <a:ext uri="{FF2B5EF4-FFF2-40B4-BE49-F238E27FC236}">
                <a16:creationId xmlns:a16="http://schemas.microsoft.com/office/drawing/2014/main" id="{4ACC0486-4E28-C72F-DE48-1B5BF610B8E3}"/>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912060" y="3064746"/>
            <a:ext cx="1847611" cy="2842479"/>
          </a:xfrm>
          <a:prstGeom prst="rect">
            <a:avLst/>
          </a:prstGeom>
        </p:spPr>
      </p:pic>
    </p:spTree>
    <p:extLst>
      <p:ext uri="{BB962C8B-B14F-4D97-AF65-F5344CB8AC3E}">
        <p14:creationId xmlns:p14="http://schemas.microsoft.com/office/powerpoint/2010/main" val="17541170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EDD85-4DBE-740D-D01F-D4C1318D08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B9047F-8DAC-DE69-3C91-8C848B2B4D3D}"/>
              </a:ext>
            </a:extLst>
          </p:cNvPr>
          <p:cNvSpPr>
            <a:spLocks noGrp="1"/>
          </p:cNvSpPr>
          <p:nvPr>
            <p:ph type="title"/>
          </p:nvPr>
        </p:nvSpPr>
        <p:spPr/>
        <p:txBody>
          <a:bodyPr/>
          <a:lstStyle/>
          <a:p>
            <a:r>
              <a:rPr lang="en-US" dirty="0"/>
              <a:t>Life Insurance — Business Benefits</a:t>
            </a:r>
          </a:p>
        </p:txBody>
      </p:sp>
      <p:sp>
        <p:nvSpPr>
          <p:cNvPr id="5" name="Content Placeholder 4">
            <a:extLst>
              <a:ext uri="{FF2B5EF4-FFF2-40B4-BE49-F238E27FC236}">
                <a16:creationId xmlns:a16="http://schemas.microsoft.com/office/drawing/2014/main" id="{E7D458C1-F289-32CC-C028-3D50E0DEA6A1}"/>
              </a:ext>
            </a:extLst>
          </p:cNvPr>
          <p:cNvSpPr>
            <a:spLocks noGrp="1"/>
          </p:cNvSpPr>
          <p:nvPr>
            <p:ph idx="1"/>
          </p:nvPr>
        </p:nvSpPr>
        <p:spPr>
          <a:xfrm>
            <a:off x="496955" y="1893918"/>
            <a:ext cx="10921615" cy="627962"/>
          </a:xfrm>
        </p:spPr>
        <p:txBody>
          <a:bodyPr anchor="ctr"/>
          <a:lstStyle/>
          <a:p>
            <a:pPr marL="0" marR="0">
              <a:buNone/>
            </a:pPr>
            <a:r>
              <a:rPr lang="en-US" dirty="0">
                <a:ea typeface="Calibri" panose="020F0502020204030204" pitchFamily="34" charset="0"/>
              </a:rPr>
              <a:t>IRA funds can be leveraged for </a:t>
            </a:r>
            <a:r>
              <a:rPr lang="en-US" b="1" dirty="0">
                <a:solidFill>
                  <a:schemeClr val="accent2">
                    <a:lumMod val="75000"/>
                  </a:schemeClr>
                </a:solidFill>
                <a:ea typeface="Calibri" panose="020F0502020204030204" pitchFamily="34" charset="0"/>
              </a:rPr>
              <a:t>Business Succession Planning </a:t>
            </a:r>
            <a:endParaRPr lang="en-US" dirty="0"/>
          </a:p>
        </p:txBody>
      </p:sp>
      <p:sp>
        <p:nvSpPr>
          <p:cNvPr id="4" name="Content Placeholder 3">
            <a:extLst>
              <a:ext uri="{FF2B5EF4-FFF2-40B4-BE49-F238E27FC236}">
                <a16:creationId xmlns:a16="http://schemas.microsoft.com/office/drawing/2014/main" id="{B2ACC110-4704-575B-A062-D7774BDC4021}"/>
              </a:ext>
            </a:extLst>
          </p:cNvPr>
          <p:cNvSpPr>
            <a:spLocks noGrp="1"/>
          </p:cNvSpPr>
          <p:nvPr>
            <p:ph idx="10"/>
          </p:nvPr>
        </p:nvSpPr>
        <p:spPr>
          <a:xfrm>
            <a:off x="3293973" y="3341947"/>
            <a:ext cx="5268700" cy="1528745"/>
          </a:xfrm>
        </p:spPr>
        <p:txBody>
          <a:bodyPr/>
          <a:lstStyle/>
          <a:p>
            <a:r>
              <a:rPr lang="en-US" dirty="0"/>
              <a:t>Key Person Life Insurance </a:t>
            </a:r>
          </a:p>
          <a:p>
            <a:r>
              <a:rPr lang="en-US" dirty="0"/>
              <a:t>Stock Buyouts </a:t>
            </a:r>
          </a:p>
          <a:p>
            <a:r>
              <a:rPr lang="en-US" dirty="0"/>
              <a:t>Employee Benefits</a:t>
            </a:r>
          </a:p>
        </p:txBody>
      </p:sp>
      <p:pic>
        <p:nvPicPr>
          <p:cNvPr id="14" name="Picture 13">
            <a:extLst>
              <a:ext uri="{FF2B5EF4-FFF2-40B4-BE49-F238E27FC236}">
                <a16:creationId xmlns:a16="http://schemas.microsoft.com/office/drawing/2014/main" id="{0F23A916-AEDE-8BC3-8ECC-3AA00B23AA4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947773" y="2879943"/>
            <a:ext cx="8169348" cy="2322777"/>
          </a:xfrm>
          <a:prstGeom prst="rect">
            <a:avLst/>
          </a:prstGeom>
        </p:spPr>
      </p:pic>
    </p:spTree>
    <p:extLst>
      <p:ext uri="{BB962C8B-B14F-4D97-AF65-F5344CB8AC3E}">
        <p14:creationId xmlns:p14="http://schemas.microsoft.com/office/powerpoint/2010/main" val="34789954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358B4-AF38-3B17-BB6A-2E075A8472F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3201C03-09C3-BB29-E16B-6C7C83983231}"/>
              </a:ext>
              <a:ext uri="{C183D7F6-B498-43B3-948B-1728B52AA6E4}">
                <adec:decorative xmlns:adec="http://schemas.microsoft.com/office/drawing/2017/decorative" val="1"/>
              </a:ext>
            </a:extLst>
          </p:cNvPr>
          <p:cNvSpPr/>
          <p:nvPr/>
        </p:nvSpPr>
        <p:spPr>
          <a:xfrm>
            <a:off x="7868357" y="1776043"/>
            <a:ext cx="4323643" cy="3757247"/>
          </a:xfrm>
          <a:prstGeom prst="rect">
            <a:avLst/>
          </a:prstGeom>
          <a:solidFill>
            <a:schemeClr val="accent4">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E7688C4-EA80-2B4E-69CC-81B81575F3E7}"/>
              </a:ext>
            </a:extLst>
          </p:cNvPr>
          <p:cNvSpPr>
            <a:spLocks noGrp="1"/>
          </p:cNvSpPr>
          <p:nvPr>
            <p:ph type="title"/>
          </p:nvPr>
        </p:nvSpPr>
        <p:spPr/>
        <p:txBody>
          <a:bodyPr/>
          <a:lstStyle/>
          <a:p>
            <a:r>
              <a:rPr lang="en-US" dirty="0"/>
              <a:t>Life Insurance for Special Situations</a:t>
            </a:r>
          </a:p>
        </p:txBody>
      </p:sp>
      <p:sp>
        <p:nvSpPr>
          <p:cNvPr id="5" name="Content Placeholder 4">
            <a:extLst>
              <a:ext uri="{FF2B5EF4-FFF2-40B4-BE49-F238E27FC236}">
                <a16:creationId xmlns:a16="http://schemas.microsoft.com/office/drawing/2014/main" id="{BF0143EB-03CA-E306-4807-757E33791D09}"/>
              </a:ext>
            </a:extLst>
          </p:cNvPr>
          <p:cNvSpPr>
            <a:spLocks noGrp="1"/>
          </p:cNvSpPr>
          <p:nvPr>
            <p:ph idx="1"/>
          </p:nvPr>
        </p:nvSpPr>
        <p:spPr>
          <a:xfrm>
            <a:off x="496956" y="1769774"/>
            <a:ext cx="7022639" cy="4475923"/>
          </a:xfrm>
        </p:spPr>
        <p:txBody>
          <a:bodyPr wrap="square" lIns="91440" tIns="45720" rIns="91440" bIns="45720">
            <a:noAutofit/>
          </a:bodyPr>
          <a:lstStyle/>
          <a:p>
            <a:pPr marL="0" marR="0">
              <a:spcAft>
                <a:spcPts val="2400"/>
              </a:spcAft>
              <a:buNone/>
            </a:pPr>
            <a:r>
              <a:rPr lang="en-US" sz="2000" b="1" dirty="0">
                <a:ea typeface="Calibri" panose="020F0502020204030204" pitchFamily="34" charset="0"/>
              </a:rPr>
              <a:t>1. Large IRAs / large estates</a:t>
            </a:r>
            <a:br>
              <a:rPr lang="en-US" sz="2000" dirty="0">
                <a:ea typeface="Calibri" panose="020F0502020204030204" pitchFamily="34" charset="0"/>
              </a:rPr>
            </a:br>
            <a:r>
              <a:rPr lang="en-US" sz="2000" i="1" dirty="0">
                <a:ea typeface="Calibri" panose="020F0502020204030204" pitchFamily="34" charset="0"/>
              </a:rPr>
              <a:t>To fund trusts</a:t>
            </a:r>
            <a:endParaRPr lang="en-US" sz="2000" dirty="0">
              <a:ea typeface="Times New Roman" panose="02020603050405020304" pitchFamily="18" charset="0"/>
            </a:endParaRPr>
          </a:p>
          <a:p>
            <a:pPr marL="0" marR="0">
              <a:spcAft>
                <a:spcPts val="2400"/>
              </a:spcAft>
              <a:buNone/>
            </a:pPr>
            <a:r>
              <a:rPr lang="en-US" sz="2000" b="1" dirty="0">
                <a:ea typeface="Calibri" panose="020F0502020204030204" pitchFamily="34" charset="0"/>
              </a:rPr>
              <a:t>2. QTIP trusts – Second marriage situations</a:t>
            </a:r>
            <a:br>
              <a:rPr lang="en-US" sz="2000" dirty="0">
                <a:ea typeface="Calibri" panose="020F0502020204030204" pitchFamily="34" charset="0"/>
              </a:rPr>
            </a:br>
            <a:r>
              <a:rPr lang="en-US" sz="2000" i="1" dirty="0">
                <a:ea typeface="Calibri" panose="020F0502020204030204" pitchFamily="34" charset="0"/>
              </a:rPr>
              <a:t>Insurance for all parties after-death</a:t>
            </a:r>
            <a:endParaRPr lang="en-US" sz="2000" dirty="0">
              <a:ea typeface="Times New Roman" panose="02020603050405020304" pitchFamily="18" charset="0"/>
            </a:endParaRPr>
          </a:p>
          <a:p>
            <a:pPr marL="0" marR="0">
              <a:spcAft>
                <a:spcPts val="2400"/>
              </a:spcAft>
              <a:buNone/>
            </a:pPr>
            <a:r>
              <a:rPr lang="en-US" sz="2000" b="1" dirty="0">
                <a:ea typeface="Calibri" panose="020F0502020204030204" pitchFamily="34" charset="0"/>
              </a:rPr>
              <a:t>3. To replace or simulate the stretch IRA </a:t>
            </a:r>
            <a:br>
              <a:rPr lang="en-US" sz="2000" b="1" dirty="0">
                <a:ea typeface="Calibri" panose="020F0502020204030204" pitchFamily="34" charset="0"/>
              </a:rPr>
            </a:br>
            <a:r>
              <a:rPr lang="en-US" sz="2000" i="1" dirty="0">
                <a:ea typeface="Calibri" panose="020F0502020204030204" pitchFamily="34" charset="0"/>
              </a:rPr>
              <a:t>Eliminated under the SECURE Act for most beneficiaries </a:t>
            </a:r>
            <a:endParaRPr lang="en-US" sz="2000" dirty="0">
              <a:ea typeface="Times New Roman" panose="02020603050405020304" pitchFamily="18" charset="0"/>
            </a:endParaRPr>
          </a:p>
          <a:p>
            <a:pPr marL="0" marR="0">
              <a:spcAft>
                <a:spcPts val="2400"/>
              </a:spcAft>
              <a:buNone/>
            </a:pPr>
            <a:r>
              <a:rPr lang="en-US" sz="2000" b="1" dirty="0">
                <a:ea typeface="Calibri" panose="020F0502020204030204" pitchFamily="34" charset="0"/>
              </a:rPr>
              <a:t>4. Charitable planning and CRTs</a:t>
            </a:r>
            <a:endParaRPr lang="en-US" sz="2000" dirty="0">
              <a:ea typeface="Times New Roman" panose="02020603050405020304" pitchFamily="18" charset="0"/>
            </a:endParaRPr>
          </a:p>
          <a:p>
            <a:pPr marL="0" marR="0">
              <a:spcAft>
                <a:spcPts val="2400"/>
              </a:spcAft>
              <a:buNone/>
            </a:pPr>
            <a:r>
              <a:rPr lang="en-US" sz="2000" b="1" dirty="0">
                <a:ea typeface="Calibri" panose="020F0502020204030204" pitchFamily="34" charset="0"/>
              </a:rPr>
              <a:t>5. Special needs / supplemental needs trusts </a:t>
            </a:r>
            <a:endParaRPr lang="en-US" sz="2000" b="1" dirty="0">
              <a:ea typeface="Times New Roman" panose="02020603050405020304" pitchFamily="18" charset="0"/>
            </a:endParaRPr>
          </a:p>
        </p:txBody>
      </p:sp>
      <p:sp>
        <p:nvSpPr>
          <p:cNvPr id="4" name="Content Placeholder 3">
            <a:extLst>
              <a:ext uri="{FF2B5EF4-FFF2-40B4-BE49-F238E27FC236}">
                <a16:creationId xmlns:a16="http://schemas.microsoft.com/office/drawing/2014/main" id="{0C9AFE60-0CDB-8AC3-27DA-7758579ACA92}"/>
              </a:ext>
            </a:extLst>
          </p:cNvPr>
          <p:cNvSpPr>
            <a:spLocks noGrp="1"/>
          </p:cNvSpPr>
          <p:nvPr>
            <p:ph idx="10"/>
          </p:nvPr>
        </p:nvSpPr>
        <p:spPr>
          <a:xfrm>
            <a:off x="8111266" y="2808598"/>
            <a:ext cx="3438304" cy="1754326"/>
          </a:xfrm>
        </p:spPr>
        <p:txBody>
          <a:bodyPr wrap="square" lIns="91440" tIns="45720" rIns="91440" bIns="45720">
            <a:spAutoFit/>
          </a:bodyPr>
          <a:lstStyle/>
          <a:p>
            <a:pPr marL="0" marR="0" lvl="0" indent="0" algn="r" defTabSz="914400" eaLnBrk="1" fontAlgn="auto" latinLnBrk="0" hangingPunct="1">
              <a:lnSpc>
                <a:spcPct val="100000"/>
              </a:lnSpc>
              <a:spcBef>
                <a:spcPts val="0"/>
              </a:spcBef>
              <a:spcAft>
                <a:spcPts val="180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400" b="1" i="1"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“When you hit a wall, life insurance is </a:t>
            </a:r>
            <a:br>
              <a:rPr kumimoji="0" lang="en-US" sz="2400" b="1" i="1"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br>
            <a:r>
              <a:rPr kumimoji="0" lang="en-US" sz="2400" b="1" i="1"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the answer.”</a:t>
            </a: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 Ed Slott, CPA</a:t>
            </a:r>
            <a:endParaRPr lang="en-US" dirty="0"/>
          </a:p>
        </p:txBody>
      </p:sp>
    </p:spTree>
    <p:extLst>
      <p:ext uri="{BB962C8B-B14F-4D97-AF65-F5344CB8AC3E}">
        <p14:creationId xmlns:p14="http://schemas.microsoft.com/office/powerpoint/2010/main" val="17997893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C949D-F003-C15E-77F0-7205FA9829A6}"/>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08AA2154-DBE6-0666-5179-E01134518516}"/>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t="5778" b="8741"/>
          <a:stretch>
            <a:fillRect/>
          </a:stretch>
        </p:blipFill>
        <p:spPr>
          <a:xfrm>
            <a:off x="6573546" y="0"/>
            <a:ext cx="5608415" cy="5862320"/>
          </a:xfrm>
          <a:prstGeom prst="rect">
            <a:avLst/>
          </a:prstGeom>
        </p:spPr>
      </p:pic>
      <p:sp>
        <p:nvSpPr>
          <p:cNvPr id="3" name="Title 2">
            <a:extLst>
              <a:ext uri="{FF2B5EF4-FFF2-40B4-BE49-F238E27FC236}">
                <a16:creationId xmlns:a16="http://schemas.microsoft.com/office/drawing/2014/main" id="{D39EA89C-76C2-DBB9-7F55-A993F97322EF}"/>
              </a:ext>
            </a:extLst>
          </p:cNvPr>
          <p:cNvSpPr>
            <a:spLocks noGrp="1"/>
          </p:cNvSpPr>
          <p:nvPr>
            <p:ph type="title"/>
          </p:nvPr>
        </p:nvSpPr>
        <p:spPr>
          <a:xfrm>
            <a:off x="490554" y="752304"/>
            <a:ext cx="5605446" cy="533779"/>
          </a:xfrm>
        </p:spPr>
        <p:txBody>
          <a:bodyPr/>
          <a:lstStyle/>
          <a:p>
            <a:r>
              <a:rPr lang="en-US" dirty="0"/>
              <a:t>Charitable Planning</a:t>
            </a:r>
          </a:p>
        </p:txBody>
      </p:sp>
      <p:sp>
        <p:nvSpPr>
          <p:cNvPr id="6" name="Content Placeholder 5">
            <a:extLst>
              <a:ext uri="{FF2B5EF4-FFF2-40B4-BE49-F238E27FC236}">
                <a16:creationId xmlns:a16="http://schemas.microsoft.com/office/drawing/2014/main" id="{B22590D4-C494-DFEA-9260-5B85B0E9766F}"/>
              </a:ext>
            </a:extLst>
          </p:cNvPr>
          <p:cNvSpPr>
            <a:spLocks noGrp="1"/>
          </p:cNvSpPr>
          <p:nvPr>
            <p:ph idx="1"/>
          </p:nvPr>
        </p:nvSpPr>
        <p:spPr>
          <a:xfrm>
            <a:off x="490553" y="2076872"/>
            <a:ext cx="6082992" cy="2862322"/>
          </a:xfrm>
        </p:spPr>
        <p:txBody>
          <a:bodyPr wrap="square" lIns="91440" tIns="45720" rIns="91440" bIns="45720">
            <a:spAutoFit/>
          </a:bodyPr>
          <a:lstStyle/>
          <a:p>
            <a:pPr marL="457200" marR="0" lvl="1" indent="0" defTabSz="914400" eaLnBrk="1" fontAlgn="auto" latinLnBrk="0" hangingPunct="1">
              <a:lnSpc>
                <a:spcPct val="100000"/>
              </a:lnSpc>
              <a:spcBef>
                <a:spcPts val="0"/>
              </a:spcBef>
              <a:spcAft>
                <a:spcPts val="240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IRAs are the </a:t>
            </a:r>
            <a:r>
              <a:rPr kumimoji="0" lang="en-US" sz="3200" b="1" i="0" u="none" strike="noStrike" kern="1200" cap="none" spc="0" normalizeH="0" baseline="0" noProof="0" dirty="0">
                <a:ln>
                  <a:noFill/>
                </a:ln>
                <a:solidFill>
                  <a:srgbClr val="4E88C6"/>
                </a:solidFill>
                <a:effectLst/>
                <a:uLnTx/>
                <a:uFillTx/>
                <a:latin typeface="Arial" panose="020B0604020202020204" pitchFamily="34" charset="0"/>
                <a:ea typeface="+mn-ea"/>
                <a:cs typeface="Arial" panose="020B0604020202020204" pitchFamily="34" charset="0"/>
              </a:rPr>
              <a:t>best assets </a:t>
            </a:r>
            <a:br>
              <a:rPr kumimoji="0" lang="en-US" sz="3200" b="1" i="0" u="none" strike="noStrike" kern="1200" cap="none" spc="0" normalizeH="0" baseline="0" noProof="0" dirty="0">
                <a:ln>
                  <a:noFill/>
                </a:ln>
                <a:solidFill>
                  <a:srgbClr val="4E88C6"/>
                </a:solidFill>
                <a:effectLst/>
                <a:uLnTx/>
                <a:uFillTx/>
                <a:latin typeface="Arial" panose="020B0604020202020204" pitchFamily="34" charset="0"/>
                <a:ea typeface="+mn-ea"/>
                <a:cs typeface="Arial" panose="020B0604020202020204" pitchFamily="34" charset="0"/>
              </a:rPr>
            </a:b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to give to charity</a:t>
            </a:r>
          </a:p>
          <a:p>
            <a:pPr marL="457200" marR="0" lvl="1" indent="0" defTabSz="914400" eaLnBrk="1" fontAlgn="auto" latinLnBrk="0" hangingPunct="1">
              <a:lnSpc>
                <a:spcPct val="100000"/>
              </a:lnSpc>
              <a:spcBef>
                <a:spcPts val="0"/>
              </a:spcBef>
              <a:spcAft>
                <a:spcPts val="240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And those gifts </a:t>
            </a:r>
            <a:b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3200" b="1" i="0" u="none" strike="noStrike" kern="1200" cap="none" spc="0" normalizeH="0" baseline="0" noProof="0" dirty="0">
                <a:ln>
                  <a:noFill/>
                </a:ln>
                <a:solidFill>
                  <a:srgbClr val="4E88C6"/>
                </a:solidFill>
                <a:effectLst/>
                <a:uLnTx/>
                <a:uFillTx/>
                <a:latin typeface="Arial" panose="020B0604020202020204" pitchFamily="34" charset="0"/>
                <a:ea typeface="+mn-ea"/>
                <a:cs typeface="Arial" panose="020B0604020202020204" pitchFamily="34" charset="0"/>
              </a:rPr>
              <a:t>can be leveraged </a:t>
            </a:r>
            <a:b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32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with life insurance</a:t>
            </a:r>
            <a:endParaRPr lang="en-US" dirty="0"/>
          </a:p>
        </p:txBody>
      </p:sp>
    </p:spTree>
    <p:extLst>
      <p:ext uri="{BB962C8B-B14F-4D97-AF65-F5344CB8AC3E}">
        <p14:creationId xmlns:p14="http://schemas.microsoft.com/office/powerpoint/2010/main" val="36975307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2746B-6BF5-B715-30E0-547979AA1B8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CEDFAEE2-5849-BCAA-B482-2A38E25729B7}"/>
              </a:ext>
              <a:ext uri="{C183D7F6-B498-43B3-948B-1728B52AA6E4}">
                <adec:decorative xmlns:adec="http://schemas.microsoft.com/office/drawing/2017/decorative" val="1"/>
              </a:ext>
            </a:extLst>
          </p:cNvPr>
          <p:cNvSpPr/>
          <p:nvPr/>
        </p:nvSpPr>
        <p:spPr>
          <a:xfrm>
            <a:off x="0" y="1368750"/>
            <a:ext cx="12192000" cy="602494"/>
          </a:xfrm>
          <a:prstGeom prst="rect">
            <a:avLst/>
          </a:prstGeom>
          <a:solidFill>
            <a:srgbClr val="005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396D2137-C1B6-41E4-ACCD-880A0D170501}"/>
              </a:ext>
            </a:extLst>
          </p:cNvPr>
          <p:cNvSpPr>
            <a:spLocks noGrp="1"/>
          </p:cNvSpPr>
          <p:nvPr>
            <p:ph type="title"/>
          </p:nvPr>
        </p:nvSpPr>
        <p:spPr>
          <a:prstGeom prst="rect">
            <a:avLst/>
          </a:prstGeom>
        </p:spPr>
        <p:txBody>
          <a:bodyPr/>
          <a:lstStyle>
            <a:lvl1pPr>
              <a:defRPr sz="2800" b="1">
                <a:solidFill>
                  <a:srgbClr val="002B64"/>
                </a:solidFill>
                <a:latin typeface="Arial" panose="020B0604020202020204" pitchFamily="34" charset="0"/>
                <a:cs typeface="Arial" panose="020B0604020202020204" pitchFamily="34" charset="0"/>
              </a:defRPr>
            </a:lvl1pPr>
          </a:lstStyle>
          <a:p>
            <a:r>
              <a:rPr lang="en-US" dirty="0"/>
              <a:t>Charitable Remainder Trusts (CRTs) </a:t>
            </a:r>
          </a:p>
        </p:txBody>
      </p:sp>
      <p:sp>
        <p:nvSpPr>
          <p:cNvPr id="3" name="Content Placeholder 2">
            <a:extLst>
              <a:ext uri="{FF2B5EF4-FFF2-40B4-BE49-F238E27FC236}">
                <a16:creationId xmlns:a16="http://schemas.microsoft.com/office/drawing/2014/main" id="{C502DD06-3160-13C0-88C5-A92E60B672F8}"/>
              </a:ext>
            </a:extLst>
          </p:cNvPr>
          <p:cNvSpPr>
            <a:spLocks noGrp="1"/>
          </p:cNvSpPr>
          <p:nvPr>
            <p:ph idx="1"/>
          </p:nvPr>
        </p:nvSpPr>
        <p:spPr>
          <a:xfrm>
            <a:off x="496955" y="1447801"/>
            <a:ext cx="5903845" cy="1260069"/>
          </a:xfrm>
        </p:spPr>
        <p:txBody>
          <a:bodyPr/>
          <a:lstStyle/>
          <a:p>
            <a:pPr marL="0" indent="0">
              <a:spcAft>
                <a:spcPts val="2400"/>
              </a:spcAft>
              <a:buNone/>
            </a:pPr>
            <a:r>
              <a:rPr lang="en-US" b="1" dirty="0">
                <a:solidFill>
                  <a:schemeClr val="bg1"/>
                </a:solidFill>
              </a:rPr>
              <a:t>Coupled with Life Insurance</a:t>
            </a:r>
            <a:endParaRPr lang="en-US" sz="2400" b="1" dirty="0">
              <a:solidFill>
                <a:srgbClr val="4E8F00"/>
              </a:solidFill>
            </a:endParaRPr>
          </a:p>
          <a:p>
            <a:pPr marL="0" indent="0">
              <a:buClr>
                <a:srgbClr val="00B050"/>
              </a:buClr>
              <a:buNone/>
            </a:pPr>
            <a:r>
              <a:rPr lang="en-US" b="1" dirty="0"/>
              <a:t>Upside:</a:t>
            </a:r>
            <a:endParaRPr lang="en-US" dirty="0"/>
          </a:p>
        </p:txBody>
      </p:sp>
      <p:pic>
        <p:nvPicPr>
          <p:cNvPr id="11" name="Content Placeholder 18" descr="Upgrade:">
            <a:extLst>
              <a:ext uri="{FF2B5EF4-FFF2-40B4-BE49-F238E27FC236}">
                <a16:creationId xmlns:a16="http://schemas.microsoft.com/office/drawing/2014/main" id="{BF6283DD-6524-96D8-F9BD-8D92435FEF24}"/>
              </a:ext>
            </a:extLst>
          </p:cNvPr>
          <p:cNvPicPr>
            <a:picLocks noGrp="1" noChangeAspect="1"/>
          </p:cNvPicPr>
          <p:nvPr>
            <p:ph idx="10"/>
          </p:nvPr>
        </p:nvPicPr>
        <p:blipFill>
          <a:blip r:embed="rId3"/>
          <a:stretch>
            <a:fillRect/>
          </a:stretch>
        </p:blipFill>
        <p:spPr>
          <a:xfrm>
            <a:off x="473806" y="2952765"/>
            <a:ext cx="371527" cy="390580"/>
          </a:xfrm>
          <a:prstGeom prst="rect">
            <a:avLst/>
          </a:prstGeom>
        </p:spPr>
      </p:pic>
      <p:sp>
        <p:nvSpPr>
          <p:cNvPr id="17" name="Content Placeholder 16">
            <a:extLst>
              <a:ext uri="{FF2B5EF4-FFF2-40B4-BE49-F238E27FC236}">
                <a16:creationId xmlns:a16="http://schemas.microsoft.com/office/drawing/2014/main" id="{C98E9507-8209-D88E-2663-C6738FBFD842}"/>
              </a:ext>
            </a:extLst>
          </p:cNvPr>
          <p:cNvSpPr>
            <a:spLocks noGrp="1"/>
          </p:cNvSpPr>
          <p:nvPr>
            <p:ph idx="11"/>
          </p:nvPr>
        </p:nvSpPr>
        <p:spPr>
          <a:xfrm>
            <a:off x="845333" y="2998980"/>
            <a:ext cx="8345831" cy="344366"/>
          </a:xfrm>
        </p:spPr>
        <p:txBody>
          <a:bodyPr/>
          <a:lstStyle/>
          <a:p>
            <a:pPr marL="0" marR="0" lvl="0" indent="0" algn="l" defTabSz="914400" rtl="0" eaLnBrk="1" fontAlgn="auto" latinLnBrk="0" hangingPunct="1">
              <a:lnSpc>
                <a:spcPct val="90000"/>
              </a:lnSpc>
              <a:spcBef>
                <a:spcPts val="1000"/>
              </a:spcBef>
              <a:spcAft>
                <a:spcPts val="0"/>
              </a:spcAft>
              <a:buClr>
                <a:srgbClr val="00B050"/>
              </a:buClr>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Best for the larger IRAs </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000" b="1" i="1" u="none" strike="noStrike" kern="1200" cap="none" spc="0" normalizeH="0" baseline="0" noProof="0" dirty="0">
                <a:ln>
                  <a:noFill/>
                </a:ln>
                <a:solidFill>
                  <a:srgbClr val="4E88C6"/>
                </a:solidFill>
                <a:effectLst/>
                <a:uLnTx/>
                <a:uFillTx/>
                <a:latin typeface="Arial" panose="020B0604020202020204" pitchFamily="34" charset="0"/>
                <a:ea typeface="+mn-ea"/>
                <a:cs typeface="Arial" panose="020B0604020202020204" pitchFamily="34" charset="0"/>
              </a:rPr>
              <a:t>if coupled with life insurance</a:t>
            </a:r>
            <a:endParaRPr kumimoji="0" lang="en-US" sz="12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endParaRPr>
          </a:p>
        </p:txBody>
      </p:sp>
      <p:pic>
        <p:nvPicPr>
          <p:cNvPr id="6" name="Content Placeholder 18" descr="Upgrade:">
            <a:extLst>
              <a:ext uri="{FF2B5EF4-FFF2-40B4-BE49-F238E27FC236}">
                <a16:creationId xmlns:a16="http://schemas.microsoft.com/office/drawing/2014/main" id="{9FEE5933-AF49-CF2B-C717-3D6BDE003306}"/>
              </a:ext>
            </a:extLst>
          </p:cNvPr>
          <p:cNvPicPr>
            <a:picLocks noGrp="1" noChangeAspect="1"/>
          </p:cNvPicPr>
          <p:nvPr>
            <p:ph idx="16"/>
          </p:nvPr>
        </p:nvPicPr>
        <p:blipFill>
          <a:blip r:embed="rId3"/>
          <a:stretch>
            <a:fillRect/>
          </a:stretch>
        </p:blipFill>
        <p:spPr>
          <a:xfrm>
            <a:off x="473808" y="3723945"/>
            <a:ext cx="371527" cy="390580"/>
          </a:xfrm>
          <a:prstGeom prst="rect">
            <a:avLst/>
          </a:prstGeom>
        </p:spPr>
      </p:pic>
      <p:sp>
        <p:nvSpPr>
          <p:cNvPr id="18" name="Content Placeholder 17">
            <a:extLst>
              <a:ext uri="{FF2B5EF4-FFF2-40B4-BE49-F238E27FC236}">
                <a16:creationId xmlns:a16="http://schemas.microsoft.com/office/drawing/2014/main" id="{748BFF8D-D447-C1EB-1933-187DEEAFA6B3}"/>
              </a:ext>
            </a:extLst>
          </p:cNvPr>
          <p:cNvSpPr>
            <a:spLocks noGrp="1"/>
          </p:cNvSpPr>
          <p:nvPr>
            <p:ph idx="12"/>
          </p:nvPr>
        </p:nvSpPr>
        <p:spPr>
          <a:xfrm>
            <a:off x="845333" y="3753210"/>
            <a:ext cx="11181342" cy="646331"/>
          </a:xfrm>
        </p:spPr>
        <p:txBody>
          <a:bodyPr>
            <a:spAutoFit/>
          </a:bodyPr>
          <a:lstStyle/>
          <a:p>
            <a:pPr marL="0" marR="0" lvl="0" indent="0" algn="l" defTabSz="914400" rtl="0" eaLnBrk="1" fontAlgn="auto" latinLnBrk="0" hangingPunct="1">
              <a:lnSpc>
                <a:spcPct val="90000"/>
              </a:lnSpc>
              <a:spcBef>
                <a:spcPts val="1000"/>
              </a:spcBef>
              <a:spcAft>
                <a:spcPts val="0"/>
              </a:spcAft>
              <a:buClr>
                <a:srgbClr val="00B050"/>
              </a:buClr>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If your client is charitably inclined</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CRTs can simulate the stretch IRA, with yearly payouts to beneficiaries for a term of years or life</a:t>
            </a: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5" name="Content Placeholder 18" descr="Upgrade:">
            <a:extLst>
              <a:ext uri="{FF2B5EF4-FFF2-40B4-BE49-F238E27FC236}">
                <a16:creationId xmlns:a16="http://schemas.microsoft.com/office/drawing/2014/main" id="{4B9C0AC5-D1FF-BB3A-D019-10E69C0F7EB7}"/>
              </a:ext>
            </a:extLst>
          </p:cNvPr>
          <p:cNvPicPr>
            <a:picLocks noGrp="1" noChangeAspect="1"/>
          </p:cNvPicPr>
          <p:nvPr>
            <p:ph idx="15"/>
          </p:nvPr>
        </p:nvPicPr>
        <p:blipFill>
          <a:blip r:embed="rId3"/>
          <a:stretch>
            <a:fillRect/>
          </a:stretch>
        </p:blipFill>
        <p:spPr>
          <a:xfrm>
            <a:off x="473807" y="4765133"/>
            <a:ext cx="371527" cy="390580"/>
          </a:xfrm>
          <a:prstGeom prst="rect">
            <a:avLst/>
          </a:prstGeom>
        </p:spPr>
      </p:pic>
      <p:sp>
        <p:nvSpPr>
          <p:cNvPr id="19" name="Content Placeholder 18">
            <a:extLst>
              <a:ext uri="{FF2B5EF4-FFF2-40B4-BE49-F238E27FC236}">
                <a16:creationId xmlns:a16="http://schemas.microsoft.com/office/drawing/2014/main" id="{ABC97286-C81B-1A94-FBED-2E9CBC9C5FF1}"/>
              </a:ext>
            </a:extLst>
          </p:cNvPr>
          <p:cNvSpPr>
            <a:spLocks noGrp="1"/>
          </p:cNvSpPr>
          <p:nvPr>
            <p:ph idx="13"/>
          </p:nvPr>
        </p:nvSpPr>
        <p:spPr>
          <a:xfrm>
            <a:off x="845333" y="4786853"/>
            <a:ext cx="10135713" cy="369332"/>
          </a:xfrm>
        </p:spPr>
        <p:txBody>
          <a:bodyPr>
            <a:spAutoFit/>
          </a:bodyPr>
          <a:lstStyle/>
          <a:p>
            <a:pPr marL="0" marR="0" lvl="0" indent="0" algn="l" defTabSz="914400" rtl="0" eaLnBrk="1" fontAlgn="auto" latinLnBrk="0" hangingPunct="1">
              <a:lnSpc>
                <a:spcPct val="90000"/>
              </a:lnSpc>
              <a:spcBef>
                <a:spcPts val="1000"/>
              </a:spcBef>
              <a:spcAft>
                <a:spcPts val="0"/>
              </a:spcAft>
              <a:buClr>
                <a:srgbClr val="00B050"/>
              </a:buClr>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Tax-free to CRT </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000" b="1" i="1" u="none" strike="noStrike" kern="1200" cap="none" spc="0" normalizeH="0" baseline="0" noProof="0" dirty="0">
                <a:ln>
                  <a:noFill/>
                </a:ln>
                <a:solidFill>
                  <a:srgbClr val="005E00"/>
                </a:solidFill>
                <a:effectLst/>
                <a:uLnTx/>
                <a:uFillTx/>
                <a:latin typeface="Arial" panose="020B0604020202020204" pitchFamily="34" charset="0"/>
                <a:ea typeface="+mn-ea"/>
                <a:cs typeface="Arial" panose="020B0604020202020204" pitchFamily="34" charset="0"/>
              </a:rPr>
              <a:t>no income tax on the transfer to the CRT</a:t>
            </a:r>
            <a:endParaRPr kumimoji="0" lang="en-US" sz="1200" b="0" i="1" u="none" strike="noStrike" kern="1200" cap="none" spc="0" normalizeH="0" baseline="0" noProof="0" dirty="0">
              <a:ln>
                <a:noFill/>
              </a:ln>
              <a:solidFill>
                <a:srgbClr val="005E00"/>
              </a:solidFill>
              <a:effectLst/>
              <a:uLnTx/>
              <a:uFillTx/>
              <a:latin typeface="Arial" panose="020B0604020202020204" pitchFamily="34" charset="0"/>
              <a:ea typeface="+mn-ea"/>
              <a:cs typeface="Arial" panose="020B0604020202020204" pitchFamily="34" charset="0"/>
            </a:endParaRPr>
          </a:p>
        </p:txBody>
      </p:sp>
      <p:pic>
        <p:nvPicPr>
          <p:cNvPr id="8" name="Content Placeholder 18" descr="Upgrade:">
            <a:extLst>
              <a:ext uri="{FF2B5EF4-FFF2-40B4-BE49-F238E27FC236}">
                <a16:creationId xmlns:a16="http://schemas.microsoft.com/office/drawing/2014/main" id="{2D5F9D03-E9DA-886F-BC95-B5B201FD0898}"/>
              </a:ext>
            </a:extLst>
          </p:cNvPr>
          <p:cNvPicPr>
            <a:picLocks noGrp="1" noChangeAspect="1"/>
          </p:cNvPicPr>
          <p:nvPr>
            <p:ph idx="17"/>
          </p:nvPr>
        </p:nvPicPr>
        <p:blipFill>
          <a:blip r:embed="rId3"/>
          <a:stretch>
            <a:fillRect/>
          </a:stretch>
        </p:blipFill>
        <p:spPr>
          <a:xfrm>
            <a:off x="473806" y="5484351"/>
            <a:ext cx="371527" cy="390580"/>
          </a:xfrm>
          <a:prstGeom prst="rect">
            <a:avLst/>
          </a:prstGeom>
        </p:spPr>
      </p:pic>
      <p:sp>
        <p:nvSpPr>
          <p:cNvPr id="20" name="Content Placeholder 19">
            <a:extLst>
              <a:ext uri="{FF2B5EF4-FFF2-40B4-BE49-F238E27FC236}">
                <a16:creationId xmlns:a16="http://schemas.microsoft.com/office/drawing/2014/main" id="{8EDE2328-2D58-6D76-6939-92C5497C4C47}"/>
              </a:ext>
            </a:extLst>
          </p:cNvPr>
          <p:cNvSpPr>
            <a:spLocks noGrp="1"/>
          </p:cNvSpPr>
          <p:nvPr>
            <p:ph idx="14"/>
          </p:nvPr>
        </p:nvSpPr>
        <p:spPr>
          <a:xfrm>
            <a:off x="845333" y="5524833"/>
            <a:ext cx="6619250" cy="369332"/>
          </a:xfrm>
        </p:spPr>
        <p:txBody>
          <a:bodyPr>
            <a:spAutoFit/>
          </a:bodyPr>
          <a:lstStyle/>
          <a:p>
            <a:pPr marL="0" marR="0" lvl="0" indent="0" algn="l" defTabSz="914400" rtl="0" eaLnBrk="1" fontAlgn="auto" latinLnBrk="0" hangingPunct="1">
              <a:lnSpc>
                <a:spcPct val="90000"/>
              </a:lnSpc>
              <a:spcBef>
                <a:spcPts val="1000"/>
              </a:spcBef>
              <a:spcAft>
                <a:spcPts val="0"/>
              </a:spcAft>
              <a:buClr>
                <a:srgbClr val="00B050"/>
              </a:buClr>
              <a:buSzTx/>
              <a:buFont typeface="Arial" panose="020B0604020202020204" pitchFamily="34" charset="0"/>
              <a:buNone/>
              <a:tabLst/>
              <a:defRPr/>
            </a:pPr>
            <a:r>
              <a:rPr kumimoji="0" lang="en-US" sz="2000" b="1" i="1" u="none" strike="noStrike" kern="1200" cap="none" spc="0" normalizeH="0" baseline="0" noProof="0" dirty="0">
                <a:ln>
                  <a:noFill/>
                </a:ln>
                <a:solidFill>
                  <a:srgbClr val="005E00"/>
                </a:solidFill>
                <a:effectLst/>
                <a:uLnTx/>
                <a:uFillTx/>
                <a:latin typeface="Arial" panose="020B0604020202020204" pitchFamily="34" charset="0"/>
                <a:ea typeface="+mn-ea"/>
                <a:cs typeface="Arial" panose="020B0604020202020204" pitchFamily="34" charset="0"/>
              </a:rPr>
              <a:t> Estate tax deduction </a:t>
            </a:r>
            <a:r>
              <a:rPr kumimoji="0" lang="en-US" sz="2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based on time period</a:t>
            </a:r>
            <a:endParaRPr lang="en-US" dirty="0"/>
          </a:p>
        </p:txBody>
      </p:sp>
    </p:spTree>
    <p:extLst>
      <p:ext uri="{BB962C8B-B14F-4D97-AF65-F5344CB8AC3E}">
        <p14:creationId xmlns:p14="http://schemas.microsoft.com/office/powerpoint/2010/main" val="14072225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A3B25-E38B-CD7A-DA69-4EDC111CDB0B}"/>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D3996436-54AA-427D-DCBD-C6D9055F1F7E}"/>
              </a:ext>
              <a:ext uri="{C183D7F6-B498-43B3-948B-1728B52AA6E4}">
                <adec:decorative xmlns:adec="http://schemas.microsoft.com/office/drawing/2017/decorative" val="1"/>
              </a:ext>
            </a:extLst>
          </p:cNvPr>
          <p:cNvSpPr/>
          <p:nvPr/>
        </p:nvSpPr>
        <p:spPr>
          <a:xfrm>
            <a:off x="0" y="1371600"/>
            <a:ext cx="12192000" cy="60249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FF276971-FE50-7F86-4DA1-D4F4AF80F08D}"/>
              </a:ext>
            </a:extLst>
          </p:cNvPr>
          <p:cNvSpPr>
            <a:spLocks noGrp="1"/>
          </p:cNvSpPr>
          <p:nvPr>
            <p:ph type="title"/>
          </p:nvPr>
        </p:nvSpPr>
        <p:spPr>
          <a:prstGeom prst="rect">
            <a:avLst/>
          </a:prstGeom>
        </p:spPr>
        <p:txBody>
          <a:bodyPr/>
          <a:lstStyle>
            <a:lvl1pPr>
              <a:defRPr sz="2800" b="1">
                <a:solidFill>
                  <a:srgbClr val="002B64"/>
                </a:solidFill>
                <a:latin typeface="Arial" panose="020B0604020202020204" pitchFamily="34" charset="0"/>
                <a:cs typeface="Arial" panose="020B0604020202020204" pitchFamily="34" charset="0"/>
              </a:defRPr>
            </a:lvl1pPr>
          </a:lstStyle>
          <a:p>
            <a:r>
              <a:rPr lang="en-US" dirty="0"/>
              <a:t>Charitable Remainder Trusts (CRTs)  </a:t>
            </a:r>
          </a:p>
        </p:txBody>
      </p:sp>
      <p:sp>
        <p:nvSpPr>
          <p:cNvPr id="3" name="Content Placeholder 2">
            <a:extLst>
              <a:ext uri="{FF2B5EF4-FFF2-40B4-BE49-F238E27FC236}">
                <a16:creationId xmlns:a16="http://schemas.microsoft.com/office/drawing/2014/main" id="{BD7642D7-EF71-B453-8F93-EB8E99A9F212}"/>
              </a:ext>
            </a:extLst>
          </p:cNvPr>
          <p:cNvSpPr>
            <a:spLocks noGrp="1"/>
          </p:cNvSpPr>
          <p:nvPr>
            <p:ph idx="1"/>
          </p:nvPr>
        </p:nvSpPr>
        <p:spPr>
          <a:xfrm>
            <a:off x="496955" y="1447801"/>
            <a:ext cx="10592803" cy="1050850"/>
          </a:xfrm>
        </p:spPr>
        <p:txBody>
          <a:bodyPr/>
          <a:lstStyle/>
          <a:p>
            <a:pPr marL="0" indent="0">
              <a:spcAft>
                <a:spcPts val="2400"/>
              </a:spcAft>
              <a:buNone/>
            </a:pPr>
            <a:r>
              <a:rPr lang="en-US" b="1" dirty="0">
                <a:solidFill>
                  <a:schemeClr val="bg1"/>
                </a:solidFill>
              </a:rPr>
              <a:t>Coupled with Life Insurance</a:t>
            </a:r>
          </a:p>
          <a:p>
            <a:pPr marL="0" indent="0">
              <a:spcAft>
                <a:spcPts val="3000"/>
              </a:spcAft>
              <a:buNone/>
            </a:pPr>
            <a:r>
              <a:rPr lang="en-US" sz="2400" b="1" dirty="0"/>
              <a:t>Downside:</a:t>
            </a:r>
            <a:endParaRPr lang="en-US" dirty="0"/>
          </a:p>
        </p:txBody>
      </p:sp>
      <p:pic>
        <p:nvPicPr>
          <p:cNvPr id="21" name="Content Placeholder 20" descr="Downgrade">
            <a:extLst>
              <a:ext uri="{FF2B5EF4-FFF2-40B4-BE49-F238E27FC236}">
                <a16:creationId xmlns:a16="http://schemas.microsoft.com/office/drawing/2014/main" id="{CB2F5A7D-2254-D53A-F2FD-3AADBCCF21F0}"/>
              </a:ext>
            </a:extLst>
          </p:cNvPr>
          <p:cNvPicPr>
            <a:picLocks noGrp="1" noChangeAspect="1"/>
          </p:cNvPicPr>
          <p:nvPr>
            <p:ph idx="14"/>
          </p:nvPr>
        </p:nvPicPr>
        <p:blipFill>
          <a:blip r:embed="rId2"/>
          <a:stretch>
            <a:fillRect/>
          </a:stretch>
        </p:blipFill>
        <p:spPr>
          <a:xfrm>
            <a:off x="502150" y="2794081"/>
            <a:ext cx="266737" cy="323895"/>
          </a:xfrm>
          <a:prstGeom prst="rect">
            <a:avLst/>
          </a:prstGeom>
        </p:spPr>
      </p:pic>
      <p:sp>
        <p:nvSpPr>
          <p:cNvPr id="4" name="Content Placeholder 3">
            <a:extLst>
              <a:ext uri="{FF2B5EF4-FFF2-40B4-BE49-F238E27FC236}">
                <a16:creationId xmlns:a16="http://schemas.microsoft.com/office/drawing/2014/main" id="{C6BD3A16-A89A-E9D4-2513-27544938E80D}"/>
              </a:ext>
            </a:extLst>
          </p:cNvPr>
          <p:cNvSpPr>
            <a:spLocks noGrp="1"/>
          </p:cNvSpPr>
          <p:nvPr>
            <p:ph idx="10"/>
          </p:nvPr>
        </p:nvSpPr>
        <p:spPr>
          <a:xfrm>
            <a:off x="469771" y="2796262"/>
            <a:ext cx="10251836" cy="1050851"/>
          </a:xfrm>
        </p:spPr>
        <p:txBody>
          <a:bodyPr/>
          <a:lstStyle/>
          <a:p>
            <a:pPr marL="290513" indent="0">
              <a:buClr>
                <a:srgbClr val="C00000"/>
              </a:buClr>
              <a:buNone/>
            </a:pPr>
            <a:r>
              <a:rPr lang="en-US" sz="1800" b="1" dirty="0"/>
              <a:t>Funds go to charity after the beneficiary dies</a:t>
            </a:r>
            <a:r>
              <a:rPr lang="en-US" sz="1800" dirty="0"/>
              <a:t>, but if the beneficiary is in poor health, </a:t>
            </a:r>
            <a:br>
              <a:rPr lang="en-US" sz="1800" dirty="0"/>
            </a:br>
            <a:r>
              <a:rPr lang="en-US" sz="1800" b="1" dirty="0">
                <a:solidFill>
                  <a:srgbClr val="C00000"/>
                </a:solidFill>
              </a:rPr>
              <a:t>funds may go to the charity earlier than planned</a:t>
            </a:r>
          </a:p>
          <a:p>
            <a:pPr lvl="1"/>
            <a:r>
              <a:rPr lang="en-US" sz="1800" b="1" i="1" dirty="0">
                <a:solidFill>
                  <a:srgbClr val="005E00"/>
                </a:solidFill>
              </a:rPr>
              <a:t>However -</a:t>
            </a:r>
            <a:r>
              <a:rPr lang="en-US" sz="1800" b="1" i="1" dirty="0">
                <a:solidFill>
                  <a:srgbClr val="00B050"/>
                </a:solidFill>
                <a:highlight>
                  <a:srgbClr val="EFEFEF"/>
                </a:highlight>
              </a:rPr>
              <a:t> </a:t>
            </a:r>
            <a:r>
              <a:rPr lang="en-US" sz="1800" b="1" i="1" dirty="0">
                <a:solidFill>
                  <a:srgbClr val="4E88C6"/>
                </a:solidFill>
                <a:highlight>
                  <a:srgbClr val="EFEFEF"/>
                </a:highlight>
              </a:rPr>
              <a:t>the funds can be replaced tax-free with life insurance on the beneficiary</a:t>
            </a:r>
            <a:endParaRPr lang="en-US" sz="1800" b="1" dirty="0">
              <a:solidFill>
                <a:srgbClr val="4E88C6"/>
              </a:solidFill>
              <a:highlight>
                <a:srgbClr val="EFEFEF"/>
              </a:highlight>
            </a:endParaRPr>
          </a:p>
        </p:txBody>
      </p:sp>
      <p:pic>
        <p:nvPicPr>
          <p:cNvPr id="23" name="Content Placeholder 20" descr="Downgrade">
            <a:extLst>
              <a:ext uri="{FF2B5EF4-FFF2-40B4-BE49-F238E27FC236}">
                <a16:creationId xmlns:a16="http://schemas.microsoft.com/office/drawing/2014/main" id="{2ACDAF91-F65C-3E5B-7F9D-0D0FDD4E11DF}"/>
              </a:ext>
            </a:extLst>
          </p:cNvPr>
          <p:cNvPicPr>
            <a:picLocks noGrp="1" noChangeAspect="1"/>
          </p:cNvPicPr>
          <p:nvPr>
            <p:ph idx="15"/>
          </p:nvPr>
        </p:nvPicPr>
        <p:blipFill>
          <a:blip r:embed="rId2"/>
          <a:stretch>
            <a:fillRect/>
          </a:stretch>
        </p:blipFill>
        <p:spPr>
          <a:xfrm>
            <a:off x="502150" y="4092866"/>
            <a:ext cx="266737" cy="323895"/>
          </a:xfrm>
          <a:prstGeom prst="rect">
            <a:avLst/>
          </a:prstGeom>
        </p:spPr>
      </p:pic>
      <p:sp>
        <p:nvSpPr>
          <p:cNvPr id="6" name="Content Placeholder 5">
            <a:extLst>
              <a:ext uri="{FF2B5EF4-FFF2-40B4-BE49-F238E27FC236}">
                <a16:creationId xmlns:a16="http://schemas.microsoft.com/office/drawing/2014/main" id="{816DA403-746B-EBB3-33B1-FD7D7F261F6F}"/>
              </a:ext>
            </a:extLst>
          </p:cNvPr>
          <p:cNvSpPr>
            <a:spLocks noGrp="1"/>
          </p:cNvSpPr>
          <p:nvPr>
            <p:ph idx="11"/>
          </p:nvPr>
        </p:nvSpPr>
        <p:spPr>
          <a:xfrm>
            <a:off x="469771" y="4092143"/>
            <a:ext cx="5559879" cy="341632"/>
          </a:xfrm>
        </p:spPr>
        <p:txBody>
          <a:bodyPr>
            <a:spAutoFit/>
          </a:bodyPr>
          <a:lstStyle/>
          <a:p>
            <a:pPr marL="290513" marR="0" lvl="0" indent="0" algn="l" defTabSz="914400" rtl="0" eaLnBrk="1" fontAlgn="auto" latinLnBrk="0" hangingPunct="1">
              <a:lnSpc>
                <a:spcPct val="90000"/>
              </a:lnSpc>
              <a:spcBef>
                <a:spcPts val="1000"/>
              </a:spcBef>
              <a:spcAft>
                <a:spcPts val="0"/>
              </a:spcAft>
              <a:buClr>
                <a:srgbClr val="C00000"/>
              </a:buClr>
              <a:buSz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There is </a:t>
            </a: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payout to a successor beneficiary</a:t>
            </a: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25" name="Content Placeholder 20" descr="Downgrade">
            <a:extLst>
              <a:ext uri="{FF2B5EF4-FFF2-40B4-BE49-F238E27FC236}">
                <a16:creationId xmlns:a16="http://schemas.microsoft.com/office/drawing/2014/main" id="{F06B5B5A-FE46-7872-8F89-2B0ECFD1981F}"/>
              </a:ext>
            </a:extLst>
          </p:cNvPr>
          <p:cNvPicPr>
            <a:picLocks noGrp="1" noChangeAspect="1"/>
          </p:cNvPicPr>
          <p:nvPr>
            <p:ph idx="16"/>
          </p:nvPr>
        </p:nvPicPr>
        <p:blipFill>
          <a:blip r:embed="rId2"/>
          <a:stretch>
            <a:fillRect/>
          </a:stretch>
        </p:blipFill>
        <p:spPr>
          <a:xfrm>
            <a:off x="502150" y="4673049"/>
            <a:ext cx="266737" cy="323895"/>
          </a:xfrm>
          <a:prstGeom prst="rect">
            <a:avLst/>
          </a:prstGeom>
        </p:spPr>
      </p:pic>
      <p:sp>
        <p:nvSpPr>
          <p:cNvPr id="8" name="Content Placeholder 7">
            <a:extLst>
              <a:ext uri="{FF2B5EF4-FFF2-40B4-BE49-F238E27FC236}">
                <a16:creationId xmlns:a16="http://schemas.microsoft.com/office/drawing/2014/main" id="{E9B5E4BE-75A8-F292-92F9-4DB695EF0F31}"/>
              </a:ext>
            </a:extLst>
          </p:cNvPr>
          <p:cNvSpPr>
            <a:spLocks noGrp="1"/>
          </p:cNvSpPr>
          <p:nvPr>
            <p:ph idx="12"/>
          </p:nvPr>
        </p:nvSpPr>
        <p:spPr>
          <a:xfrm>
            <a:off x="469771" y="4678805"/>
            <a:ext cx="10101772" cy="590931"/>
          </a:xfrm>
        </p:spPr>
        <p:txBody>
          <a:bodyPr>
            <a:spAutoFit/>
          </a:bodyPr>
          <a:lstStyle/>
          <a:p>
            <a:pPr marL="290513" marR="0" lvl="0" indent="0" algn="l" defTabSz="914400" rtl="0" eaLnBrk="1" fontAlgn="auto" latinLnBrk="0" hangingPunct="1">
              <a:lnSpc>
                <a:spcPct val="90000"/>
              </a:lnSpc>
              <a:spcBef>
                <a:spcPts val="1000"/>
              </a:spcBef>
              <a:spcAft>
                <a:spcPts val="0"/>
              </a:spcAft>
              <a:buClr>
                <a:srgbClr val="C00000"/>
              </a:buClr>
              <a:buSz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The longer the beneficiary lives and receives payments from the CRT, the greater the CRT  </a:t>
            </a:r>
            <a:b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benefit</a:t>
            </a:r>
            <a:endParaRPr kumimoji="0" lang="en-US" sz="12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27" name="Content Placeholder 20" descr="Downgrade">
            <a:extLst>
              <a:ext uri="{FF2B5EF4-FFF2-40B4-BE49-F238E27FC236}">
                <a16:creationId xmlns:a16="http://schemas.microsoft.com/office/drawing/2014/main" id="{683BA48E-DA5C-640A-C89A-D64EAD323B32}"/>
              </a:ext>
            </a:extLst>
          </p:cNvPr>
          <p:cNvPicPr>
            <a:picLocks noGrp="1" noChangeAspect="1"/>
          </p:cNvPicPr>
          <p:nvPr>
            <p:ph idx="17"/>
          </p:nvPr>
        </p:nvPicPr>
        <p:blipFill>
          <a:blip r:embed="rId2"/>
          <a:stretch>
            <a:fillRect/>
          </a:stretch>
        </p:blipFill>
        <p:spPr>
          <a:xfrm>
            <a:off x="502150" y="5514765"/>
            <a:ext cx="266737" cy="323895"/>
          </a:xfrm>
          <a:prstGeom prst="rect">
            <a:avLst/>
          </a:prstGeom>
        </p:spPr>
      </p:pic>
      <p:sp>
        <p:nvSpPr>
          <p:cNvPr id="9" name="Content Placeholder 8">
            <a:extLst>
              <a:ext uri="{FF2B5EF4-FFF2-40B4-BE49-F238E27FC236}">
                <a16:creationId xmlns:a16="http://schemas.microsoft.com/office/drawing/2014/main" id="{6F0D0709-BD17-DD66-2D43-9073033B2B93}"/>
              </a:ext>
            </a:extLst>
          </p:cNvPr>
          <p:cNvSpPr>
            <a:spLocks noGrp="1"/>
          </p:cNvSpPr>
          <p:nvPr>
            <p:ph idx="13"/>
          </p:nvPr>
        </p:nvSpPr>
        <p:spPr>
          <a:xfrm>
            <a:off x="469771" y="5514765"/>
            <a:ext cx="9903994" cy="590931"/>
          </a:xfrm>
        </p:spPr>
        <p:txBody>
          <a:bodyPr>
            <a:spAutoFit/>
          </a:bodyPr>
          <a:lstStyle/>
          <a:p>
            <a:pPr marL="290513" marR="0" lvl="0" indent="0" algn="l" defTabSz="914400" rtl="0" eaLnBrk="1" fontAlgn="auto" latinLnBrk="0" hangingPunct="1">
              <a:lnSpc>
                <a:spcPct val="90000"/>
              </a:lnSpc>
              <a:spcBef>
                <a:spcPts val="1000"/>
              </a:spcBef>
              <a:spcAft>
                <a:spcPts val="0"/>
              </a:spcAft>
              <a:buClr>
                <a:srgbClr val="C00000"/>
              </a:buClr>
              <a:buSz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Won’t work for very young beneficiaries;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they won’t satisfy charitable requirements when a charity has to wait too long for their money</a:t>
            </a:r>
            <a:endParaRPr lang="en-US" dirty="0"/>
          </a:p>
        </p:txBody>
      </p:sp>
    </p:spTree>
    <p:extLst>
      <p:ext uri="{BB962C8B-B14F-4D97-AF65-F5344CB8AC3E}">
        <p14:creationId xmlns:p14="http://schemas.microsoft.com/office/powerpoint/2010/main" val="41292744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8EAD9-1A1F-596A-262B-E911B616E7D3}"/>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310CA13E-17AB-515E-F5EB-8B2D17845D74}"/>
              </a:ext>
              <a:ext uri="{C183D7F6-B498-43B3-948B-1728B52AA6E4}">
                <adec:decorative xmlns:adec="http://schemas.microsoft.com/office/drawing/2017/decorative" val="1"/>
              </a:ext>
            </a:extLst>
          </p:cNvPr>
          <p:cNvSpPr/>
          <p:nvPr/>
        </p:nvSpPr>
        <p:spPr>
          <a:xfrm>
            <a:off x="0" y="1371600"/>
            <a:ext cx="12192000" cy="60249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529A8260-0BF1-7630-0CDF-9490ABD09FC2}"/>
              </a:ext>
            </a:extLst>
          </p:cNvPr>
          <p:cNvSpPr>
            <a:spLocks noGrp="1"/>
          </p:cNvSpPr>
          <p:nvPr>
            <p:ph type="title"/>
          </p:nvPr>
        </p:nvSpPr>
        <p:spPr>
          <a:prstGeom prst="rect">
            <a:avLst/>
          </a:prstGeom>
        </p:spPr>
        <p:txBody>
          <a:bodyPr/>
          <a:lstStyle>
            <a:lvl1pPr>
              <a:defRPr sz="2800" b="1">
                <a:solidFill>
                  <a:srgbClr val="002B64"/>
                </a:solidFill>
                <a:latin typeface="Arial" panose="020B0604020202020204" pitchFamily="34" charset="0"/>
                <a:cs typeface="Arial" panose="020B0604020202020204" pitchFamily="34" charset="0"/>
              </a:defRPr>
            </a:lvl1pPr>
          </a:lstStyle>
          <a:p>
            <a:r>
              <a:rPr lang="en-US" dirty="0"/>
              <a:t>The Power of Life Insurance</a:t>
            </a:r>
          </a:p>
        </p:txBody>
      </p:sp>
      <p:sp>
        <p:nvSpPr>
          <p:cNvPr id="10" name="Content Placeholder 9">
            <a:extLst>
              <a:ext uri="{FF2B5EF4-FFF2-40B4-BE49-F238E27FC236}">
                <a16:creationId xmlns:a16="http://schemas.microsoft.com/office/drawing/2014/main" id="{21663D38-C55B-B777-C133-AB3ADB67281D}"/>
              </a:ext>
            </a:extLst>
          </p:cNvPr>
          <p:cNvSpPr>
            <a:spLocks noGrp="1"/>
          </p:cNvSpPr>
          <p:nvPr>
            <p:ph idx="13"/>
          </p:nvPr>
        </p:nvSpPr>
        <p:spPr>
          <a:xfrm>
            <a:off x="365552" y="1411237"/>
            <a:ext cx="11589862" cy="523220"/>
          </a:xfrm>
        </p:spPr>
        <p:txBody>
          <a:bodyPr wrap="square" lIns="91440" tIns="45720" rIns="91440" bIns="4572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Considerations &amp; Drawbacks</a:t>
            </a:r>
            <a:endParaRPr kumimoji="0" lang="en-US" sz="18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pic>
        <p:nvPicPr>
          <p:cNvPr id="19" name="Content Placeholder 18" descr="Downgrade">
            <a:extLst>
              <a:ext uri="{FF2B5EF4-FFF2-40B4-BE49-F238E27FC236}">
                <a16:creationId xmlns:a16="http://schemas.microsoft.com/office/drawing/2014/main" id="{34E8B6E2-9AA2-763C-191B-9B1377208CB5}"/>
              </a:ext>
            </a:extLst>
          </p:cNvPr>
          <p:cNvPicPr>
            <a:picLocks noGrp="1" noChangeAspect="1"/>
          </p:cNvPicPr>
          <p:nvPr>
            <p:ph idx="19"/>
          </p:nvPr>
        </p:nvPicPr>
        <p:blipFill>
          <a:blip r:embed="rId2"/>
          <a:stretch>
            <a:fillRect/>
          </a:stretch>
        </p:blipFill>
        <p:spPr>
          <a:xfrm>
            <a:off x="597133" y="2165754"/>
            <a:ext cx="257211" cy="266737"/>
          </a:xfrm>
          <a:prstGeom prst="rect">
            <a:avLst/>
          </a:prstGeom>
        </p:spPr>
      </p:pic>
      <p:sp>
        <p:nvSpPr>
          <p:cNvPr id="3" name="Content Placeholder 2">
            <a:extLst>
              <a:ext uri="{FF2B5EF4-FFF2-40B4-BE49-F238E27FC236}">
                <a16:creationId xmlns:a16="http://schemas.microsoft.com/office/drawing/2014/main" id="{23C958AE-DC41-6738-E885-9A9D606C5E23}"/>
              </a:ext>
            </a:extLst>
          </p:cNvPr>
          <p:cNvSpPr>
            <a:spLocks noGrp="1"/>
          </p:cNvSpPr>
          <p:nvPr>
            <p:ph idx="1"/>
          </p:nvPr>
        </p:nvSpPr>
        <p:spPr>
          <a:xfrm>
            <a:off x="854344" y="2059611"/>
            <a:ext cx="11161645" cy="1093333"/>
          </a:xfrm>
        </p:spPr>
        <p:txBody>
          <a:bodyPr/>
          <a:lstStyle/>
          <a:p>
            <a:pPr marL="0" marR="0" lvl="0" indent="0" algn="l" defTabSz="914400" rtl="0" eaLnBrk="1" fontAlgn="auto" latinLnBrk="0" hangingPunct="1">
              <a:lnSpc>
                <a:spcPct val="100000"/>
              </a:lnSpc>
              <a:spcBef>
                <a:spcPts val="0"/>
              </a:spcBef>
              <a:spcAft>
                <a:spcPts val="0"/>
              </a:spcAft>
              <a:buClr>
                <a:srgbClr val="C00000"/>
              </a:buClr>
              <a:buSzTx/>
              <a:buNone/>
              <a:tabLst/>
              <a:defRPr/>
            </a:pPr>
            <a:r>
              <a:rPr kumimoji="0" lang="en-US" sz="2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Only for funds specifically earmarked for beneficiaries – or to build cash value for lifetime use</a:t>
            </a:r>
            <a:br>
              <a:rPr kumimoji="0" lang="en-US" sz="2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b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This is a long-term strategy that must be committed to – </a:t>
            </a:r>
            <a:r>
              <a:rPr kumimoji="0" lang="en-US" sz="18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clients need to understand this</a:t>
            </a:r>
          </a:p>
        </p:txBody>
      </p:sp>
      <p:pic>
        <p:nvPicPr>
          <p:cNvPr id="20" name="Content Placeholder 18" descr="Downgrade">
            <a:extLst>
              <a:ext uri="{FF2B5EF4-FFF2-40B4-BE49-F238E27FC236}">
                <a16:creationId xmlns:a16="http://schemas.microsoft.com/office/drawing/2014/main" id="{CDD03ADD-B6D6-5717-2981-D36736323FA9}"/>
              </a:ext>
            </a:extLst>
          </p:cNvPr>
          <p:cNvPicPr>
            <a:picLocks noChangeAspect="1"/>
          </p:cNvPicPr>
          <p:nvPr/>
        </p:nvPicPr>
        <p:blipFill>
          <a:blip r:embed="rId2"/>
          <a:stretch>
            <a:fillRect/>
          </a:stretch>
        </p:blipFill>
        <p:spPr>
          <a:xfrm>
            <a:off x="597133" y="3354911"/>
            <a:ext cx="257211" cy="266737"/>
          </a:xfrm>
          <a:prstGeom prst="rect">
            <a:avLst/>
          </a:prstGeom>
        </p:spPr>
      </p:pic>
      <p:sp>
        <p:nvSpPr>
          <p:cNvPr id="4" name="Content Placeholder 3">
            <a:extLst>
              <a:ext uri="{FF2B5EF4-FFF2-40B4-BE49-F238E27FC236}">
                <a16:creationId xmlns:a16="http://schemas.microsoft.com/office/drawing/2014/main" id="{77A97423-97BA-ED65-7633-F17AB23713AD}"/>
              </a:ext>
            </a:extLst>
          </p:cNvPr>
          <p:cNvSpPr>
            <a:spLocks noGrp="1"/>
          </p:cNvSpPr>
          <p:nvPr>
            <p:ph idx="10"/>
          </p:nvPr>
        </p:nvSpPr>
        <p:spPr>
          <a:xfrm>
            <a:off x="854344" y="3258864"/>
            <a:ext cx="11074529" cy="1015663"/>
          </a:xfrm>
        </p:spPr>
        <p:txBody>
          <a:bodyPr>
            <a:spAutoFit/>
          </a:bodyPr>
          <a:lstStyle/>
          <a:p>
            <a:pPr marL="0" marR="0" lvl="0" indent="0" algn="l" defTabSz="914400" rtl="0" eaLnBrk="1" fontAlgn="auto" latinLnBrk="0" hangingPunct="1">
              <a:lnSpc>
                <a:spcPct val="100000"/>
              </a:lnSpc>
              <a:spcBef>
                <a:spcPts val="0"/>
              </a:spcBef>
              <a:spcAft>
                <a:spcPts val="0"/>
              </a:spcAft>
              <a:buClr>
                <a:srgbClr val="C00000"/>
              </a:buClr>
              <a:buSzTx/>
              <a:buNone/>
              <a:tabLst/>
              <a:defRPr/>
            </a:pPr>
            <a:r>
              <a:rPr kumimoji="0" lang="en-US" sz="2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Limited lifetime access:</a:t>
            </a:r>
            <a:br>
              <a:rPr kumimoji="0" lang="en-US" sz="2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b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This strategy </a:t>
            </a:r>
            <a:r>
              <a:rPr kumimoji="0" lang="en-US" sz="1800" b="1" i="1"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assumes the IRA funds will not be needed during lifetime </a:t>
            </a:r>
            <a:br>
              <a:rPr kumimoji="0" lang="en-US" sz="1800" b="1" i="1"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b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(which is likely the case for large IRAs); other (non-IRA) funds will need to be available for lifetime use.</a:t>
            </a:r>
          </a:p>
        </p:txBody>
      </p:sp>
      <p:pic>
        <p:nvPicPr>
          <p:cNvPr id="23" name="Picture 22" descr="Replace">
            <a:extLst>
              <a:ext uri="{FF2B5EF4-FFF2-40B4-BE49-F238E27FC236}">
                <a16:creationId xmlns:a16="http://schemas.microsoft.com/office/drawing/2014/main" id="{17AFF204-EB0F-61C3-73EC-8DD05DE21188}"/>
              </a:ext>
            </a:extLst>
          </p:cNvPr>
          <p:cNvPicPr>
            <a:picLocks noChangeAspect="1"/>
          </p:cNvPicPr>
          <p:nvPr/>
        </p:nvPicPr>
        <p:blipFill>
          <a:blip r:embed="rId3"/>
          <a:stretch>
            <a:fillRect/>
          </a:stretch>
        </p:blipFill>
        <p:spPr>
          <a:xfrm>
            <a:off x="592370" y="4433634"/>
            <a:ext cx="266737" cy="276264"/>
          </a:xfrm>
          <a:prstGeom prst="rect">
            <a:avLst/>
          </a:prstGeom>
        </p:spPr>
      </p:pic>
      <p:sp>
        <p:nvSpPr>
          <p:cNvPr id="5" name="Content Placeholder 4">
            <a:extLst>
              <a:ext uri="{FF2B5EF4-FFF2-40B4-BE49-F238E27FC236}">
                <a16:creationId xmlns:a16="http://schemas.microsoft.com/office/drawing/2014/main" id="{BCE98224-A98E-AD52-47C9-69A2E0B925E9}"/>
              </a:ext>
            </a:extLst>
          </p:cNvPr>
          <p:cNvSpPr>
            <a:spLocks noGrp="1"/>
          </p:cNvSpPr>
          <p:nvPr>
            <p:ph idx="11"/>
          </p:nvPr>
        </p:nvSpPr>
        <p:spPr>
          <a:xfrm>
            <a:off x="854344" y="4380447"/>
            <a:ext cx="10075926" cy="646331"/>
          </a:xfrm>
        </p:spPr>
        <p:txBody>
          <a:bodyPr>
            <a:spAutoFit/>
          </a:bodyPr>
          <a:lstStyle/>
          <a:p>
            <a:pPr marL="0" marR="0" lvl="0" indent="0" algn="l" defTabSz="914400" rtl="0" eaLnBrk="1" fontAlgn="auto" latinLnBrk="0" hangingPunct="1">
              <a:lnSpc>
                <a:spcPct val="100000"/>
              </a:lnSpc>
              <a:spcBef>
                <a:spcPts val="0"/>
              </a:spcBef>
              <a:spcAft>
                <a:spcPts val="0"/>
              </a:spcAft>
              <a:buClr>
                <a:srgbClr val="C4A006"/>
              </a:buClr>
              <a:buSzPct val="124000"/>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However,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policies may provide access to funds via policy loans or enhanced lifetime benefits for healthcare emergencies</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21" name="Content Placeholder 18" descr="Downgrade">
            <a:extLst>
              <a:ext uri="{FF2B5EF4-FFF2-40B4-BE49-F238E27FC236}">
                <a16:creationId xmlns:a16="http://schemas.microsoft.com/office/drawing/2014/main" id="{C532F6B0-7CF3-FC9F-2D83-340C14ADF672}"/>
              </a:ext>
            </a:extLst>
          </p:cNvPr>
          <p:cNvPicPr>
            <a:picLocks noChangeAspect="1"/>
          </p:cNvPicPr>
          <p:nvPr/>
        </p:nvPicPr>
        <p:blipFill>
          <a:blip r:embed="rId2"/>
          <a:stretch>
            <a:fillRect/>
          </a:stretch>
        </p:blipFill>
        <p:spPr>
          <a:xfrm>
            <a:off x="597133" y="5248350"/>
            <a:ext cx="257211" cy="266737"/>
          </a:xfrm>
          <a:prstGeom prst="rect">
            <a:avLst/>
          </a:prstGeom>
        </p:spPr>
      </p:pic>
      <p:sp>
        <p:nvSpPr>
          <p:cNvPr id="15" name="Content Placeholder 14">
            <a:extLst>
              <a:ext uri="{FF2B5EF4-FFF2-40B4-BE49-F238E27FC236}">
                <a16:creationId xmlns:a16="http://schemas.microsoft.com/office/drawing/2014/main" id="{3820A406-163C-14CF-1CEE-1B050DB8B870}"/>
              </a:ext>
            </a:extLst>
          </p:cNvPr>
          <p:cNvSpPr>
            <a:spLocks noGrp="1"/>
          </p:cNvSpPr>
          <p:nvPr>
            <p:ph idx="18"/>
          </p:nvPr>
        </p:nvSpPr>
        <p:spPr>
          <a:xfrm>
            <a:off x="854344" y="5132698"/>
            <a:ext cx="6145551" cy="461665"/>
          </a:xfrm>
        </p:spPr>
        <p:txBody>
          <a:bodyPr>
            <a:spAutoFit/>
          </a:bodyPr>
          <a:lstStyle/>
          <a:p>
            <a:pPr marL="0" marR="0" lvl="0" indent="0" algn="l" defTabSz="914400" rtl="0" eaLnBrk="1" fontAlgn="auto" latinLnBrk="0" hangingPunct="1">
              <a:lnSpc>
                <a:spcPct val="100000"/>
              </a:lnSpc>
              <a:spcBef>
                <a:spcPts val="0"/>
              </a:spcBef>
              <a:spcAft>
                <a:spcPts val="0"/>
              </a:spcAft>
              <a:buClr>
                <a:srgbClr val="C00000"/>
              </a:buClr>
              <a:buSzTx/>
              <a:buNone/>
              <a:tabLst/>
              <a:defRPr/>
            </a:pPr>
            <a:r>
              <a:rPr kumimoji="0" lang="en-US" sz="2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Not everyone is insurable </a:t>
            </a:r>
            <a:endParaRPr kumimoji="0" lang="en-US" sz="1800" b="1" i="1" u="none" strike="noStrike" kern="1200" cap="none" spc="0" normalizeH="0" baseline="0" noProof="0" dirty="0">
              <a:ln>
                <a:noFill/>
              </a:ln>
              <a:solidFill>
                <a:srgbClr val="058CB8"/>
              </a:solidFill>
              <a:effectLst/>
              <a:uLnTx/>
              <a:uFillTx/>
              <a:latin typeface="Arial" panose="020B0604020202020204" pitchFamily="34" charset="0"/>
              <a:ea typeface="+mn-ea"/>
              <a:cs typeface="Arial" panose="020B0604020202020204" pitchFamily="34" charset="0"/>
            </a:endParaRPr>
          </a:p>
        </p:txBody>
      </p:sp>
      <p:pic>
        <p:nvPicPr>
          <p:cNvPr id="25" name="Content Placeholder 24" descr="Replace">
            <a:extLst>
              <a:ext uri="{FF2B5EF4-FFF2-40B4-BE49-F238E27FC236}">
                <a16:creationId xmlns:a16="http://schemas.microsoft.com/office/drawing/2014/main" id="{802D5586-F8B1-CAF2-6616-79E4F5A0670A}"/>
              </a:ext>
            </a:extLst>
          </p:cNvPr>
          <p:cNvPicPr>
            <a:picLocks noGrp="1" noChangeAspect="1"/>
          </p:cNvPicPr>
          <p:nvPr>
            <p:ph idx="17"/>
          </p:nvPr>
        </p:nvPicPr>
        <p:blipFill>
          <a:blip r:embed="rId3"/>
          <a:stretch>
            <a:fillRect/>
          </a:stretch>
        </p:blipFill>
        <p:spPr>
          <a:xfrm>
            <a:off x="597133" y="5724297"/>
            <a:ext cx="266737" cy="276264"/>
          </a:xfrm>
          <a:prstGeom prst="rect">
            <a:avLst/>
          </a:prstGeom>
        </p:spPr>
      </p:pic>
      <p:sp>
        <p:nvSpPr>
          <p:cNvPr id="7" name="Content Placeholder 6">
            <a:extLst>
              <a:ext uri="{FF2B5EF4-FFF2-40B4-BE49-F238E27FC236}">
                <a16:creationId xmlns:a16="http://schemas.microsoft.com/office/drawing/2014/main" id="{D0B3F37B-B760-F6AA-507F-82422D3572A5}"/>
              </a:ext>
            </a:extLst>
          </p:cNvPr>
          <p:cNvSpPr>
            <a:spLocks noGrp="1"/>
          </p:cNvSpPr>
          <p:nvPr>
            <p:ph idx="12"/>
          </p:nvPr>
        </p:nvSpPr>
        <p:spPr>
          <a:xfrm>
            <a:off x="854344" y="5700282"/>
            <a:ext cx="8853182" cy="590931"/>
          </a:xfrm>
        </p:spPr>
        <p:txBody>
          <a:bodyPr>
            <a:spAutoFit/>
          </a:bodyPr>
          <a:lstStyle/>
          <a:p>
            <a:pPr marL="0" indent="0">
              <a:buNone/>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Alternative: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Annuities may provide lifetime, long-term care and death benefits </a:t>
            </a:r>
            <a:b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18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without underwriting required</a:t>
            </a:r>
            <a:endParaRPr lang="en-US" dirty="0"/>
          </a:p>
        </p:txBody>
      </p:sp>
    </p:spTree>
    <p:extLst>
      <p:ext uri="{BB962C8B-B14F-4D97-AF65-F5344CB8AC3E}">
        <p14:creationId xmlns:p14="http://schemas.microsoft.com/office/powerpoint/2010/main" val="22068338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98DE61-F839-C8A0-19B3-9BD1008AD9FF}"/>
              </a:ext>
            </a:extLst>
          </p:cNvPr>
          <p:cNvSpPr>
            <a:spLocks noGrp="1"/>
          </p:cNvSpPr>
          <p:nvPr>
            <p:ph type="title" idx="4294967295"/>
          </p:nvPr>
        </p:nvSpPr>
        <p:spPr>
          <a:xfrm>
            <a:off x="6540285" y="2061267"/>
            <a:ext cx="5258498" cy="1325563"/>
          </a:xfrm>
          <a:prstGeom prst="rect">
            <a:avLst/>
          </a:prstGeom>
        </p:spPr>
        <p:txBody>
          <a:bodyPr/>
          <a:lstStyle/>
          <a:p>
            <a:pPr lvl="0" algn="r"/>
            <a:r>
              <a:rPr lang="en-US" sz="5400" b="1" dirty="0">
                <a:solidFill>
                  <a:srgbClr val="FFFFFF"/>
                </a:solidFill>
                <a:latin typeface="Arial" panose="020B0604020202020204" pitchFamily="34" charset="0"/>
                <a:cs typeface="Arial" panose="020B0604020202020204" pitchFamily="34" charset="0"/>
              </a:rPr>
              <a:t>Action Steps</a:t>
            </a:r>
            <a:endParaRPr lang="en-US" dirty="0"/>
          </a:p>
        </p:txBody>
      </p:sp>
      <p:sp>
        <p:nvSpPr>
          <p:cNvPr id="2" name="Text Placeholder 1">
            <a:extLst>
              <a:ext uri="{FF2B5EF4-FFF2-40B4-BE49-F238E27FC236}">
                <a16:creationId xmlns:a16="http://schemas.microsoft.com/office/drawing/2014/main" id="{E73F82C1-D424-4C1E-FCD8-2296CC19CD51}"/>
              </a:ext>
            </a:extLst>
          </p:cNvPr>
          <p:cNvSpPr>
            <a:spLocks noGrp="1"/>
          </p:cNvSpPr>
          <p:nvPr>
            <p:ph type="body" sz="quarter" idx="10"/>
          </p:nvPr>
        </p:nvSpPr>
        <p:spPr>
          <a:xfrm>
            <a:off x="4165601" y="3236686"/>
            <a:ext cx="7633182" cy="879330"/>
          </a:xfrm>
        </p:spPr>
        <p:txBody>
          <a:bodyPr/>
          <a:lstStyle/>
          <a:p>
            <a:r>
              <a:rPr lang="en-US" sz="3600" b="1" dirty="0">
                <a:solidFill>
                  <a:srgbClr val="FDCB33"/>
                </a:solidFill>
              </a:rPr>
              <a:t>Use it. Leverage it. Or lose it.</a:t>
            </a:r>
            <a:endParaRPr lang="en-US" dirty="0"/>
          </a:p>
        </p:txBody>
      </p:sp>
    </p:spTree>
    <p:extLst>
      <p:ext uri="{BB962C8B-B14F-4D97-AF65-F5344CB8AC3E}">
        <p14:creationId xmlns:p14="http://schemas.microsoft.com/office/powerpoint/2010/main" val="37060198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B17CC-7DCC-2F6E-520B-4A33853A4ADD}"/>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2BF7713-BB76-B644-A619-CC9EA56F91DB}"/>
              </a:ext>
            </a:extLst>
          </p:cNvPr>
          <p:cNvSpPr>
            <a:spLocks noGrp="1"/>
          </p:cNvSpPr>
          <p:nvPr>
            <p:ph type="title"/>
          </p:nvPr>
        </p:nvSpPr>
        <p:spPr/>
        <p:txBody>
          <a:bodyPr/>
          <a:lstStyle>
            <a:lvl1pPr>
              <a:defRPr sz="2800" b="1">
                <a:solidFill>
                  <a:srgbClr val="002B64"/>
                </a:solidFill>
                <a:latin typeface="Arial" panose="020B0604020202020204" pitchFamily="34" charset="0"/>
                <a:cs typeface="Arial" panose="020B0604020202020204" pitchFamily="34" charset="0"/>
              </a:defRPr>
            </a:lvl1pPr>
          </a:lstStyle>
          <a:p>
            <a:r>
              <a:rPr lang="en-US" dirty="0"/>
              <a:t>The Power of Life Insurance </a:t>
            </a:r>
          </a:p>
        </p:txBody>
      </p:sp>
      <p:sp>
        <p:nvSpPr>
          <p:cNvPr id="12" name="Content Placeholder 11">
            <a:extLst>
              <a:ext uri="{FF2B5EF4-FFF2-40B4-BE49-F238E27FC236}">
                <a16:creationId xmlns:a16="http://schemas.microsoft.com/office/drawing/2014/main" id="{05AFD22F-DC34-DA44-226B-EECC8E9EF9F7}"/>
              </a:ext>
            </a:extLst>
          </p:cNvPr>
          <p:cNvSpPr>
            <a:spLocks noGrp="1"/>
          </p:cNvSpPr>
          <p:nvPr>
            <p:ph idx="1"/>
          </p:nvPr>
        </p:nvSpPr>
        <p:spPr>
          <a:xfrm>
            <a:off x="657566" y="1398084"/>
            <a:ext cx="5254197" cy="4724678"/>
          </a:xfrm>
        </p:spPr>
        <p:txBody>
          <a:bodyPr wrap="square" lIns="91440" tIns="45720" rIns="91440" bIns="45720">
            <a:noAutofit/>
          </a:bodyPr>
          <a:lstStyle/>
          <a:p>
            <a:pPr marL="0" indent="0">
              <a:buClr>
                <a:srgbClr val="C00000"/>
              </a:buClr>
              <a:buNone/>
            </a:pPr>
            <a:br>
              <a:rPr lang="en-US" sz="1050" b="1" i="1" dirty="0">
                <a:solidFill>
                  <a:srgbClr val="C29E01"/>
                </a:solidFill>
              </a:rPr>
            </a:br>
            <a:r>
              <a:rPr lang="en-US" sz="2400" b="1" i="1" dirty="0">
                <a:solidFill>
                  <a:srgbClr val="002060"/>
                </a:solidFill>
              </a:rPr>
              <a:t>Time for an Upgrade!</a:t>
            </a:r>
          </a:p>
          <a:p>
            <a:pPr marL="0" indent="0">
              <a:spcAft>
                <a:spcPts val="2400"/>
              </a:spcAft>
              <a:buClr>
                <a:srgbClr val="C00000"/>
              </a:buClr>
              <a:buNone/>
            </a:pPr>
            <a:r>
              <a:rPr lang="en-US" sz="2000" b="1" dirty="0"/>
              <a:t>The old IRA plan won’t work anymore for tax-efficient wealth transfer</a:t>
            </a:r>
          </a:p>
          <a:p>
            <a:pPr marL="0" indent="0">
              <a:spcAft>
                <a:spcPts val="2400"/>
              </a:spcAft>
              <a:buClr>
                <a:srgbClr val="C00000"/>
              </a:buClr>
              <a:buNone/>
            </a:pPr>
            <a:r>
              <a:rPr lang="en-US" sz="2000" b="1" dirty="0">
                <a:solidFill>
                  <a:srgbClr val="0070C0"/>
                </a:solidFill>
              </a:rPr>
              <a:t>Change the vehicle! </a:t>
            </a:r>
            <a:br>
              <a:rPr lang="en-US" sz="2000" b="1" dirty="0">
                <a:solidFill>
                  <a:srgbClr val="0070C0"/>
                </a:solidFill>
              </a:rPr>
            </a:br>
            <a:r>
              <a:rPr lang="en-US" sz="2000" b="1" dirty="0"/>
              <a:t>Upgrade to a Limo </a:t>
            </a:r>
            <a:r>
              <a:rPr lang="en-US" sz="2000" b="1" dirty="0">
                <a:solidFill>
                  <a:srgbClr val="002A64"/>
                </a:solidFill>
              </a:rPr>
              <a:t>– </a:t>
            </a:r>
            <a:br>
              <a:rPr lang="en-US" sz="2000" b="1" dirty="0">
                <a:solidFill>
                  <a:srgbClr val="002A64"/>
                </a:solidFill>
              </a:rPr>
            </a:br>
            <a:r>
              <a:rPr lang="en-US" sz="2000" b="1" i="1" dirty="0">
                <a:solidFill>
                  <a:srgbClr val="002A64"/>
                </a:solidFill>
              </a:rPr>
              <a:t>a Life Insurance Limo</a:t>
            </a:r>
            <a:endParaRPr lang="en-US" sz="2000" b="1" dirty="0"/>
          </a:p>
          <a:p>
            <a:pPr marL="0" indent="0">
              <a:buClr>
                <a:srgbClr val="C00000"/>
              </a:buClr>
              <a:buNone/>
            </a:pPr>
            <a:r>
              <a:rPr lang="en-US" sz="2000" b="1" dirty="0"/>
              <a:t>Gain the 3 Big Benefits </a:t>
            </a:r>
            <a:br>
              <a:rPr lang="en-US" sz="2000" b="1" dirty="0"/>
            </a:br>
            <a:r>
              <a:rPr lang="en-US" sz="2000" b="1" dirty="0"/>
              <a:t>Every Client Wants:</a:t>
            </a:r>
          </a:p>
          <a:p>
            <a:pPr marL="346075" indent="-342900">
              <a:buClr>
                <a:srgbClr val="005E00"/>
              </a:buClr>
            </a:pPr>
            <a:r>
              <a:rPr lang="en-US" sz="2000" b="1" dirty="0">
                <a:solidFill>
                  <a:srgbClr val="005E00"/>
                </a:solidFill>
              </a:rPr>
              <a:t>Larger Inheritances </a:t>
            </a:r>
          </a:p>
          <a:p>
            <a:pPr marL="346075" indent="-342900">
              <a:buClr>
                <a:srgbClr val="005E00"/>
              </a:buClr>
            </a:pPr>
            <a:r>
              <a:rPr lang="en-US" sz="2000" b="1" dirty="0">
                <a:solidFill>
                  <a:srgbClr val="005E00"/>
                </a:solidFill>
              </a:rPr>
              <a:t>More Control </a:t>
            </a:r>
          </a:p>
          <a:p>
            <a:pPr marL="346075" indent="-342900">
              <a:buClr>
                <a:srgbClr val="005E00"/>
              </a:buClr>
            </a:pPr>
            <a:r>
              <a:rPr lang="en-US" sz="2000" b="1" dirty="0">
                <a:solidFill>
                  <a:srgbClr val="005E00"/>
                </a:solidFill>
              </a:rPr>
              <a:t>Less Tax</a:t>
            </a:r>
            <a:endParaRPr lang="en-US" sz="2400" dirty="0"/>
          </a:p>
        </p:txBody>
      </p:sp>
      <p:pic>
        <p:nvPicPr>
          <p:cNvPr id="3" name="Picture 2">
            <a:extLst>
              <a:ext uri="{FF2B5EF4-FFF2-40B4-BE49-F238E27FC236}">
                <a16:creationId xmlns:a16="http://schemas.microsoft.com/office/drawing/2014/main" id="{2490A440-537E-8DC9-ED6E-8B306364ABEF}"/>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7005467" y="3436505"/>
            <a:ext cx="4577167" cy="2670868"/>
          </a:xfrm>
          <a:prstGeom prst="rect">
            <a:avLst/>
          </a:prstGeom>
        </p:spPr>
      </p:pic>
      <p:pic>
        <p:nvPicPr>
          <p:cNvPr id="5" name="Picture 4">
            <a:extLst>
              <a:ext uri="{FF2B5EF4-FFF2-40B4-BE49-F238E27FC236}">
                <a16:creationId xmlns:a16="http://schemas.microsoft.com/office/drawing/2014/main" id="{EFC98670-9EC5-E03D-7AB7-5F5133C9856E}"/>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800020" y="1333889"/>
            <a:ext cx="4834776" cy="2409940"/>
          </a:xfrm>
          <a:prstGeom prst="rect">
            <a:avLst/>
          </a:prstGeom>
        </p:spPr>
      </p:pic>
      <p:cxnSp>
        <p:nvCxnSpPr>
          <p:cNvPr id="10" name="Straight Connector 9">
            <a:extLst>
              <a:ext uri="{FF2B5EF4-FFF2-40B4-BE49-F238E27FC236}">
                <a16:creationId xmlns:a16="http://schemas.microsoft.com/office/drawing/2014/main" id="{5B21383F-3B52-136A-F32E-5A77323BE215}"/>
              </a:ext>
              <a:ext uri="{C183D7F6-B498-43B3-948B-1728B52AA6E4}">
                <adec:decorative xmlns:adec="http://schemas.microsoft.com/office/drawing/2017/decorative" val="1"/>
              </a:ext>
            </a:extLst>
          </p:cNvPr>
          <p:cNvCxnSpPr>
            <a:cxnSpLocks/>
          </p:cNvCxnSpPr>
          <p:nvPr/>
        </p:nvCxnSpPr>
        <p:spPr>
          <a:xfrm>
            <a:off x="7670800" y="1835102"/>
            <a:ext cx="1699484" cy="1263630"/>
          </a:xfrm>
          <a:prstGeom prst="line">
            <a:avLst/>
          </a:prstGeom>
          <a:ln w="889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8138DEC-4EE2-6F23-5614-B594F68D1D05}"/>
              </a:ext>
              <a:ext uri="{C183D7F6-B498-43B3-948B-1728B52AA6E4}">
                <adec:decorative xmlns:adec="http://schemas.microsoft.com/office/drawing/2017/decorative" val="1"/>
              </a:ext>
            </a:extLst>
          </p:cNvPr>
          <p:cNvCxnSpPr>
            <a:cxnSpLocks/>
          </p:cNvCxnSpPr>
          <p:nvPr/>
        </p:nvCxnSpPr>
        <p:spPr>
          <a:xfrm flipV="1">
            <a:off x="7510918" y="1848773"/>
            <a:ext cx="1760082" cy="1235662"/>
          </a:xfrm>
          <a:prstGeom prst="line">
            <a:avLst/>
          </a:prstGeom>
          <a:ln w="88900">
            <a:solidFill>
              <a:srgbClr val="C00000"/>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7DEB9F69-8FB0-CFD9-12A6-891D85671BFC}"/>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74298" y="2279518"/>
            <a:ext cx="2578836" cy="859612"/>
          </a:xfrm>
          <a:prstGeom prst="rect">
            <a:avLst/>
          </a:prstGeom>
        </p:spPr>
      </p:pic>
      <p:pic>
        <p:nvPicPr>
          <p:cNvPr id="14" name="Picture 13">
            <a:extLst>
              <a:ext uri="{FF2B5EF4-FFF2-40B4-BE49-F238E27FC236}">
                <a16:creationId xmlns:a16="http://schemas.microsoft.com/office/drawing/2014/main" id="{78CFAD59-3490-4607-3896-A3677BFBCC0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766747" y="3978840"/>
            <a:ext cx="4758594" cy="1586198"/>
          </a:xfrm>
          <a:prstGeom prst="rect">
            <a:avLst/>
          </a:prstGeom>
        </p:spPr>
      </p:pic>
      <p:pic>
        <p:nvPicPr>
          <p:cNvPr id="32" name="Picture 31">
            <a:extLst>
              <a:ext uri="{FF2B5EF4-FFF2-40B4-BE49-F238E27FC236}">
                <a16:creationId xmlns:a16="http://schemas.microsoft.com/office/drawing/2014/main" id="{550011DB-B679-5B38-CFE1-79BDF618053F}"/>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66659" y="4906856"/>
            <a:ext cx="399398" cy="1327730"/>
          </a:xfrm>
          <a:prstGeom prst="rect">
            <a:avLst/>
          </a:prstGeom>
        </p:spPr>
      </p:pic>
    </p:spTree>
    <p:extLst>
      <p:ext uri="{BB962C8B-B14F-4D97-AF65-F5344CB8AC3E}">
        <p14:creationId xmlns:p14="http://schemas.microsoft.com/office/powerpoint/2010/main" val="25173283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339D1-9AD2-3067-93BF-29D00DE55470}"/>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21104C9A-0141-CE83-7F93-4D0D1AB12827}"/>
              </a:ext>
            </a:extLst>
          </p:cNvPr>
          <p:cNvSpPr>
            <a:spLocks noGrp="1"/>
          </p:cNvSpPr>
          <p:nvPr>
            <p:ph type="title"/>
          </p:nvPr>
        </p:nvSpPr>
        <p:spPr>
          <a:xfrm>
            <a:off x="490554" y="-533779"/>
            <a:ext cx="11413392" cy="533779"/>
          </a:xfrm>
        </p:spPr>
        <p:txBody>
          <a:bodyPr anchor="b"/>
          <a:lstStyle/>
          <a:p>
            <a:r>
              <a:rPr lang="en-US" dirty="0">
                <a:solidFill>
                  <a:srgbClr val="000000"/>
                </a:solidFill>
                <a:ea typeface="Times New Roman" panose="02020603050405020304" pitchFamily="18" charset="0"/>
              </a:rPr>
              <a:t>Use it. Leverage it. </a:t>
            </a:r>
            <a:r>
              <a:rPr lang="en-US" i="1" dirty="0">
                <a:solidFill>
                  <a:srgbClr val="000000"/>
                </a:solidFill>
                <a:ea typeface="Times New Roman" panose="02020603050405020304" pitchFamily="18" charset="0"/>
              </a:rPr>
              <a:t>Or lose it.</a:t>
            </a:r>
            <a:endParaRPr lang="en-US" dirty="0"/>
          </a:p>
        </p:txBody>
      </p:sp>
      <p:sp>
        <p:nvSpPr>
          <p:cNvPr id="2" name="Content Placeholder 1">
            <a:extLst>
              <a:ext uri="{FF2B5EF4-FFF2-40B4-BE49-F238E27FC236}">
                <a16:creationId xmlns:a16="http://schemas.microsoft.com/office/drawing/2014/main" id="{4A649A30-A3E7-3A31-6C41-9485399BA905}"/>
              </a:ext>
            </a:extLst>
          </p:cNvPr>
          <p:cNvSpPr>
            <a:spLocks noGrp="1"/>
          </p:cNvSpPr>
          <p:nvPr>
            <p:ph idx="1"/>
          </p:nvPr>
        </p:nvSpPr>
        <p:spPr>
          <a:xfrm>
            <a:off x="645673" y="1320730"/>
            <a:ext cx="5755127" cy="4216539"/>
          </a:xfrm>
        </p:spPr>
        <p:txBody>
          <a:bodyPr wrap="square" lIns="91440" tIns="45720" rIns="91440" bIns="45720">
            <a:spAutoFit/>
          </a:bodyPr>
          <a:lstStyle/>
          <a:p>
            <a:pPr marL="0" lvl="0" indent="0" algn="ctr">
              <a:lnSpc>
                <a:spcPct val="100000"/>
              </a:lnSpc>
              <a:spcBef>
                <a:spcPts val="0"/>
              </a:spcBef>
              <a:spcAft>
                <a:spcPts val="2400"/>
              </a:spcAft>
              <a:buClrTx/>
              <a:buNone/>
            </a:pPr>
            <a:r>
              <a:rPr lang="en-US" sz="2000" b="1" dirty="0">
                <a:solidFill>
                  <a:srgbClr val="000000"/>
                </a:solidFill>
                <a:ea typeface="Times New Roman" panose="02020603050405020304" pitchFamily="18" charset="0"/>
              </a:rPr>
              <a:t> Don’t sit there admiring a large IRA. </a:t>
            </a:r>
            <a:br>
              <a:rPr lang="en-US" sz="2000" b="1" dirty="0">
                <a:solidFill>
                  <a:srgbClr val="000000"/>
                </a:solidFill>
                <a:ea typeface="Times New Roman" panose="02020603050405020304" pitchFamily="18" charset="0"/>
              </a:rPr>
            </a:br>
            <a:r>
              <a:rPr lang="en-US" sz="2000" b="1" dirty="0">
                <a:solidFill>
                  <a:srgbClr val="000000"/>
                </a:solidFill>
                <a:ea typeface="Times New Roman" panose="02020603050405020304" pitchFamily="18" charset="0"/>
              </a:rPr>
              <a:t>Help clients do something with it </a:t>
            </a:r>
            <a:r>
              <a:rPr lang="en-US" sz="2000" b="1" i="1" dirty="0">
                <a:solidFill>
                  <a:srgbClr val="000000"/>
                </a:solidFill>
                <a:ea typeface="Times New Roman" panose="02020603050405020304" pitchFamily="18" charset="0"/>
              </a:rPr>
              <a:t>now. </a:t>
            </a:r>
          </a:p>
          <a:p>
            <a:pPr marL="0" lvl="0" indent="0" algn="ctr">
              <a:lnSpc>
                <a:spcPct val="100000"/>
              </a:lnSpc>
              <a:spcBef>
                <a:spcPts val="0"/>
              </a:spcBef>
              <a:spcAft>
                <a:spcPts val="2400"/>
              </a:spcAft>
              <a:buClrTx/>
              <a:buNone/>
            </a:pPr>
            <a:r>
              <a:rPr lang="en-US" sz="3600" b="1" dirty="0">
                <a:solidFill>
                  <a:srgbClr val="000000"/>
                </a:solidFill>
                <a:ea typeface="Times New Roman" panose="02020603050405020304" pitchFamily="18" charset="0"/>
              </a:rPr>
              <a:t>Use it. </a:t>
            </a:r>
            <a:br>
              <a:rPr lang="en-US" sz="3600" b="1" dirty="0">
                <a:solidFill>
                  <a:srgbClr val="000000"/>
                </a:solidFill>
                <a:ea typeface="Times New Roman" panose="02020603050405020304" pitchFamily="18" charset="0"/>
              </a:rPr>
            </a:br>
            <a:r>
              <a:rPr lang="en-US" sz="3600" b="1" dirty="0">
                <a:solidFill>
                  <a:srgbClr val="000000"/>
                </a:solidFill>
                <a:ea typeface="Times New Roman" panose="02020603050405020304" pitchFamily="18" charset="0"/>
              </a:rPr>
              <a:t>Leverage it. </a:t>
            </a:r>
            <a:br>
              <a:rPr lang="en-US" sz="3600" b="1" dirty="0">
                <a:solidFill>
                  <a:srgbClr val="000000"/>
                </a:solidFill>
                <a:ea typeface="Times New Roman" panose="02020603050405020304" pitchFamily="18" charset="0"/>
              </a:rPr>
            </a:br>
            <a:r>
              <a:rPr lang="en-US" sz="3600" b="1" i="1" dirty="0">
                <a:solidFill>
                  <a:srgbClr val="000000"/>
                </a:solidFill>
                <a:ea typeface="Times New Roman" panose="02020603050405020304" pitchFamily="18" charset="0"/>
              </a:rPr>
              <a:t>Or lose it.</a:t>
            </a:r>
            <a:endParaRPr lang="en-US" sz="2400" i="1" dirty="0">
              <a:solidFill>
                <a:srgbClr val="000000"/>
              </a:solidFill>
              <a:ea typeface="Times New Roman" panose="02020603050405020304" pitchFamily="18" charset="0"/>
            </a:endParaRPr>
          </a:p>
          <a:p>
            <a:pPr marL="0" lvl="0" indent="0" algn="ctr">
              <a:lnSpc>
                <a:spcPct val="100000"/>
              </a:lnSpc>
              <a:spcBef>
                <a:spcPts val="0"/>
              </a:spcBef>
              <a:buClrTx/>
              <a:buNone/>
            </a:pPr>
            <a:r>
              <a:rPr lang="en-US" sz="2000" dirty="0">
                <a:solidFill>
                  <a:srgbClr val="000000"/>
                </a:solidFill>
                <a:ea typeface="Times New Roman" panose="02020603050405020304" pitchFamily="18" charset="0"/>
              </a:rPr>
              <a:t>Life insurance may be </a:t>
            </a:r>
          </a:p>
          <a:p>
            <a:pPr marL="0" lvl="0" indent="0" algn="ctr">
              <a:lnSpc>
                <a:spcPct val="100000"/>
              </a:lnSpc>
              <a:spcBef>
                <a:spcPts val="0"/>
              </a:spcBef>
              <a:buClrTx/>
              <a:buNone/>
            </a:pPr>
            <a:r>
              <a:rPr lang="en-US" sz="2000" b="1" i="1" dirty="0">
                <a:solidFill>
                  <a:srgbClr val="0070C0"/>
                </a:solidFill>
                <a:ea typeface="Times New Roman" panose="02020603050405020304" pitchFamily="18" charset="0"/>
              </a:rPr>
              <a:t>the most underutilized strategy </a:t>
            </a:r>
            <a:br>
              <a:rPr lang="en-US" sz="2000" b="1" i="1" dirty="0">
                <a:solidFill>
                  <a:srgbClr val="0070C0"/>
                </a:solidFill>
                <a:ea typeface="Times New Roman" panose="02020603050405020304" pitchFamily="18" charset="0"/>
              </a:rPr>
            </a:br>
            <a:r>
              <a:rPr lang="en-US" sz="2000" dirty="0">
                <a:solidFill>
                  <a:srgbClr val="000000"/>
                </a:solidFill>
                <a:ea typeface="Times New Roman" panose="02020603050405020304" pitchFamily="18" charset="0"/>
              </a:rPr>
              <a:t>to protect large retirement balances from being exposed to potentially future higher tax rates.</a:t>
            </a:r>
          </a:p>
        </p:txBody>
      </p:sp>
      <p:pic>
        <p:nvPicPr>
          <p:cNvPr id="7" name="Picture 6">
            <a:extLst>
              <a:ext uri="{FF2B5EF4-FFF2-40B4-BE49-F238E27FC236}">
                <a16:creationId xmlns:a16="http://schemas.microsoft.com/office/drawing/2014/main" id="{711751F0-5034-9ED0-92DD-F91C3C87FE6F}"/>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6928834" y="0"/>
            <a:ext cx="5263166" cy="5931486"/>
          </a:xfrm>
          <a:prstGeom prst="rect">
            <a:avLst/>
          </a:prstGeom>
        </p:spPr>
      </p:pic>
    </p:spTree>
    <p:extLst>
      <p:ext uri="{BB962C8B-B14F-4D97-AF65-F5344CB8AC3E}">
        <p14:creationId xmlns:p14="http://schemas.microsoft.com/office/powerpoint/2010/main" val="745503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9697E-E6C2-D215-148E-659D214C52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8BDFC1-D9CF-ECA3-3E23-56C7634362DE}"/>
              </a:ext>
            </a:extLst>
          </p:cNvPr>
          <p:cNvSpPr>
            <a:spLocks noGrp="1"/>
          </p:cNvSpPr>
          <p:nvPr>
            <p:ph type="title"/>
          </p:nvPr>
        </p:nvSpPr>
        <p:spPr>
          <a:xfrm>
            <a:off x="490554" y="-625390"/>
            <a:ext cx="11413392" cy="533779"/>
          </a:xfrm>
          <a:prstGeom prst="rect">
            <a:avLst/>
          </a:prstGeom>
        </p:spPr>
        <p:txBody>
          <a:bodyPr anchor="b"/>
          <a:lstStyle/>
          <a:p>
            <a:pPr marL="0" marR="0" lvl="0" indent="0" defTabSz="914400" rtl="0" eaLnBrk="1" fontAlgn="auto" latinLnBrk="0" hangingPunct="1">
              <a:lnSpc>
                <a:spcPct val="100000"/>
              </a:lnSpc>
              <a:spcBef>
                <a:spcPts val="0"/>
              </a:spcBef>
              <a:spcAft>
                <a:spcPts val="0"/>
              </a:spcAft>
              <a:tabLst/>
              <a:defRPr/>
            </a:pPr>
            <a:r>
              <a:rPr kumimoji="0" lang="en-US" sz="4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Those who </a:t>
            </a:r>
            <a:r>
              <a:rPr kumimoji="0" lang="en-US" sz="4000" b="1"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own </a:t>
            </a:r>
            <a:r>
              <a:rPr kumimoji="0" lang="en-US" sz="4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the most, </a:t>
            </a:r>
            <a:r>
              <a:rPr kumimoji="0" lang="en-US" sz="4000" b="1"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sell</a:t>
            </a:r>
            <a:r>
              <a:rPr kumimoji="0" lang="en-US" sz="4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the most.</a:t>
            </a:r>
            <a:endParaRPr lang="en-US" dirty="0"/>
          </a:p>
        </p:txBody>
      </p:sp>
      <p:sp>
        <p:nvSpPr>
          <p:cNvPr id="6" name="Content Placeholder 5">
            <a:extLst>
              <a:ext uri="{FF2B5EF4-FFF2-40B4-BE49-F238E27FC236}">
                <a16:creationId xmlns:a16="http://schemas.microsoft.com/office/drawing/2014/main" id="{4CA7AC72-83DD-319B-DEB7-45720FB01686}"/>
              </a:ext>
            </a:extLst>
          </p:cNvPr>
          <p:cNvSpPr>
            <a:spLocks noGrp="1"/>
          </p:cNvSpPr>
          <p:nvPr>
            <p:ph idx="1"/>
          </p:nvPr>
        </p:nvSpPr>
        <p:spPr>
          <a:xfrm>
            <a:off x="994162" y="824906"/>
            <a:ext cx="4778062" cy="5139869"/>
          </a:xfrm>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480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Life Insurance Law for Insurance Professionals:</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Those who </a:t>
            </a:r>
          </a:p>
          <a:p>
            <a:pPr marL="0" marR="0" lvl="0" indent="0" algn="ctr" defTabSz="914400" rtl="0" eaLnBrk="1" fontAlgn="auto" latinLnBrk="0" hangingPunct="1">
              <a:lnSpc>
                <a:spcPct val="100000"/>
              </a:lnSpc>
              <a:spcBef>
                <a:spcPts val="0"/>
              </a:spcBef>
              <a:spcAft>
                <a:spcPts val="4800"/>
              </a:spcAft>
              <a:buClrTx/>
              <a:buSzTx/>
              <a:buFontTx/>
              <a:buNone/>
              <a:tabLst/>
              <a:defRPr/>
            </a:pPr>
            <a:r>
              <a:rPr kumimoji="0" lang="en-US" sz="4000" b="1"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own </a:t>
            </a:r>
            <a:r>
              <a:rPr kumimoji="0" lang="en-US" sz="4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the most, </a:t>
            </a:r>
            <a:br>
              <a:rPr kumimoji="0" lang="en-US" sz="4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br>
            <a:r>
              <a:rPr kumimoji="0" lang="en-US" sz="4000" b="1"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sell</a:t>
            </a:r>
            <a:r>
              <a:rPr kumimoji="0" lang="en-US" sz="4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the most.</a:t>
            </a:r>
            <a:endPar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Believe in </a:t>
            </a:r>
            <a:br>
              <a:rPr kumimoji="0" lang="en-US" sz="4000" b="1"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br>
            <a:r>
              <a:rPr kumimoji="0" lang="en-US" sz="4000" b="1" i="1"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what you sell!</a:t>
            </a:r>
            <a:endParaRPr kumimoji="0" lang="en-US" sz="4000" b="0"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5" name="Picture 4">
            <a:extLst>
              <a:ext uri="{FF2B5EF4-FFF2-40B4-BE49-F238E27FC236}">
                <a16:creationId xmlns:a16="http://schemas.microsoft.com/office/drawing/2014/main" id="{19B531C1-D234-3C14-DA07-FEC0552BB455}"/>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6503831" y="0"/>
            <a:ext cx="5688169" cy="5975797"/>
          </a:xfrm>
          <a:prstGeom prst="rect">
            <a:avLst/>
          </a:prstGeom>
        </p:spPr>
      </p:pic>
    </p:spTree>
    <p:extLst>
      <p:ext uri="{BB962C8B-B14F-4D97-AF65-F5344CB8AC3E}">
        <p14:creationId xmlns:p14="http://schemas.microsoft.com/office/powerpoint/2010/main" val="530480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5A1D4-D278-65A7-5F71-F5E49EA741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A0ABA4E-F381-8CDD-B77D-890E2B9C15BB}"/>
              </a:ext>
            </a:extLst>
          </p:cNvPr>
          <p:cNvSpPr>
            <a:spLocks noGrp="1"/>
          </p:cNvSpPr>
          <p:nvPr>
            <p:ph type="title"/>
          </p:nvPr>
        </p:nvSpPr>
        <p:spPr/>
        <p:txBody>
          <a:bodyPr/>
          <a:lstStyle/>
          <a:p>
            <a:r>
              <a:rPr lang="en-US" dirty="0"/>
              <a:t>The Clock is Ticking on Low Rates</a:t>
            </a:r>
          </a:p>
        </p:txBody>
      </p:sp>
      <p:sp>
        <p:nvSpPr>
          <p:cNvPr id="2" name="Content Placeholder 1">
            <a:extLst>
              <a:ext uri="{FF2B5EF4-FFF2-40B4-BE49-F238E27FC236}">
                <a16:creationId xmlns:a16="http://schemas.microsoft.com/office/drawing/2014/main" id="{EDE13C27-014D-2090-08AA-F4C1D92D098A}"/>
              </a:ext>
            </a:extLst>
          </p:cNvPr>
          <p:cNvSpPr>
            <a:spLocks noGrp="1"/>
          </p:cNvSpPr>
          <p:nvPr>
            <p:ph idx="1"/>
          </p:nvPr>
        </p:nvSpPr>
        <p:spPr>
          <a:xfrm>
            <a:off x="629548" y="1745856"/>
            <a:ext cx="5913616" cy="3917442"/>
          </a:xfrm>
        </p:spPr>
        <p:txBody>
          <a:bodyPr/>
          <a:lstStyle/>
          <a:p>
            <a:pPr marL="0" marR="0" lvl="0" indent="0" algn="l" defTabSz="914400" rtl="0" eaLnBrk="1" fontAlgn="auto" latinLnBrk="0" hangingPunct="1">
              <a:lnSpc>
                <a:spcPct val="100000"/>
              </a:lnSpc>
              <a:spcBef>
                <a:spcPts val="0"/>
              </a:spcBef>
              <a:buClrTx/>
              <a:buSzTx/>
              <a:buFontTx/>
              <a:buNone/>
              <a:tabLst/>
              <a:defRPr/>
            </a:pPr>
            <a:r>
              <a:rPr lang="en-US" sz="2400" b="0" i="0" u="none" strike="noStrike" dirty="0">
                <a:solidFill>
                  <a:srgbClr val="000000"/>
                </a:solidFill>
                <a:effectLst/>
              </a:rPr>
              <a:t>Today’s tax rates are among </a:t>
            </a:r>
            <a:br>
              <a:rPr lang="en-US" sz="2400" b="0" i="0" u="none" strike="noStrike" dirty="0">
                <a:solidFill>
                  <a:srgbClr val="000000"/>
                </a:solidFill>
                <a:effectLst/>
              </a:rPr>
            </a:br>
            <a:r>
              <a:rPr lang="en-US" sz="2400" b="1" i="0" u="none" strike="noStrike" dirty="0">
                <a:solidFill>
                  <a:srgbClr val="000000"/>
                </a:solidFill>
                <a:effectLst/>
              </a:rPr>
              <a:t>the lowest in history</a:t>
            </a:r>
            <a:br>
              <a:rPr lang="en-US" sz="2400" b="1" i="0" u="none" strike="noStrike" dirty="0">
                <a:solidFill>
                  <a:srgbClr val="000000"/>
                </a:solidFill>
                <a:effectLst/>
              </a:rPr>
            </a:br>
            <a:r>
              <a:rPr lang="en-US" sz="2400" b="1" i="0" u="none" strike="noStrike" dirty="0">
                <a:solidFill>
                  <a:srgbClr val="000000"/>
                </a:solidFill>
                <a:effectLst/>
              </a:rPr>
              <a:t> </a:t>
            </a:r>
            <a:br>
              <a:rPr lang="en-US" sz="2400" b="0" i="0" u="none" strike="noStrike" dirty="0">
                <a:solidFill>
                  <a:srgbClr val="000000"/>
                </a:solidFill>
                <a:effectLst/>
              </a:rPr>
            </a:br>
            <a:r>
              <a:rPr lang="en-US" sz="2400" b="0" i="0" u="none" strike="noStrike" dirty="0">
                <a:solidFill>
                  <a:srgbClr val="000000"/>
                </a:solidFill>
                <a:effectLst/>
              </a:rPr>
              <a:t>…</a:t>
            </a:r>
            <a:r>
              <a:rPr lang="en-US" sz="2400" b="1" i="0" u="none" strike="noStrike" dirty="0">
                <a:solidFill>
                  <a:srgbClr val="000000"/>
                </a:solidFill>
                <a:effectLst/>
                <a:highlight>
                  <a:srgbClr val="FDCB33"/>
                </a:highlight>
              </a:rPr>
              <a:t>and they have been extended. </a:t>
            </a:r>
            <a:br>
              <a:rPr lang="en-US" sz="2400" b="1" i="0" u="none" strike="noStrike" dirty="0">
                <a:solidFill>
                  <a:srgbClr val="000000"/>
                </a:solidFill>
                <a:effectLst/>
                <a:highlight>
                  <a:srgbClr val="FDCB33"/>
                </a:highlight>
              </a:rPr>
            </a:br>
            <a:endParaRPr lang="en-US" sz="2400" b="1" i="0" u="none" strike="noStrike" dirty="0">
              <a:solidFill>
                <a:srgbClr val="000000"/>
              </a:solidFill>
              <a:effectLst/>
              <a:highlight>
                <a:srgbClr val="FDCB33"/>
              </a:highlight>
            </a:endParaRPr>
          </a:p>
          <a:p>
            <a:pPr marL="0" marR="0" lvl="0" indent="0" algn="l" defTabSz="914400" rtl="0" eaLnBrk="1" fontAlgn="auto" latinLnBrk="0" hangingPunct="1">
              <a:lnSpc>
                <a:spcPct val="100000"/>
              </a:lnSpc>
              <a:spcBef>
                <a:spcPts val="0"/>
              </a:spcBef>
              <a:buClrTx/>
              <a:buSzTx/>
              <a:buFontTx/>
              <a:buNone/>
              <a:tabLst/>
              <a:defRPr/>
            </a:pPr>
            <a:r>
              <a:rPr lang="en-US" sz="2400" dirty="0">
                <a:solidFill>
                  <a:srgbClr val="000000"/>
                </a:solidFill>
              </a:rPr>
              <a:t>       ….But who knows for how long?</a:t>
            </a:r>
            <a:br>
              <a:rPr lang="en-US" sz="2400" b="0" i="0" u="none" strike="noStrike" dirty="0">
                <a:solidFill>
                  <a:srgbClr val="000000"/>
                </a:solidFill>
                <a:effectLst/>
              </a:rPr>
            </a:br>
            <a:br>
              <a:rPr lang="en-US" sz="2400" b="0" i="0" u="none" strike="noStrike" dirty="0">
                <a:solidFill>
                  <a:srgbClr val="000000"/>
                </a:solidFill>
                <a:effectLst/>
              </a:rPr>
            </a:br>
            <a:r>
              <a:rPr lang="en-US" sz="2400" b="0" i="0" u="none" strike="noStrike" dirty="0">
                <a:solidFill>
                  <a:srgbClr val="000000"/>
                </a:solidFill>
                <a:effectLst/>
              </a:rPr>
              <a:t>Now is the time to act—</a:t>
            </a:r>
            <a:r>
              <a:rPr lang="en-US" sz="2400" b="1" i="1" u="none" strike="noStrike" dirty="0">
                <a:solidFill>
                  <a:srgbClr val="000000"/>
                </a:solidFill>
                <a:effectLst/>
              </a:rPr>
              <a:t>locking in these rates for your clients’ benefit helps ensure a tax-optimized future.</a:t>
            </a:r>
            <a:endParaRPr kumimoji="0" lang="en-US" sz="2400" b="1" i="1" u="none" strike="noStrike" kern="1200" cap="none" spc="0" normalizeH="0" baseline="0" noProof="0" dirty="0">
              <a:ln>
                <a:noFill/>
              </a:ln>
              <a:solidFill>
                <a:prstClr val="black"/>
              </a:solidFill>
              <a:effectLst/>
              <a:uLnTx/>
              <a:uFillTx/>
            </a:endParaRPr>
          </a:p>
        </p:txBody>
      </p:sp>
      <p:pic>
        <p:nvPicPr>
          <p:cNvPr id="9" name="Picture 8" descr="Red retro alarm clock on red background">
            <a:extLst>
              <a:ext uri="{FF2B5EF4-FFF2-40B4-BE49-F238E27FC236}">
                <a16:creationId xmlns:a16="http://schemas.microsoft.com/office/drawing/2014/main" id="{C5565895-9175-BF65-4BAF-2D49F3F382F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812493" y="1341059"/>
            <a:ext cx="5449431" cy="4548239"/>
          </a:xfrm>
          <a:prstGeom prst="rect">
            <a:avLst/>
          </a:prstGeom>
        </p:spPr>
      </p:pic>
    </p:spTree>
    <p:extLst>
      <p:ext uri="{BB962C8B-B14F-4D97-AF65-F5344CB8AC3E}">
        <p14:creationId xmlns:p14="http://schemas.microsoft.com/office/powerpoint/2010/main" val="32728220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678D1-9247-5DCB-21E0-B20A05B7F70D}"/>
            </a:ext>
          </a:extLst>
        </p:cNvPr>
        <p:cNvGrpSpPr/>
        <p:nvPr/>
      </p:nvGrpSpPr>
      <p:grpSpPr>
        <a:xfrm>
          <a:off x="0" y="0"/>
          <a:ext cx="0" cy="0"/>
          <a:chOff x="0" y="0"/>
          <a:chExt cx="0" cy="0"/>
        </a:xfrm>
      </p:grpSpPr>
      <p:sp>
        <p:nvSpPr>
          <p:cNvPr id="8" name="Round Diagonal Corner Rectangle 7">
            <a:extLst>
              <a:ext uri="{FF2B5EF4-FFF2-40B4-BE49-F238E27FC236}">
                <a16:creationId xmlns:a16="http://schemas.microsoft.com/office/drawing/2014/main" id="{9F1CA125-5DD0-82CF-3587-AC22E41D2C21}"/>
              </a:ext>
              <a:ext uri="{C183D7F6-B498-43B3-948B-1728B52AA6E4}">
                <adec:decorative xmlns:adec="http://schemas.microsoft.com/office/drawing/2017/decorative" val="1"/>
              </a:ext>
            </a:extLst>
          </p:cNvPr>
          <p:cNvSpPr/>
          <p:nvPr/>
        </p:nvSpPr>
        <p:spPr>
          <a:xfrm>
            <a:off x="311795" y="345311"/>
            <a:ext cx="11568410" cy="4990071"/>
          </a:xfrm>
          <a:prstGeom prst="round2DiagRect">
            <a:avLst/>
          </a:prstGeom>
          <a:solidFill>
            <a:srgbClr val="FDCB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8AB313AE-4608-8404-2CD2-E994573CE058}"/>
              </a:ext>
              <a:ext uri="{C183D7F6-B498-43B3-948B-1728B52AA6E4}">
                <adec:decorative xmlns:adec="http://schemas.microsoft.com/office/drawing/2017/decorative" val="1"/>
              </a:ext>
            </a:extLst>
          </p:cNvPr>
          <p:cNvSpPr/>
          <p:nvPr/>
        </p:nvSpPr>
        <p:spPr>
          <a:xfrm>
            <a:off x="311795" y="985598"/>
            <a:ext cx="11568410" cy="1079653"/>
          </a:xfrm>
          <a:prstGeom prst="rect">
            <a:avLst/>
          </a:prstGeom>
          <a:solidFill>
            <a:srgbClr val="5B94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9EFC84EA-A1A7-1D1F-39BB-CF36E7D6B031}"/>
              </a:ext>
              <a:ext uri="{C183D7F6-B498-43B3-948B-1728B52AA6E4}">
                <adec:decorative xmlns:adec="http://schemas.microsoft.com/office/drawing/2017/decorative" val="1"/>
              </a:ext>
            </a:extLst>
          </p:cNvPr>
          <p:cNvSpPr/>
          <p:nvPr/>
        </p:nvSpPr>
        <p:spPr>
          <a:xfrm>
            <a:off x="311795" y="4301002"/>
            <a:ext cx="11582698" cy="107965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2A807EE1-2A2B-830C-6BEC-C4C124032828}"/>
              </a:ext>
            </a:extLst>
          </p:cNvPr>
          <p:cNvSpPr>
            <a:spLocks noGrp="1"/>
          </p:cNvSpPr>
          <p:nvPr>
            <p:ph type="title"/>
          </p:nvPr>
        </p:nvSpPr>
        <p:spPr>
          <a:xfrm>
            <a:off x="2560320" y="1164273"/>
            <a:ext cx="6888480" cy="847408"/>
          </a:xfrm>
          <a:prstGeom prst="rect">
            <a:avLst/>
          </a:prstGeom>
        </p:spPr>
        <p:txBody>
          <a:bodyPr anchor="ctr"/>
          <a:lstStyle/>
          <a:p>
            <a:pPr algn="ctr"/>
            <a:r>
              <a:rPr kumimoji="0" lang="en-US" sz="40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Ed Slott’s Always Rule: </a:t>
            </a:r>
            <a:endParaRPr lang="en-US" dirty="0"/>
          </a:p>
        </p:txBody>
      </p:sp>
      <p:sp>
        <p:nvSpPr>
          <p:cNvPr id="2" name="Content Placeholder 1">
            <a:extLst>
              <a:ext uri="{FF2B5EF4-FFF2-40B4-BE49-F238E27FC236}">
                <a16:creationId xmlns:a16="http://schemas.microsoft.com/office/drawing/2014/main" id="{605D4E3A-5C3A-5DDC-5BEC-9F279F16804B}"/>
              </a:ext>
            </a:extLst>
          </p:cNvPr>
          <p:cNvSpPr>
            <a:spLocks noGrp="1"/>
          </p:cNvSpPr>
          <p:nvPr>
            <p:ph type="body" sz="quarter" idx="10"/>
          </p:nvPr>
        </p:nvSpPr>
        <p:spPr>
          <a:xfrm>
            <a:off x="1632850" y="2188042"/>
            <a:ext cx="8756056" cy="1923918"/>
          </a:xfrm>
        </p:spPr>
        <p:txBody>
          <a:bodyPr anchor="ctr"/>
          <a:lstStyle/>
          <a:p>
            <a:pPr algn="ctr"/>
            <a:r>
              <a:rPr lang="en-US" sz="4400" b="1" i="1" u="none" strike="noStrike" dirty="0">
                <a:solidFill>
                  <a:srgbClr val="022D5D"/>
                </a:solidFill>
                <a:effectLst/>
              </a:rPr>
              <a:t>Always</a:t>
            </a:r>
            <a:r>
              <a:rPr lang="en-US" sz="4400" i="0" u="none" strike="noStrike" dirty="0">
                <a:solidFill>
                  <a:srgbClr val="022D5D"/>
                </a:solidFill>
                <a:effectLst/>
              </a:rPr>
              <a:t> pay taxes </a:t>
            </a:r>
            <a:br>
              <a:rPr lang="en-US" sz="4400" i="0" u="none" strike="noStrike" dirty="0">
                <a:solidFill>
                  <a:srgbClr val="022D5D"/>
                </a:solidFill>
                <a:effectLst/>
              </a:rPr>
            </a:br>
            <a:r>
              <a:rPr lang="en-US" sz="4400" i="0" u="none" strike="noStrike" dirty="0">
                <a:solidFill>
                  <a:srgbClr val="022D5D"/>
                </a:solidFill>
                <a:effectLst/>
              </a:rPr>
              <a:t>at the </a:t>
            </a:r>
            <a:r>
              <a:rPr lang="en-US" sz="4400" b="1" i="0" strike="noStrike" dirty="0">
                <a:solidFill>
                  <a:srgbClr val="022D5D"/>
                </a:solidFill>
                <a:effectLst/>
              </a:rPr>
              <a:t>lowest rates..</a:t>
            </a:r>
            <a:r>
              <a:rPr lang="en-US" sz="4400" b="1" i="0" u="none" strike="noStrike" dirty="0">
                <a:solidFill>
                  <a:srgbClr val="022D5D"/>
                </a:solidFill>
                <a:effectLst/>
              </a:rPr>
              <a:t>.</a:t>
            </a:r>
            <a:endParaRPr lang="en-US" sz="5000" dirty="0">
              <a:solidFill>
                <a:srgbClr val="022D5D"/>
              </a:solidFill>
            </a:endParaRPr>
          </a:p>
        </p:txBody>
      </p:sp>
      <p:sp>
        <p:nvSpPr>
          <p:cNvPr id="11" name="Content Placeholder 9">
            <a:extLst>
              <a:ext uri="{FF2B5EF4-FFF2-40B4-BE49-F238E27FC236}">
                <a16:creationId xmlns:a16="http://schemas.microsoft.com/office/drawing/2014/main" id="{84CFF641-BB61-9F1F-B7CE-9CEEF5ADABA0}"/>
              </a:ext>
            </a:extLst>
          </p:cNvPr>
          <p:cNvSpPr>
            <a:spLocks noGrp="1"/>
          </p:cNvSpPr>
          <p:nvPr>
            <p:ph sz="quarter" idx="11"/>
          </p:nvPr>
        </p:nvSpPr>
        <p:spPr>
          <a:xfrm>
            <a:off x="311795" y="4310820"/>
            <a:ext cx="11582698" cy="1077218"/>
          </a:xfrm>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Even if that means paying taxes </a:t>
            </a:r>
            <a:br>
              <a:rPr kumimoji="0" lang="en-US" sz="3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3200" b="1" i="1" u="sng" strike="noStrike" kern="1200" cap="none" spc="0" normalizeH="0" baseline="0" noProof="0" dirty="0">
                <a:ln>
                  <a:noFill/>
                </a:ln>
                <a:solidFill>
                  <a:srgbClr val="FDCB33"/>
                </a:solidFill>
                <a:effectLst/>
                <a:uLnTx/>
                <a:uFillTx/>
                <a:latin typeface="Arial" panose="020B0604020202020204" pitchFamily="34" charset="0"/>
                <a:ea typeface="+mn-ea"/>
                <a:cs typeface="Arial" panose="020B0604020202020204" pitchFamily="34" charset="0"/>
              </a:rPr>
              <a:t>BEFORE</a:t>
            </a:r>
            <a:r>
              <a:rPr kumimoji="0" lang="en-US" sz="3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they are required.</a:t>
            </a:r>
          </a:p>
        </p:txBody>
      </p:sp>
    </p:spTree>
    <p:extLst>
      <p:ext uri="{BB962C8B-B14F-4D97-AF65-F5344CB8AC3E}">
        <p14:creationId xmlns:p14="http://schemas.microsoft.com/office/powerpoint/2010/main" val="3642695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85FAA-6F8B-DD0F-F6E2-C74A90AD867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CC75D15-9F1E-BD55-3858-B6A9C8B64203}"/>
              </a:ext>
            </a:extLst>
          </p:cNvPr>
          <p:cNvSpPr>
            <a:spLocks noGrp="1"/>
          </p:cNvSpPr>
          <p:nvPr>
            <p:ph type="title"/>
          </p:nvPr>
        </p:nvSpPr>
        <p:spPr/>
        <p:txBody>
          <a:bodyPr/>
          <a:lstStyle/>
          <a:p>
            <a:pPr>
              <a:lnSpc>
                <a:spcPct val="100000"/>
              </a:lnSpc>
            </a:pPr>
            <a:r>
              <a:rPr lang="en-US" dirty="0"/>
              <a:t>What to Do Monday Morning</a:t>
            </a:r>
            <a:endParaRPr lang="en-US" dirty="0">
              <a:solidFill>
                <a:srgbClr val="4E88C6"/>
              </a:solidFill>
            </a:endParaRPr>
          </a:p>
        </p:txBody>
      </p:sp>
      <p:sp>
        <p:nvSpPr>
          <p:cNvPr id="2" name="Content Placeholder 1">
            <a:extLst>
              <a:ext uri="{FF2B5EF4-FFF2-40B4-BE49-F238E27FC236}">
                <a16:creationId xmlns:a16="http://schemas.microsoft.com/office/drawing/2014/main" id="{90E86138-5D97-151F-5082-83E365FE9D58}"/>
              </a:ext>
            </a:extLst>
          </p:cNvPr>
          <p:cNvSpPr>
            <a:spLocks noGrp="1"/>
          </p:cNvSpPr>
          <p:nvPr>
            <p:ph idx="10"/>
          </p:nvPr>
        </p:nvSpPr>
        <p:spPr>
          <a:xfrm>
            <a:off x="485804" y="1222194"/>
            <a:ext cx="6772341" cy="480131"/>
          </a:xfrm>
        </p:spPr>
        <p:txBody>
          <a:bodyPr>
            <a:spAutoFit/>
          </a:bodyPr>
          <a:lstStyle/>
          <a:p>
            <a:pPr marL="0" indent="0">
              <a:buNone/>
            </a:pPr>
            <a:r>
              <a:rPr kumimoji="0" lang="en-US" sz="2800" b="1" i="0" u="none" strike="noStrike" kern="1200" cap="none" spc="0" normalizeH="0" baseline="0" noProof="0" dirty="0">
                <a:ln>
                  <a:noFill/>
                </a:ln>
                <a:solidFill>
                  <a:srgbClr val="4E88C6"/>
                </a:solidFill>
                <a:effectLst/>
                <a:uLnTx/>
                <a:uFillTx/>
                <a:latin typeface="Arial" panose="020B0604020202020204" pitchFamily="34" charset="0"/>
                <a:ea typeface="+mj-ea"/>
                <a:cs typeface="Arial" panose="020B0604020202020204" pitchFamily="34" charset="0"/>
              </a:rPr>
              <a:t>Your 6-Step Implementation Checklist</a:t>
            </a:r>
            <a:endParaRPr lang="en-US" dirty="0"/>
          </a:p>
        </p:txBody>
      </p:sp>
      <p:sp>
        <p:nvSpPr>
          <p:cNvPr id="5" name="Rectangle 1">
            <a:extLst>
              <a:ext uri="{FF2B5EF4-FFF2-40B4-BE49-F238E27FC236}">
                <a16:creationId xmlns:a16="http://schemas.microsoft.com/office/drawing/2014/main" id="{7A28B09E-EFCF-9ECC-A76A-0D23C1B36E29}"/>
              </a:ext>
            </a:extLst>
          </p:cNvPr>
          <p:cNvSpPr>
            <a:spLocks noGrp="1" noChangeArrowheads="1"/>
          </p:cNvSpPr>
          <p:nvPr>
            <p:ph idx="1"/>
          </p:nvPr>
        </p:nvSpPr>
        <p:spPr bwMode="auto">
          <a:xfrm>
            <a:off x="496955" y="1864043"/>
            <a:ext cx="10542752"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ts val="2400"/>
              </a:spcAft>
              <a:buClrTx/>
              <a:buSzTx/>
              <a:buFontTx/>
              <a:buNone/>
              <a:tabLst/>
            </a:pPr>
            <a:r>
              <a:rPr kumimoji="0" lang="en-US" altLang="en-US" sz="2400" b="1" i="0" u="none" strike="noStrike" cap="none" normalizeH="0" baseline="0" dirty="0">
                <a:ln>
                  <a:noFill/>
                </a:ln>
                <a:effectLst/>
                <a:latin typeface="Arial" panose="020B0604020202020204" pitchFamily="34" charset="0"/>
              </a:rPr>
              <a:t>WHERE TO START</a:t>
            </a:r>
          </a:p>
          <a:p>
            <a:pPr marL="0" marR="0" lvl="0" indent="0" algn="l" defTabSz="914400" rtl="0" eaLnBrk="0" fontAlgn="base" latinLnBrk="0" hangingPunct="0">
              <a:lnSpc>
                <a:spcPct val="100000"/>
              </a:lnSpc>
              <a:spcBef>
                <a:spcPct val="0"/>
              </a:spcBef>
              <a:spcAft>
                <a:spcPts val="2400"/>
              </a:spcAft>
              <a:buClrTx/>
              <a:buSzTx/>
              <a:buFontTx/>
              <a:buNone/>
              <a:tabLst/>
            </a:pPr>
            <a:r>
              <a:rPr kumimoji="0" lang="en-US" altLang="en-US" sz="2400" b="1" i="0" u="none" strike="noStrike" cap="none" normalizeH="0" baseline="0" dirty="0">
                <a:ln>
                  <a:noFill/>
                </a:ln>
                <a:effectLst/>
                <a:latin typeface="Arial" panose="020B0604020202020204" pitchFamily="34" charset="0"/>
              </a:rPr>
              <a:t>Step 1 — Identify the right clients</a:t>
            </a:r>
            <a:r>
              <a:rPr kumimoji="0" lang="en-US" altLang="en-US" sz="2400" b="0" i="0" u="none" strike="noStrike" cap="none" normalizeH="0" baseline="0" dirty="0">
                <a:ln>
                  <a:noFill/>
                </a:ln>
                <a:effectLst/>
                <a:latin typeface="Arial" panose="020B0604020202020204" pitchFamily="34" charset="0"/>
              </a:rPr>
              <a:t> </a:t>
            </a:r>
            <a:br>
              <a:rPr kumimoji="0" lang="en-US" altLang="en-US" sz="1800" b="0" i="0" u="none" strike="noStrike" cap="none" normalizeH="0" baseline="0" dirty="0">
                <a:ln>
                  <a:noFill/>
                </a:ln>
                <a:effectLst/>
                <a:latin typeface="Arial" panose="020B0604020202020204" pitchFamily="34" charset="0"/>
              </a:rPr>
            </a:br>
            <a:r>
              <a:rPr kumimoji="0" lang="en-US" altLang="en-US" sz="1800" b="0" i="0" u="none" strike="noStrike" cap="none" normalizeH="0" baseline="0" dirty="0">
                <a:ln>
                  <a:noFill/>
                </a:ln>
                <a:effectLst/>
                <a:latin typeface="Arial" panose="020B0604020202020204" pitchFamily="34" charset="0"/>
              </a:rPr>
              <a:t>Pull your book. Flag clients with IRAs over $500K — especially $1M+. These are your candidates.</a:t>
            </a:r>
          </a:p>
          <a:p>
            <a:pPr marL="0" marR="0" lvl="0" indent="0" algn="l" defTabSz="914400" rtl="0" eaLnBrk="0" fontAlgn="base" latinLnBrk="0" hangingPunct="0">
              <a:lnSpc>
                <a:spcPct val="100000"/>
              </a:lnSpc>
              <a:spcBef>
                <a:spcPct val="0"/>
              </a:spcBef>
              <a:spcAft>
                <a:spcPts val="2400"/>
              </a:spcAft>
              <a:buClrTx/>
              <a:buSzTx/>
              <a:buFontTx/>
              <a:buNone/>
              <a:tabLst/>
            </a:pPr>
            <a:r>
              <a:rPr kumimoji="0" lang="en-US" altLang="en-US" sz="2400" b="1" i="0" u="none" strike="noStrike" cap="none" normalizeH="0" baseline="0" dirty="0">
                <a:ln>
                  <a:noFill/>
                </a:ln>
                <a:effectLst/>
                <a:latin typeface="Arial" panose="020B0604020202020204" pitchFamily="34" charset="0"/>
              </a:rPr>
              <a:t>Step 2 — Confirm their tax bracket trajectory</a:t>
            </a:r>
            <a:r>
              <a:rPr kumimoji="0" lang="en-US" altLang="en-US" sz="2400" b="0" i="0" u="none" strike="noStrike" cap="none" normalizeH="0" baseline="0" dirty="0">
                <a:ln>
                  <a:noFill/>
                </a:ln>
                <a:effectLst/>
                <a:latin typeface="Arial" panose="020B0604020202020204" pitchFamily="34" charset="0"/>
              </a:rPr>
              <a:t> </a:t>
            </a:r>
            <a:br>
              <a:rPr kumimoji="0" lang="en-US" altLang="en-US" sz="1800" b="0" i="0" u="none" strike="noStrike" cap="none" normalizeH="0" baseline="0" dirty="0">
                <a:ln>
                  <a:noFill/>
                </a:ln>
                <a:effectLst/>
                <a:latin typeface="Arial" panose="020B0604020202020204" pitchFamily="34" charset="0"/>
              </a:rPr>
            </a:br>
            <a:r>
              <a:rPr kumimoji="0" lang="en-US" altLang="en-US" sz="1800" b="0" i="0" u="none" strike="noStrike" cap="none" normalizeH="0" baseline="0" dirty="0">
                <a:ln>
                  <a:noFill/>
                </a:ln>
                <a:effectLst/>
                <a:latin typeface="Arial" panose="020B0604020202020204" pitchFamily="34" charset="0"/>
              </a:rPr>
              <a:t>Project their RMDs forward. Are they heading into 32%, 35%, or 37% territory?</a:t>
            </a:r>
            <a:br>
              <a:rPr kumimoji="0" lang="en-US" altLang="en-US" sz="1800" b="0" i="0" u="none" strike="noStrike" cap="none" normalizeH="0" baseline="0" dirty="0">
                <a:ln>
                  <a:noFill/>
                </a:ln>
                <a:effectLst/>
                <a:latin typeface="Arial" panose="020B0604020202020204" pitchFamily="34" charset="0"/>
              </a:rPr>
            </a:br>
            <a:r>
              <a:rPr kumimoji="0" lang="en-US" altLang="en-US" sz="1800" b="0" i="0" u="none" strike="noStrike" cap="none" normalizeH="0" baseline="0" dirty="0">
                <a:ln>
                  <a:noFill/>
                </a:ln>
                <a:effectLst/>
                <a:latin typeface="Arial" panose="020B0604020202020204" pitchFamily="34" charset="0"/>
              </a:rPr>
              <a:t>The bigger the future bracket, the bigger the opportunity.</a:t>
            </a:r>
          </a:p>
          <a:p>
            <a:pPr marL="0" marR="0" lvl="0" indent="0" algn="l" defTabSz="914400" rtl="0" eaLnBrk="0" fontAlgn="base" latinLnBrk="0" hangingPunct="0">
              <a:lnSpc>
                <a:spcPct val="100000"/>
              </a:lnSpc>
              <a:spcBef>
                <a:spcPct val="0"/>
              </a:spcBef>
              <a:spcAft>
                <a:spcPts val="2400"/>
              </a:spcAft>
              <a:buClrTx/>
              <a:buSzTx/>
              <a:buFontTx/>
              <a:buNone/>
              <a:tabLst/>
            </a:pPr>
            <a:r>
              <a:rPr kumimoji="0" lang="en-US" altLang="en-US" sz="2400" b="1" i="0" u="none" strike="noStrike" cap="none" normalizeH="0" baseline="0" dirty="0">
                <a:ln>
                  <a:noFill/>
                </a:ln>
                <a:effectLst/>
                <a:latin typeface="Arial" panose="020B0604020202020204" pitchFamily="34" charset="0"/>
              </a:rPr>
              <a:t>Step 3 — Evaluate Roth conversion capacity first</a:t>
            </a:r>
            <a:r>
              <a:rPr kumimoji="0" lang="en-US" altLang="en-US" sz="2400" b="0" i="0" u="none" strike="noStrike" cap="none" normalizeH="0" baseline="0" dirty="0">
                <a:ln>
                  <a:noFill/>
                </a:ln>
                <a:effectLst/>
                <a:latin typeface="Arial" panose="020B0604020202020204" pitchFamily="34" charset="0"/>
              </a:rPr>
              <a:t> </a:t>
            </a:r>
            <a:br>
              <a:rPr kumimoji="0" lang="en-US" altLang="en-US" sz="1800" b="0" i="0" u="none" strike="noStrike" cap="none" normalizeH="0" baseline="0" dirty="0">
                <a:ln>
                  <a:noFill/>
                </a:ln>
                <a:effectLst/>
                <a:latin typeface="Arial" panose="020B0604020202020204" pitchFamily="34" charset="0"/>
              </a:rPr>
            </a:br>
            <a:r>
              <a:rPr kumimoji="0" lang="en-US" altLang="en-US" sz="1800" b="0" i="0" u="none" strike="noStrike" cap="none" normalizeH="0" baseline="0" dirty="0">
                <a:ln>
                  <a:noFill/>
                </a:ln>
                <a:effectLst/>
                <a:latin typeface="Arial" panose="020B0604020202020204" pitchFamily="34" charset="0"/>
              </a:rPr>
              <a:t>How much room is left in the 22% and 24% brackets? Roth conversions are the first tool. </a:t>
            </a:r>
            <a:br>
              <a:rPr kumimoji="0" lang="en-US" altLang="en-US" sz="1800" b="0" i="0" u="none" strike="noStrike" cap="none" normalizeH="0" baseline="0" dirty="0">
                <a:ln>
                  <a:noFill/>
                </a:ln>
                <a:effectLst/>
                <a:latin typeface="Arial" panose="020B0604020202020204" pitchFamily="34" charset="0"/>
              </a:rPr>
            </a:br>
            <a:r>
              <a:rPr kumimoji="0" lang="en-US" altLang="en-US" sz="1800" b="1" i="0" u="none" strike="noStrike" cap="none" normalizeH="0" baseline="0" dirty="0">
                <a:ln>
                  <a:noFill/>
                </a:ln>
                <a:solidFill>
                  <a:srgbClr val="4E88C6"/>
                </a:solidFill>
                <a:effectLst/>
                <a:latin typeface="Arial" panose="020B0604020202020204" pitchFamily="34" charset="0"/>
              </a:rPr>
              <a:t>Life insurance handles what Roth can’t.</a:t>
            </a:r>
            <a:endParaRPr kumimoji="0" lang="en-US" altLang="en-US" sz="18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236974283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AB49B-8AB0-9622-096C-52B871A4D87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E5C0AB0-2379-FD82-D79C-A085FDE0A461}"/>
              </a:ext>
            </a:extLst>
          </p:cNvPr>
          <p:cNvSpPr>
            <a:spLocks noGrp="1"/>
          </p:cNvSpPr>
          <p:nvPr>
            <p:ph type="title"/>
          </p:nvPr>
        </p:nvSpPr>
        <p:spPr/>
        <p:txBody>
          <a:bodyPr/>
          <a:lstStyle/>
          <a:p>
            <a:r>
              <a:rPr lang="en-US" dirty="0"/>
              <a:t>What to Do Monday Morning </a:t>
            </a:r>
            <a:endParaRPr lang="en-US" dirty="0">
              <a:solidFill>
                <a:srgbClr val="4E88C6"/>
              </a:solidFill>
            </a:endParaRPr>
          </a:p>
        </p:txBody>
      </p:sp>
      <p:sp>
        <p:nvSpPr>
          <p:cNvPr id="5" name="Rectangle 1">
            <a:extLst>
              <a:ext uri="{FF2B5EF4-FFF2-40B4-BE49-F238E27FC236}">
                <a16:creationId xmlns:a16="http://schemas.microsoft.com/office/drawing/2014/main" id="{10E2AD37-08BE-814A-89E1-DD1D9FE98956}"/>
              </a:ext>
            </a:extLst>
          </p:cNvPr>
          <p:cNvSpPr>
            <a:spLocks noGrp="1" noChangeArrowheads="1"/>
          </p:cNvSpPr>
          <p:nvPr>
            <p:ph idx="1"/>
          </p:nvPr>
        </p:nvSpPr>
        <p:spPr bwMode="auto">
          <a:xfrm>
            <a:off x="496955" y="1865376"/>
            <a:ext cx="10397786"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lvl="0" indent="0">
              <a:lnSpc>
                <a:spcPct val="100000"/>
              </a:lnSpc>
              <a:spcAft>
                <a:spcPts val="2400"/>
              </a:spcAft>
              <a:buClrTx/>
              <a:buNone/>
            </a:pPr>
            <a:r>
              <a:rPr lang="en-US" altLang="en-US" sz="2400" b="1" dirty="0"/>
              <a:t>HOW TO EXECUTE</a:t>
            </a:r>
          </a:p>
          <a:p>
            <a:pPr marL="0" marR="0" lvl="0" indent="0" algn="l" defTabSz="914400" rtl="0" eaLnBrk="0" fontAlgn="base" latinLnBrk="0" hangingPunct="0">
              <a:lnSpc>
                <a:spcPct val="100000"/>
              </a:lnSpc>
              <a:spcBef>
                <a:spcPct val="0"/>
              </a:spcBef>
              <a:spcAft>
                <a:spcPts val="2400"/>
              </a:spcAft>
              <a:buClrTx/>
              <a:buSzTx/>
              <a:buFontTx/>
              <a:buNone/>
              <a:tabLst/>
            </a:pPr>
            <a:r>
              <a:rPr kumimoji="0" lang="en-US" altLang="en-US" sz="2400" b="1" i="0" u="none" strike="noStrike" cap="none" normalizeH="0" baseline="0" dirty="0">
                <a:ln>
                  <a:noFill/>
                </a:ln>
                <a:effectLst/>
                <a:latin typeface="Arial" panose="020B0604020202020204" pitchFamily="34" charset="0"/>
              </a:rPr>
              <a:t>Step 4 — Assess insurability</a:t>
            </a:r>
            <a:r>
              <a:rPr kumimoji="0" lang="en-US" altLang="en-US" sz="2400" b="0" i="0" u="none" strike="noStrike" cap="none" normalizeH="0" baseline="0" dirty="0">
                <a:ln>
                  <a:noFill/>
                </a:ln>
                <a:effectLst/>
                <a:latin typeface="Arial" panose="020B0604020202020204" pitchFamily="34" charset="0"/>
              </a:rPr>
              <a:t> </a:t>
            </a:r>
            <a:br>
              <a:rPr kumimoji="0" lang="en-US" altLang="en-US" sz="1800" b="0" i="0" u="none" strike="noStrike" cap="none" normalizeH="0" baseline="0" dirty="0">
                <a:ln>
                  <a:noFill/>
                </a:ln>
                <a:effectLst/>
                <a:latin typeface="Arial" panose="020B0604020202020204" pitchFamily="34" charset="0"/>
              </a:rPr>
            </a:br>
            <a:r>
              <a:rPr kumimoji="0" lang="en-US" altLang="en-US" sz="1800" b="0" i="0" u="none" strike="noStrike" cap="none" normalizeH="0" baseline="0" dirty="0">
                <a:ln>
                  <a:noFill/>
                </a:ln>
                <a:effectLst/>
                <a:latin typeface="Arial" panose="020B0604020202020204" pitchFamily="34" charset="0"/>
              </a:rPr>
              <a:t>This strategy requires underwriting. </a:t>
            </a:r>
            <a:br>
              <a:rPr kumimoji="0" lang="en-US" altLang="en-US" sz="1800" b="0" i="0" u="none" strike="noStrike" cap="none" normalizeH="0" baseline="0" dirty="0">
                <a:ln>
                  <a:noFill/>
                </a:ln>
                <a:effectLst/>
                <a:latin typeface="Arial" panose="020B0604020202020204" pitchFamily="34" charset="0"/>
              </a:rPr>
            </a:br>
            <a:r>
              <a:rPr kumimoji="0" lang="en-US" altLang="en-US" sz="1800" b="0" i="0" u="none" strike="noStrike" cap="none" normalizeH="0" baseline="0" dirty="0">
                <a:ln>
                  <a:noFill/>
                </a:ln>
                <a:effectLst/>
                <a:latin typeface="Arial" panose="020B0604020202020204" pitchFamily="34" charset="0"/>
              </a:rPr>
              <a:t>Identify candidates while they're still healthy. Don't wait until health changes the math.</a:t>
            </a:r>
          </a:p>
          <a:p>
            <a:pPr marL="0" marR="0" lvl="0" indent="0" algn="l" defTabSz="914400" rtl="0" eaLnBrk="0" fontAlgn="base" latinLnBrk="0" hangingPunct="0">
              <a:lnSpc>
                <a:spcPct val="100000"/>
              </a:lnSpc>
              <a:spcBef>
                <a:spcPct val="0"/>
              </a:spcBef>
              <a:spcAft>
                <a:spcPts val="2400"/>
              </a:spcAft>
              <a:buClrTx/>
              <a:buSzTx/>
              <a:buFontTx/>
              <a:buNone/>
              <a:tabLst/>
            </a:pPr>
            <a:r>
              <a:rPr kumimoji="0" lang="en-US" altLang="en-US" sz="2400" b="1" i="0" u="none" strike="noStrike" cap="none" normalizeH="0" baseline="0" dirty="0">
                <a:ln>
                  <a:noFill/>
                </a:ln>
                <a:effectLst/>
                <a:latin typeface="Arial" panose="020B0604020202020204" pitchFamily="34" charset="0"/>
              </a:rPr>
              <a:t>Step 5 — Model the IRA-to-premium conversion</a:t>
            </a:r>
            <a:r>
              <a:rPr kumimoji="0" lang="en-US" altLang="en-US" sz="2400" b="0" i="0" u="none" strike="noStrike" cap="none" normalizeH="0" baseline="0" dirty="0">
                <a:ln>
                  <a:noFill/>
                </a:ln>
                <a:effectLst/>
                <a:latin typeface="Arial" panose="020B0604020202020204" pitchFamily="34" charset="0"/>
              </a:rPr>
              <a:t> </a:t>
            </a:r>
            <a:br>
              <a:rPr kumimoji="0" lang="en-US" altLang="en-US" sz="1800" b="0" i="0" u="none" strike="noStrike" cap="none" normalizeH="0" baseline="0" dirty="0">
                <a:ln>
                  <a:noFill/>
                </a:ln>
                <a:effectLst/>
                <a:latin typeface="Arial" panose="020B0604020202020204" pitchFamily="34" charset="0"/>
              </a:rPr>
            </a:br>
            <a:r>
              <a:rPr kumimoji="0" lang="en-US" altLang="en-US" sz="1800" b="0" i="0" u="none" strike="noStrike" cap="none" normalizeH="0" baseline="0" dirty="0">
                <a:ln>
                  <a:noFill/>
                </a:ln>
                <a:effectLst/>
                <a:latin typeface="Arial" panose="020B0604020202020204" pitchFamily="34" charset="0"/>
              </a:rPr>
              <a:t>What can they withdraw annually at current rates? </a:t>
            </a:r>
            <a:br>
              <a:rPr kumimoji="0" lang="en-US" altLang="en-US" sz="1800" b="0" i="0" u="none" strike="noStrike" cap="none" normalizeH="0" baseline="0" dirty="0">
                <a:ln>
                  <a:noFill/>
                </a:ln>
                <a:effectLst/>
                <a:latin typeface="Arial" panose="020B0604020202020204" pitchFamily="34" charset="0"/>
              </a:rPr>
            </a:br>
            <a:r>
              <a:rPr kumimoji="0" lang="en-US" altLang="en-US" sz="1800" b="0" i="0" u="none" strike="noStrike" cap="none" normalizeH="0" baseline="0" dirty="0">
                <a:ln>
                  <a:noFill/>
                </a:ln>
                <a:effectLst/>
                <a:latin typeface="Arial" panose="020B0604020202020204" pitchFamily="34" charset="0"/>
              </a:rPr>
              <a:t>What death benefit does that fund? Run the numbers. The math is the conversation opener.</a:t>
            </a:r>
            <a:endParaRPr kumimoji="0" lang="en-US" altLang="en-US" sz="2400" b="0" i="0" u="none" strike="noStrike" cap="none" normalizeH="0" baseline="0" dirty="0">
              <a:ln>
                <a:noFill/>
              </a:ln>
              <a:effectLst/>
              <a:latin typeface="Arial" panose="020B0604020202020204" pitchFamily="34" charset="0"/>
            </a:endParaRPr>
          </a:p>
          <a:p>
            <a:pPr marL="0" marR="0" lvl="0" indent="0" algn="l" defTabSz="914400" rtl="0" eaLnBrk="0" fontAlgn="base" latinLnBrk="0" hangingPunct="0">
              <a:lnSpc>
                <a:spcPct val="100000"/>
              </a:lnSpc>
              <a:spcBef>
                <a:spcPct val="0"/>
              </a:spcBef>
              <a:spcAft>
                <a:spcPts val="2400"/>
              </a:spcAft>
              <a:buClrTx/>
              <a:buSzTx/>
              <a:buFontTx/>
              <a:buNone/>
              <a:tabLst/>
            </a:pPr>
            <a:r>
              <a:rPr kumimoji="0" lang="en-US" altLang="en-US" sz="2400" b="1" i="0" u="none" strike="noStrike" cap="none" normalizeH="0" baseline="0" dirty="0">
                <a:ln>
                  <a:noFill/>
                </a:ln>
                <a:effectLst/>
                <a:latin typeface="Arial" panose="020B0604020202020204" pitchFamily="34" charset="0"/>
              </a:rPr>
              <a:t>Step 6 — Coordinate with their CPA</a:t>
            </a:r>
            <a:r>
              <a:rPr kumimoji="0" lang="en-US" altLang="en-US" sz="2400" b="0" i="0" u="none" strike="noStrike" cap="none" normalizeH="0" baseline="0" dirty="0">
                <a:ln>
                  <a:noFill/>
                </a:ln>
                <a:effectLst/>
                <a:latin typeface="Arial" panose="020B0604020202020204" pitchFamily="34" charset="0"/>
              </a:rPr>
              <a:t> </a:t>
            </a:r>
            <a:br>
              <a:rPr kumimoji="0" lang="en-US" altLang="en-US" sz="1800" b="0" i="0" u="none" strike="noStrike" cap="none" normalizeH="0" baseline="0" dirty="0">
                <a:ln>
                  <a:noFill/>
                </a:ln>
                <a:effectLst/>
                <a:latin typeface="Arial" panose="020B0604020202020204" pitchFamily="34" charset="0"/>
              </a:rPr>
            </a:br>
            <a:r>
              <a:rPr kumimoji="0" lang="en-US" altLang="en-US" sz="1800" b="0" i="0" u="none" strike="noStrike" cap="none" normalizeH="0" baseline="0" dirty="0">
                <a:ln>
                  <a:noFill/>
                </a:ln>
                <a:effectLst/>
                <a:latin typeface="Arial" panose="020B0604020202020204" pitchFamily="34" charset="0"/>
              </a:rPr>
              <a:t>The withdrawal strategy affects their tax return. </a:t>
            </a:r>
            <a:br>
              <a:rPr kumimoji="0" lang="en-US" altLang="en-US" sz="1800" b="0" i="0" u="none" strike="noStrike" cap="none" normalizeH="0" baseline="0" dirty="0">
                <a:ln>
                  <a:noFill/>
                </a:ln>
                <a:effectLst/>
                <a:latin typeface="Arial" panose="020B0604020202020204" pitchFamily="34" charset="0"/>
              </a:rPr>
            </a:br>
            <a:r>
              <a:rPr kumimoji="0" lang="en-US" altLang="en-US" sz="1800" b="0" i="0" u="none" strike="noStrike" cap="none" normalizeH="0" baseline="0" dirty="0">
                <a:ln>
                  <a:noFill/>
                </a:ln>
                <a:effectLst/>
                <a:latin typeface="Arial" panose="020B0604020202020204" pitchFamily="34" charset="0"/>
              </a:rPr>
              <a:t>Loop in the CPA early — this is a team play, and it positions you as the quarterback.</a:t>
            </a:r>
          </a:p>
        </p:txBody>
      </p:sp>
      <p:sp>
        <p:nvSpPr>
          <p:cNvPr id="10" name="Content Placeholder 1">
            <a:extLst>
              <a:ext uri="{FF2B5EF4-FFF2-40B4-BE49-F238E27FC236}">
                <a16:creationId xmlns:a16="http://schemas.microsoft.com/office/drawing/2014/main" id="{BBDD42AC-84DF-8D51-CB60-1BE8D176812A}"/>
              </a:ext>
            </a:extLst>
          </p:cNvPr>
          <p:cNvSpPr txBox="1">
            <a:spLocks/>
          </p:cNvSpPr>
          <p:nvPr/>
        </p:nvSpPr>
        <p:spPr>
          <a:xfrm>
            <a:off x="485804" y="1222194"/>
            <a:ext cx="6772341" cy="480131"/>
          </a:xfrm>
          <a:prstGeom prst="rect">
            <a:avLst/>
          </a:prstGeom>
        </p:spPr>
        <p:txBody>
          <a:bodyPr>
            <a:spAutoFit/>
          </a:bodyPr>
          <a:lstStyle>
            <a:lvl1pPr marL="228600" indent="-228600" algn="l" defTabSz="914400" rtl="0" eaLnBrk="1" latinLnBrk="0" hangingPunct="1">
              <a:lnSpc>
                <a:spcPct val="90000"/>
              </a:lnSpc>
              <a:spcBef>
                <a:spcPts val="1000"/>
              </a:spcBef>
              <a:buClr>
                <a:srgbClr val="5B94D0"/>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5B94D0"/>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5B94D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5B94D0"/>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5B94D0"/>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kumimoji="0" lang="en-US" sz="2800" b="1" i="0" u="none" strike="noStrike" kern="1200" cap="none" spc="0" normalizeH="0" baseline="0" noProof="0" dirty="0">
                <a:ln>
                  <a:noFill/>
                </a:ln>
                <a:solidFill>
                  <a:srgbClr val="4E88C6"/>
                </a:solidFill>
                <a:effectLst/>
                <a:uLnTx/>
                <a:uFillTx/>
                <a:latin typeface="Arial" panose="020B0604020202020204" pitchFamily="34" charset="0"/>
                <a:ea typeface="+mj-ea"/>
                <a:cs typeface="Arial" panose="020B0604020202020204" pitchFamily="34" charset="0"/>
              </a:rPr>
              <a:t>Your 6-Step Implementation Checklist </a:t>
            </a:r>
            <a:endParaRPr lang="en-US" dirty="0"/>
          </a:p>
        </p:txBody>
      </p:sp>
    </p:spTree>
    <p:extLst>
      <p:ext uri="{BB962C8B-B14F-4D97-AF65-F5344CB8AC3E}">
        <p14:creationId xmlns:p14="http://schemas.microsoft.com/office/powerpoint/2010/main" val="39508614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1B33B-2B82-D038-25F2-82E51F01E69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B856A3B-CBC0-1E62-6C9B-CEC645BFA7D8}"/>
              </a:ext>
            </a:extLst>
          </p:cNvPr>
          <p:cNvSpPr>
            <a:spLocks noGrp="1"/>
          </p:cNvSpPr>
          <p:nvPr>
            <p:ph type="title"/>
          </p:nvPr>
        </p:nvSpPr>
        <p:spPr/>
        <p:txBody>
          <a:bodyPr/>
          <a:lstStyle/>
          <a:p>
            <a:r>
              <a:rPr lang="en-US" dirty="0">
                <a:solidFill>
                  <a:srgbClr val="022D5D"/>
                </a:solidFill>
              </a:rPr>
              <a:t>A</a:t>
            </a:r>
            <a:r>
              <a:rPr lang="en-US" i="1" dirty="0">
                <a:solidFill>
                  <a:srgbClr val="022D5D"/>
                </a:solidFill>
              </a:rPr>
              <a:t> </a:t>
            </a:r>
            <a:r>
              <a:rPr lang="en-US" i="1" u="sng" dirty="0">
                <a:solidFill>
                  <a:srgbClr val="022D5D"/>
                </a:solidFill>
              </a:rPr>
              <a:t>BETTER</a:t>
            </a:r>
            <a:r>
              <a:rPr lang="en-US" i="1" dirty="0">
                <a:solidFill>
                  <a:srgbClr val="022D5D"/>
                </a:solidFill>
              </a:rPr>
              <a:t> </a:t>
            </a:r>
            <a:r>
              <a:rPr lang="en-US" dirty="0">
                <a:solidFill>
                  <a:srgbClr val="022D5D"/>
                </a:solidFill>
              </a:rPr>
              <a:t>Plan</a:t>
            </a:r>
          </a:p>
        </p:txBody>
      </p:sp>
      <p:sp>
        <p:nvSpPr>
          <p:cNvPr id="4" name="Content Placeholder 3">
            <a:extLst>
              <a:ext uri="{FF2B5EF4-FFF2-40B4-BE49-F238E27FC236}">
                <a16:creationId xmlns:a16="http://schemas.microsoft.com/office/drawing/2014/main" id="{F9443E6C-B055-E784-2284-8D48741ECB7A}"/>
              </a:ext>
            </a:extLst>
          </p:cNvPr>
          <p:cNvSpPr>
            <a:spLocks noGrp="1"/>
          </p:cNvSpPr>
          <p:nvPr>
            <p:ph idx="10"/>
          </p:nvPr>
        </p:nvSpPr>
        <p:spPr>
          <a:xfrm>
            <a:off x="490553" y="1360651"/>
            <a:ext cx="6168788" cy="461665"/>
          </a:xfrm>
        </p:spPr>
        <p:txBody>
          <a:bodyPr wrap="square" lIns="91440" tIns="45720" rIns="91440" bIns="4572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Take Control of Your Clients’ IRAs </a:t>
            </a:r>
            <a:r>
              <a:rPr kumimoji="0" lang="en-US" sz="2400" b="1" i="1" u="sng"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Now</a:t>
            </a:r>
          </a:p>
        </p:txBody>
      </p:sp>
      <p:sp>
        <p:nvSpPr>
          <p:cNvPr id="2" name="Content Placeholder 1">
            <a:extLst>
              <a:ext uri="{FF2B5EF4-FFF2-40B4-BE49-F238E27FC236}">
                <a16:creationId xmlns:a16="http://schemas.microsoft.com/office/drawing/2014/main" id="{21FBE2A8-675B-2A25-F4C2-0618DE23DDEA}"/>
              </a:ext>
            </a:extLst>
          </p:cNvPr>
          <p:cNvSpPr>
            <a:spLocks noGrp="1"/>
          </p:cNvSpPr>
          <p:nvPr>
            <p:ph idx="1"/>
          </p:nvPr>
        </p:nvSpPr>
        <p:spPr>
          <a:xfrm>
            <a:off x="490552" y="1896884"/>
            <a:ext cx="7404196" cy="4475923"/>
          </a:xfrm>
        </p:spPr>
        <p:txBody>
          <a:bodyPr wrap="square" lIns="91440" tIns="45720" rIns="91440" bIns="45720">
            <a:noAutofit/>
          </a:bodyPr>
          <a:lstStyle/>
          <a:p>
            <a:pPr marL="0" indent="0">
              <a:spcAft>
                <a:spcPts val="2400"/>
              </a:spcAft>
              <a:buNone/>
            </a:pPr>
            <a:r>
              <a:rPr lang="en-US" sz="2000" dirty="0"/>
              <a:t>Start reducing IRA balances now </a:t>
            </a:r>
            <a:br>
              <a:rPr lang="en-US" sz="2000" dirty="0"/>
            </a:br>
            <a:r>
              <a:rPr lang="en-US" sz="2000" i="1" dirty="0"/>
              <a:t>while tax rates are low:</a:t>
            </a:r>
            <a:endParaRPr lang="en-US" sz="2000" dirty="0"/>
          </a:p>
          <a:p>
            <a:pPr marL="346075" indent="-346075">
              <a:spcAft>
                <a:spcPts val="2400"/>
              </a:spcAft>
            </a:pPr>
            <a:r>
              <a:rPr lang="en-US" sz="2000" b="1" dirty="0"/>
              <a:t>Roth Conversions</a:t>
            </a:r>
            <a:r>
              <a:rPr lang="en-US" sz="2000" dirty="0"/>
              <a:t>: </a:t>
            </a:r>
            <a:br>
              <a:rPr lang="en-US" sz="2000" dirty="0"/>
            </a:br>
            <a:r>
              <a:rPr lang="en-US" sz="2000" dirty="0"/>
              <a:t>Shift to tax-free growth.</a:t>
            </a:r>
          </a:p>
          <a:p>
            <a:pPr marL="346075" indent="-346075">
              <a:spcAft>
                <a:spcPts val="2400"/>
              </a:spcAft>
            </a:pPr>
            <a:r>
              <a:rPr lang="en-US" sz="2000" b="1" dirty="0"/>
              <a:t>Life Insurance</a:t>
            </a:r>
            <a:r>
              <a:rPr lang="en-US" sz="2000" dirty="0"/>
              <a:t>: </a:t>
            </a:r>
            <a:br>
              <a:rPr lang="en-US" sz="2000" dirty="0"/>
            </a:br>
            <a:r>
              <a:rPr lang="en-US" sz="2000" dirty="0"/>
              <a:t>Create a tax-free legacy.</a:t>
            </a:r>
          </a:p>
          <a:p>
            <a:pPr marL="346075" indent="-346075">
              <a:spcAft>
                <a:spcPts val="2400"/>
              </a:spcAft>
            </a:pPr>
            <a:r>
              <a:rPr lang="en-US" sz="2000" b="1" dirty="0"/>
              <a:t>Charitable Planning</a:t>
            </a:r>
            <a:r>
              <a:rPr lang="en-US" sz="2000" dirty="0"/>
              <a:t>: </a:t>
            </a:r>
            <a:br>
              <a:rPr lang="en-US" sz="2000" dirty="0"/>
            </a:br>
            <a:r>
              <a:rPr lang="en-US" sz="2000" dirty="0"/>
              <a:t>Minimize taxes while maximizing impact.</a:t>
            </a:r>
          </a:p>
          <a:p>
            <a:pPr marL="0" indent="0">
              <a:spcAft>
                <a:spcPts val="2400"/>
              </a:spcAft>
              <a:buNone/>
            </a:pPr>
            <a:r>
              <a:rPr lang="en-US" sz="2400" b="1" i="1" dirty="0">
                <a:solidFill>
                  <a:srgbClr val="005E00"/>
                </a:solidFill>
              </a:rPr>
              <a:t>Don’t wait for the tax time bomb to explode!</a:t>
            </a:r>
            <a:endParaRPr lang="en-US" sz="4800" b="1" i="1" dirty="0">
              <a:solidFill>
                <a:srgbClr val="005E00"/>
              </a:solidFill>
              <a:effectLst/>
              <a:highlight>
                <a:srgbClr val="FFFF00"/>
              </a:highlight>
            </a:endParaRPr>
          </a:p>
        </p:txBody>
      </p:sp>
      <p:pic>
        <p:nvPicPr>
          <p:cNvPr id="8" name="Picture 7">
            <a:extLst>
              <a:ext uri="{FF2B5EF4-FFF2-40B4-BE49-F238E27FC236}">
                <a16:creationId xmlns:a16="http://schemas.microsoft.com/office/drawing/2014/main" id="{A449059C-1361-4597-3675-DD3BD0E79D1C}"/>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81551" y="0"/>
            <a:ext cx="5610449" cy="5610449"/>
          </a:xfrm>
          <a:prstGeom prst="rect">
            <a:avLst/>
          </a:prstGeom>
        </p:spPr>
      </p:pic>
      <p:pic>
        <p:nvPicPr>
          <p:cNvPr id="14" name="Picture 13">
            <a:extLst>
              <a:ext uri="{FF2B5EF4-FFF2-40B4-BE49-F238E27FC236}">
                <a16:creationId xmlns:a16="http://schemas.microsoft.com/office/drawing/2014/main" id="{7D502553-0984-DA65-84B1-3AA376EAE89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79400" y="2794073"/>
            <a:ext cx="382449" cy="2480454"/>
          </a:xfrm>
          <a:prstGeom prst="rect">
            <a:avLst/>
          </a:prstGeom>
        </p:spPr>
      </p:pic>
      <p:sp>
        <p:nvSpPr>
          <p:cNvPr id="3" name="Slide Number Placeholder 5">
            <a:extLst>
              <a:ext uri="{FF2B5EF4-FFF2-40B4-BE49-F238E27FC236}">
                <a16:creationId xmlns:a16="http://schemas.microsoft.com/office/drawing/2014/main" id="{752020A8-34C6-290C-2FA7-F762D9CB9933}"/>
              </a:ext>
            </a:extLst>
          </p:cNvPr>
          <p:cNvSpPr txBox="1">
            <a:spLocks/>
          </p:cNvSpPr>
          <p:nvPr/>
        </p:nvSpPr>
        <p:spPr>
          <a:xfrm>
            <a:off x="7191793" y="6067408"/>
            <a:ext cx="4389963" cy="533779"/>
          </a:xfrm>
          <a:prstGeom prst="rect">
            <a:avLst/>
          </a:prstGeom>
        </p:spPr>
        <p:txBody>
          <a:bodyPr/>
          <a:lstStyle>
            <a:defPPr>
              <a:defRPr lang="en-US"/>
            </a:defPPr>
            <a:lvl1pPr marL="0" algn="r" defTabSz="914400" rtl="0" eaLnBrk="1" latinLnBrk="0" hangingPunct="1">
              <a:defRPr sz="1400" kern="1200">
                <a:solidFill>
                  <a:srgbClr val="00275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t>Updated 2/26/26</a:t>
            </a:r>
            <a:endParaRPr lang="en-US" b="1" dirty="0">
              <a:solidFill>
                <a:srgbClr val="4E88C6"/>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6223698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67AA9-CC41-B74F-7E82-EF91746CB42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093BEC8-51AE-DC43-E424-7B8ADBD35968}"/>
              </a:ext>
              <a:ext uri="{C183D7F6-B498-43B3-948B-1728B52AA6E4}">
                <adec:decorative xmlns:adec="http://schemas.microsoft.com/office/drawing/2017/decorative" val="1"/>
              </a:ext>
            </a:extLst>
          </p:cNvPr>
          <p:cNvSpPr/>
          <p:nvPr/>
        </p:nvSpPr>
        <p:spPr>
          <a:xfrm>
            <a:off x="0" y="0"/>
            <a:ext cx="12192000" cy="6858000"/>
          </a:xfrm>
          <a:prstGeom prst="rect">
            <a:avLst/>
          </a:prstGeom>
          <a:gradFill flip="none" rotWithShape="1">
            <a:gsLst>
              <a:gs pos="0">
                <a:srgbClr val="404040"/>
              </a:gs>
              <a:gs pos="95000">
                <a:schemeClr val="tx1"/>
              </a:gs>
            </a:gsLst>
            <a:path path="circle">
              <a:fillToRect t="100000" r="100000"/>
            </a:path>
            <a:tileRect l="-100000" b="-10000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E15B8732-4297-1BA2-9A5F-A69F62107AA0}"/>
              </a:ext>
            </a:extLst>
          </p:cNvPr>
          <p:cNvSpPr>
            <a:spLocks noGrp="1"/>
          </p:cNvSpPr>
          <p:nvPr>
            <p:ph type="title"/>
          </p:nvPr>
        </p:nvSpPr>
        <p:spPr/>
        <p:txBody>
          <a:bodyPr/>
          <a:lstStyle/>
          <a:p>
            <a:r>
              <a:rPr lang="en-US" dirty="0">
                <a:solidFill>
                  <a:srgbClr val="FDCB33"/>
                </a:solidFill>
              </a:rPr>
              <a:t>AGENDA: Your 2026 Retirement Tax Checklist</a:t>
            </a:r>
          </a:p>
        </p:txBody>
      </p:sp>
      <p:sp>
        <p:nvSpPr>
          <p:cNvPr id="2" name="Content Placeholder 1">
            <a:extLst>
              <a:ext uri="{FF2B5EF4-FFF2-40B4-BE49-F238E27FC236}">
                <a16:creationId xmlns:a16="http://schemas.microsoft.com/office/drawing/2014/main" id="{24C57B35-6C79-3A90-890B-3863E32DEF4B}"/>
              </a:ext>
            </a:extLst>
          </p:cNvPr>
          <p:cNvSpPr>
            <a:spLocks noGrp="1" noChangeArrowheads="1"/>
          </p:cNvSpPr>
          <p:nvPr>
            <p:ph idx="1"/>
          </p:nvPr>
        </p:nvSpPr>
        <p:spPr bwMode="auto">
          <a:xfrm>
            <a:off x="379412" y="1733521"/>
            <a:ext cx="7022714"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eaLnBrk="0" fontAlgn="base" hangingPunct="0">
              <a:lnSpc>
                <a:spcPct val="100000"/>
              </a:lnSpc>
              <a:spcBef>
                <a:spcPct val="0"/>
              </a:spcBef>
              <a:spcAft>
                <a:spcPct val="0"/>
              </a:spcAft>
              <a:buClrTx/>
              <a:buNone/>
            </a:pPr>
            <a:r>
              <a:rPr lang="en-US" altLang="en-US" sz="4800" b="1" dirty="0">
                <a:solidFill>
                  <a:schemeClr val="bg1"/>
                </a:solidFill>
              </a:rPr>
              <a:t>Advisor Action Plan</a:t>
            </a:r>
            <a:br>
              <a:rPr lang="en-US" altLang="en-US" sz="3200" b="1" dirty="0">
                <a:solidFill>
                  <a:schemeClr val="bg1"/>
                </a:solidFill>
              </a:rPr>
            </a:br>
            <a:br>
              <a:rPr lang="en-US" altLang="en-US" sz="3200" b="1" dirty="0">
                <a:solidFill>
                  <a:schemeClr val="bg1"/>
                </a:solidFill>
              </a:rPr>
            </a:br>
            <a:r>
              <a:rPr lang="en-US" altLang="en-US" b="1" i="1" dirty="0">
                <a:solidFill>
                  <a:schemeClr val="bg1"/>
                </a:solidFill>
              </a:rPr>
              <a:t>Your Opportunity Map to </a:t>
            </a:r>
            <a:br>
              <a:rPr lang="en-US" altLang="en-US" b="1" i="1" dirty="0">
                <a:solidFill>
                  <a:schemeClr val="bg1"/>
                </a:solidFill>
              </a:rPr>
            </a:br>
            <a:r>
              <a:rPr lang="en-US" b="1" dirty="0">
                <a:solidFill>
                  <a:schemeClr val="bg1"/>
                </a:solidFill>
                <a:ea typeface="Calibri" panose="020F0502020204030204" pitchFamily="34" charset="0"/>
              </a:rPr>
              <a:t>lock in historically low tax rates </a:t>
            </a:r>
            <a:br>
              <a:rPr lang="en-US" b="1" dirty="0">
                <a:solidFill>
                  <a:schemeClr val="bg1"/>
                </a:solidFill>
                <a:ea typeface="Calibri" panose="020F0502020204030204" pitchFamily="34" charset="0"/>
              </a:rPr>
            </a:br>
            <a:r>
              <a:rPr lang="en-US" b="1" dirty="0">
                <a:solidFill>
                  <a:schemeClr val="bg1"/>
                </a:solidFill>
                <a:ea typeface="Calibri" panose="020F0502020204030204" pitchFamily="34" charset="0"/>
              </a:rPr>
              <a:t>+ </a:t>
            </a:r>
            <a:r>
              <a:rPr lang="en-US" b="1" i="1" dirty="0">
                <a:solidFill>
                  <a:schemeClr val="bg1"/>
                </a:solidFill>
                <a:ea typeface="Calibri" panose="020F0502020204030204" pitchFamily="34" charset="0"/>
              </a:rPr>
              <a:t>transform client outcomes!</a:t>
            </a:r>
            <a:br>
              <a:rPr lang="en-US" sz="3200" dirty="0">
                <a:solidFill>
                  <a:srgbClr val="002751"/>
                </a:solidFill>
              </a:rPr>
            </a:br>
            <a:endParaRPr lang="en-US" altLang="en-US" sz="3200" i="1" dirty="0">
              <a:solidFill>
                <a:schemeClr val="bg1"/>
              </a:solidFill>
            </a:endParaRPr>
          </a:p>
        </p:txBody>
      </p:sp>
      <p:cxnSp>
        <p:nvCxnSpPr>
          <p:cNvPr id="17" name="Straight Connector 16">
            <a:extLst>
              <a:ext uri="{FF2B5EF4-FFF2-40B4-BE49-F238E27FC236}">
                <a16:creationId xmlns:a16="http://schemas.microsoft.com/office/drawing/2014/main" id="{9F3D5190-1200-0D74-A8B9-92AEDEFD6642}"/>
              </a:ext>
              <a:ext uri="{C183D7F6-B498-43B3-948B-1728B52AA6E4}">
                <adec:decorative xmlns:adec="http://schemas.microsoft.com/office/drawing/2017/decorative" val="1"/>
              </a:ext>
            </a:extLst>
          </p:cNvPr>
          <p:cNvCxnSpPr/>
          <p:nvPr/>
        </p:nvCxnSpPr>
        <p:spPr>
          <a:xfrm>
            <a:off x="8382000" y="977132"/>
            <a:ext cx="3810000" cy="0"/>
          </a:xfrm>
          <a:prstGeom prst="line">
            <a:avLst/>
          </a:prstGeom>
          <a:ln>
            <a:solidFill>
              <a:srgbClr val="FDCB33"/>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1A7F18D6-60A8-8526-9636-F12F2F04A09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781538" y="1373924"/>
            <a:ext cx="4413887" cy="4084674"/>
          </a:xfrm>
          <a:prstGeom prst="rect">
            <a:avLst/>
          </a:prstGeom>
        </p:spPr>
      </p:pic>
      <p:pic>
        <p:nvPicPr>
          <p:cNvPr id="14" name="Content Placeholder 13" descr="Scan the QR Code to Download Advisor 2026 Retirement Tax Checklist">
            <a:hlinkClick r:id="rId4"/>
            <a:extLst>
              <a:ext uri="{FF2B5EF4-FFF2-40B4-BE49-F238E27FC236}">
                <a16:creationId xmlns:a16="http://schemas.microsoft.com/office/drawing/2014/main" id="{EEA6A41F-5082-379B-7408-770E30F355C9}"/>
              </a:ext>
            </a:extLst>
          </p:cNvPr>
          <p:cNvPicPr>
            <a:picLocks noGrp="1" noChangeAspect="1"/>
          </p:cNvPicPr>
          <p:nvPr>
            <p:ph idx="10"/>
          </p:nvPr>
        </p:nvPicPr>
        <p:blipFill>
          <a:blip r:embed="rId5">
            <a:extLst>
              <a:ext uri="{96DAC541-7B7A-43D3-8B79-37D633B846F1}">
                <asvg:svgBlip xmlns:asvg="http://schemas.microsoft.com/office/drawing/2016/SVG/main" r:embed="rId6"/>
              </a:ext>
            </a:extLst>
          </a:blip>
          <a:stretch>
            <a:fillRect/>
          </a:stretch>
        </p:blipFill>
        <p:spPr>
          <a:xfrm>
            <a:off x="9803506" y="3065534"/>
            <a:ext cx="2192215" cy="2192215"/>
          </a:xfrm>
          <a:prstGeom prst="rect">
            <a:avLst/>
          </a:prstGeom>
        </p:spPr>
      </p:pic>
      <p:sp>
        <p:nvSpPr>
          <p:cNvPr id="16" name="Content Placeholder 20">
            <a:extLst>
              <a:ext uri="{FF2B5EF4-FFF2-40B4-BE49-F238E27FC236}">
                <a16:creationId xmlns:a16="http://schemas.microsoft.com/office/drawing/2014/main" id="{BA67A1A2-9960-87B2-1744-49614596960C}"/>
              </a:ext>
            </a:extLst>
          </p:cNvPr>
          <p:cNvSpPr>
            <a:spLocks noGrp="1"/>
          </p:cNvSpPr>
          <p:nvPr>
            <p:ph idx="11"/>
          </p:nvPr>
        </p:nvSpPr>
        <p:spPr>
          <a:xfrm>
            <a:off x="8556052" y="6385656"/>
            <a:ext cx="3589867" cy="472344"/>
          </a:xfrm>
        </p:spPr>
        <p:txBody>
          <a:bodyPr wrap="square" lIns="91440" tIns="45720" rIns="91440" bIns="4572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Narrow" panose="020B0604020202020204" pitchFamily="34" charset="0"/>
                <a:ea typeface="+mn-ea"/>
                <a:cs typeface="Arial Narrow" panose="020B0604020202020204" pitchFamily="34" charset="0"/>
              </a:rPr>
              <a:t>Copyright © 2026 by Ed Slott and Company, LLC</a:t>
            </a:r>
            <a:endParaRPr lang="en-US" dirty="0"/>
          </a:p>
        </p:txBody>
      </p:sp>
    </p:spTree>
    <p:extLst>
      <p:ext uri="{BB962C8B-B14F-4D97-AF65-F5344CB8AC3E}">
        <p14:creationId xmlns:p14="http://schemas.microsoft.com/office/powerpoint/2010/main" val="42397262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23BF-5D9A-0FFA-09E1-7C27E2EB3CC4}"/>
            </a:ext>
          </a:extLst>
        </p:cNvPr>
        <p:cNvGrpSpPr/>
        <p:nvPr/>
      </p:nvGrpSpPr>
      <p:grpSpPr>
        <a:xfrm>
          <a:off x="0" y="0"/>
          <a:ext cx="0" cy="0"/>
          <a:chOff x="0" y="0"/>
          <a:chExt cx="0" cy="0"/>
        </a:xfrm>
      </p:grpSpPr>
      <p:sp>
        <p:nvSpPr>
          <p:cNvPr id="11" name="Round Diagonal Corner Rectangle 10">
            <a:extLst>
              <a:ext uri="{FF2B5EF4-FFF2-40B4-BE49-F238E27FC236}">
                <a16:creationId xmlns:a16="http://schemas.microsoft.com/office/drawing/2014/main" id="{B9671F35-3B47-969F-8FC7-B9D19A644931}"/>
              </a:ext>
              <a:ext uri="{C183D7F6-B498-43B3-948B-1728B52AA6E4}">
                <adec:decorative xmlns:adec="http://schemas.microsoft.com/office/drawing/2017/decorative" val="1"/>
              </a:ext>
            </a:extLst>
          </p:cNvPr>
          <p:cNvSpPr/>
          <p:nvPr/>
        </p:nvSpPr>
        <p:spPr>
          <a:xfrm>
            <a:off x="720182" y="1328592"/>
            <a:ext cx="11571611" cy="4530963"/>
          </a:xfrm>
          <a:prstGeom prst="round2DiagRect">
            <a:avLst/>
          </a:prstGeom>
          <a:solidFill>
            <a:srgbClr val="008AB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3">
            <a:extLst>
              <a:ext uri="{FF2B5EF4-FFF2-40B4-BE49-F238E27FC236}">
                <a16:creationId xmlns:a16="http://schemas.microsoft.com/office/drawing/2014/main" id="{77F8356A-B05F-9789-9AE5-8597142A5137}"/>
              </a:ext>
            </a:extLst>
          </p:cNvPr>
          <p:cNvSpPr txBox="1">
            <a:spLocks noGrp="1"/>
          </p:cNvSpPr>
          <p:nvPr>
            <p:ph type="ctrTitle"/>
          </p:nvPr>
        </p:nvSpPr>
        <p:spPr>
          <a:xfrm>
            <a:off x="8462377" y="2304668"/>
            <a:ext cx="3406539" cy="1870005"/>
          </a:xfrm>
          <a:prstGeom prst="rect">
            <a:avLst/>
          </a:prstGeom>
        </p:spPr>
        <p:txBody>
          <a:bodyPr wrap="square" lIns="91440" tIns="45720" rIns="91440" bIns="45720">
            <a:noAutofit/>
          </a:bodyPr>
          <a:lstStyle>
            <a:lvl1pPr algn="l" defTabSz="914400" rtl="0" eaLnBrk="1" latinLnBrk="0" hangingPunct="1">
              <a:lnSpc>
                <a:spcPct val="90000"/>
              </a:lnSpc>
              <a:spcBef>
                <a:spcPct val="0"/>
              </a:spcBef>
              <a:buNone/>
              <a:defRPr sz="2800" b="1" kern="1200">
                <a:solidFill>
                  <a:srgbClr val="002B64"/>
                </a:solidFill>
                <a:latin typeface="Arial" panose="020B0604020202020204" pitchFamily="34" charset="0"/>
                <a:ea typeface="+mj-ea"/>
                <a:cs typeface="Arial" panose="020B0604020202020204" pitchFamily="34" charset="0"/>
              </a:defRPr>
            </a:lvl1pPr>
          </a:lstStyle>
          <a:p>
            <a:pPr algn="ctr">
              <a:spcAft>
                <a:spcPts val="1200"/>
              </a:spcAft>
            </a:pPr>
            <a:r>
              <a:rPr lang="en-US" sz="4000" dirty="0">
                <a:solidFill>
                  <a:srgbClr val="FDCB33"/>
                </a:solidFill>
              </a:rPr>
              <a:t>$500 OFF</a:t>
            </a:r>
            <a:br>
              <a:rPr lang="en-US" sz="900" dirty="0">
                <a:solidFill>
                  <a:schemeClr val="bg1"/>
                </a:solidFill>
              </a:rPr>
            </a:br>
            <a:endParaRPr lang="en-US" sz="900" dirty="0">
              <a:solidFill>
                <a:schemeClr val="bg1"/>
              </a:solidFill>
            </a:endParaRPr>
          </a:p>
          <a:p>
            <a:pPr algn="ctr"/>
            <a:r>
              <a:rPr lang="en-US" sz="2000" dirty="0">
                <a:solidFill>
                  <a:schemeClr val="bg1"/>
                </a:solidFill>
              </a:rPr>
              <a:t>PROMO CODE: </a:t>
            </a:r>
            <a:br>
              <a:rPr lang="en-US" sz="2000" dirty="0">
                <a:solidFill>
                  <a:schemeClr val="bg1"/>
                </a:solidFill>
              </a:rPr>
            </a:br>
            <a:r>
              <a:rPr lang="en-US" sz="2000" dirty="0">
                <a:solidFill>
                  <a:schemeClr val="bg1"/>
                </a:solidFill>
              </a:rPr>
              <a:t>PRUDENTIAL-LI</a:t>
            </a:r>
            <a:endParaRPr lang="en-US" dirty="0">
              <a:solidFill>
                <a:schemeClr val="bg1"/>
              </a:solidFill>
            </a:endParaRPr>
          </a:p>
        </p:txBody>
      </p:sp>
      <p:pic>
        <p:nvPicPr>
          <p:cNvPr id="23" name="Content Placeholder 22">
            <a:extLst>
              <a:ext uri="{FF2B5EF4-FFF2-40B4-BE49-F238E27FC236}">
                <a16:creationId xmlns:a16="http://schemas.microsoft.com/office/drawing/2014/main" id="{C9AC97F2-54A7-2BF6-A9A7-B03469018A44}"/>
              </a:ext>
              <a:ext uri="{C183D7F6-B498-43B3-948B-1728B52AA6E4}">
                <adec:decorative xmlns:adec="http://schemas.microsoft.com/office/drawing/2017/decorative" val="1"/>
              </a:ext>
            </a:extLst>
          </p:cNvPr>
          <p:cNvPicPr>
            <a:picLocks noGrp="1" noChangeAspect="1"/>
          </p:cNvPicPr>
          <p:nvPr>
            <p:ph sz="quarter" idx="14"/>
          </p:nvPr>
        </p:nvPicPr>
        <p:blipFill>
          <a:blip r:embed="rId3"/>
          <a:srcRect b="20596"/>
          <a:stretch/>
        </p:blipFill>
        <p:spPr>
          <a:xfrm>
            <a:off x="281542" y="407350"/>
            <a:ext cx="2943103" cy="695038"/>
          </a:xfrm>
          <a:prstGeom prst="rect">
            <a:avLst/>
          </a:prstGeom>
        </p:spPr>
      </p:pic>
      <p:pic>
        <p:nvPicPr>
          <p:cNvPr id="24" name="Content Placeholder 23">
            <a:extLst>
              <a:ext uri="{FF2B5EF4-FFF2-40B4-BE49-F238E27FC236}">
                <a16:creationId xmlns:a16="http://schemas.microsoft.com/office/drawing/2014/main" id="{3A238891-B135-0E3F-2BA5-9B6290162DED}"/>
              </a:ext>
              <a:ext uri="{C183D7F6-B498-43B3-948B-1728B52AA6E4}">
                <adec:decorative xmlns:adec="http://schemas.microsoft.com/office/drawing/2017/decorative" val="1"/>
              </a:ext>
            </a:extLst>
          </p:cNvPr>
          <p:cNvPicPr>
            <a:picLocks noGrp="1" noChangeAspect="1"/>
          </p:cNvPicPr>
          <p:nvPr>
            <p:ph sz="quarter" idx="16"/>
          </p:nvPr>
        </p:nvPicPr>
        <p:blipFill>
          <a:blip r:embed="rId4"/>
          <a:stretch>
            <a:fillRect/>
          </a:stretch>
        </p:blipFill>
        <p:spPr>
          <a:xfrm>
            <a:off x="3479325" y="463207"/>
            <a:ext cx="3641278" cy="589887"/>
          </a:xfrm>
          <a:prstGeom prst="rect">
            <a:avLst/>
          </a:prstGeom>
        </p:spPr>
      </p:pic>
      <p:sp>
        <p:nvSpPr>
          <p:cNvPr id="10" name="Content Placeholder 9">
            <a:extLst>
              <a:ext uri="{FF2B5EF4-FFF2-40B4-BE49-F238E27FC236}">
                <a16:creationId xmlns:a16="http://schemas.microsoft.com/office/drawing/2014/main" id="{7EE17DBE-E50C-7B29-359E-F723430A88D8}"/>
              </a:ext>
            </a:extLst>
          </p:cNvPr>
          <p:cNvSpPr>
            <a:spLocks noGrp="1"/>
          </p:cNvSpPr>
          <p:nvPr>
            <p:ph sz="quarter" idx="12"/>
          </p:nvPr>
        </p:nvSpPr>
        <p:spPr>
          <a:xfrm>
            <a:off x="8701139" y="4349802"/>
            <a:ext cx="2929014" cy="533779"/>
          </a:xfrm>
        </p:spPr>
        <p:txBody>
          <a:bodyPr wrap="square" lIns="91440" tIns="45720" rIns="91440" bIns="4572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DCB33"/>
                </a:solidFill>
                <a:effectLst/>
                <a:uLnTx/>
                <a:uFillTx/>
                <a:latin typeface="Arial" panose="020B0604020202020204" pitchFamily="34" charset="0"/>
                <a:cs typeface="Arial" panose="020B0604020202020204" pitchFamily="34" charset="0"/>
              </a:rPr>
              <a:t>Expires April 23, 2026</a:t>
            </a:r>
            <a:endParaRPr lang="en-US" b="1" dirty="0">
              <a:latin typeface="Arial" panose="020B0604020202020204" pitchFamily="34" charset="0"/>
              <a:cs typeface="Arial" panose="020B0604020202020204" pitchFamily="34" charset="0"/>
            </a:endParaRPr>
          </a:p>
        </p:txBody>
      </p:sp>
      <p:sp>
        <p:nvSpPr>
          <p:cNvPr id="14" name="Content Placeholder 13">
            <a:extLst>
              <a:ext uri="{FF2B5EF4-FFF2-40B4-BE49-F238E27FC236}">
                <a16:creationId xmlns:a16="http://schemas.microsoft.com/office/drawing/2014/main" id="{94DE2938-3882-2954-8DF9-873A89A7BDFF}"/>
              </a:ext>
            </a:extLst>
          </p:cNvPr>
          <p:cNvSpPr>
            <a:spLocks noGrp="1"/>
          </p:cNvSpPr>
          <p:nvPr>
            <p:ph sz="quarter" idx="15"/>
          </p:nvPr>
        </p:nvSpPr>
        <p:spPr>
          <a:xfrm>
            <a:off x="2591865" y="4656007"/>
            <a:ext cx="3825157" cy="1203548"/>
          </a:xfrm>
        </p:spPr>
        <p:txBody>
          <a:bodyPr/>
          <a:lstStyle/>
          <a:p>
            <a:pPr marL="0" indent="0">
              <a:lnSpc>
                <a:spcPct val="100000"/>
              </a:lnSpc>
              <a:spcBef>
                <a:spcPts val="0"/>
              </a:spcBef>
              <a:buNone/>
            </a:pPr>
            <a:r>
              <a:rPr lang="en-US" sz="1200" dirty="0">
                <a:solidFill>
                  <a:schemeClr val="bg1"/>
                </a:solidFill>
              </a:rPr>
              <a:t>Ed Slott and Company’s Exclusive 2-Day IRA Workshop</a:t>
            </a:r>
          </a:p>
          <a:p>
            <a:pPr marL="0" indent="0">
              <a:lnSpc>
                <a:spcPct val="100000"/>
              </a:lnSpc>
              <a:spcBef>
                <a:spcPts val="0"/>
              </a:spcBef>
              <a:buNone/>
            </a:pPr>
            <a:r>
              <a:rPr lang="en-US" sz="1200" dirty="0">
                <a:solidFill>
                  <a:schemeClr val="bg1"/>
                </a:solidFill>
              </a:rPr>
              <a:t>Instant IRA Success</a:t>
            </a:r>
          </a:p>
          <a:p>
            <a:pPr marL="0" indent="0">
              <a:lnSpc>
                <a:spcPct val="100000"/>
              </a:lnSpc>
              <a:spcBef>
                <a:spcPts val="0"/>
              </a:spcBef>
              <a:buNone/>
            </a:pPr>
            <a:r>
              <a:rPr lang="en-US" sz="1200" dirty="0">
                <a:solidFill>
                  <a:schemeClr val="bg1"/>
                </a:solidFill>
              </a:rPr>
              <a:t>July 9th to 10th, 2026, New York, NY</a:t>
            </a:r>
          </a:p>
          <a:p>
            <a:pPr marL="0" indent="0">
              <a:lnSpc>
                <a:spcPct val="100000"/>
              </a:lnSpc>
              <a:spcBef>
                <a:spcPts val="0"/>
              </a:spcBef>
              <a:buNone/>
            </a:pPr>
            <a:r>
              <a:rPr lang="en-US" sz="1200" dirty="0">
                <a:solidFill>
                  <a:schemeClr val="bg1"/>
                </a:solidFill>
              </a:rPr>
              <a:t>New York Marriott at the Brooklyn Bridge</a:t>
            </a:r>
          </a:p>
        </p:txBody>
      </p:sp>
      <p:sp>
        <p:nvSpPr>
          <p:cNvPr id="12" name="Content Placeholder 11">
            <a:extLst>
              <a:ext uri="{FF2B5EF4-FFF2-40B4-BE49-F238E27FC236}">
                <a16:creationId xmlns:a16="http://schemas.microsoft.com/office/drawing/2014/main" id="{94273F25-A5D3-5E55-E6B2-DDBF06BA4927}"/>
              </a:ext>
            </a:extLst>
          </p:cNvPr>
          <p:cNvSpPr>
            <a:spLocks noGrp="1"/>
          </p:cNvSpPr>
          <p:nvPr>
            <p:ph sz="quarter" idx="13"/>
          </p:nvPr>
        </p:nvSpPr>
        <p:spPr>
          <a:xfrm>
            <a:off x="1003610" y="5446626"/>
            <a:ext cx="6760241" cy="361619"/>
          </a:xfrm>
        </p:spPr>
        <p:txBody>
          <a:bodyPr/>
          <a:lstStyle/>
          <a:p>
            <a:pPr marL="0" indent="0">
              <a:buNone/>
            </a:pPr>
            <a:r>
              <a:rPr lang="en-US" sz="1200" dirty="0">
                <a:solidFill>
                  <a:schemeClr val="bg1"/>
                </a:solidFill>
              </a:rPr>
              <a:t>Featuring the latest retirement tax law changes in effect now, including SECURE Act, SECURE Act 2.0, and OBBBA! Register Now</a:t>
            </a:r>
          </a:p>
        </p:txBody>
      </p:sp>
      <p:sp>
        <p:nvSpPr>
          <p:cNvPr id="33" name="Content Placeholder 1">
            <a:extLst>
              <a:ext uri="{FF2B5EF4-FFF2-40B4-BE49-F238E27FC236}">
                <a16:creationId xmlns:a16="http://schemas.microsoft.com/office/drawing/2014/main" id="{B18EE7D1-BA24-84F0-8346-E8FF47BE05C8}"/>
              </a:ext>
            </a:extLst>
          </p:cNvPr>
          <p:cNvSpPr>
            <a:spLocks noGrp="1"/>
          </p:cNvSpPr>
          <p:nvPr>
            <p:ph sz="quarter" idx="17"/>
          </p:nvPr>
        </p:nvSpPr>
        <p:spPr>
          <a:xfrm>
            <a:off x="221414" y="6118553"/>
            <a:ext cx="8240963" cy="574964"/>
          </a:xfrm>
        </p:spPr>
        <p:txBody>
          <a:bodyPr wrap="square" lIns="91440" tIns="45720" rIns="91440" bIns="45720">
            <a:noAutofit/>
          </a:bodyPr>
          <a:lstStyle/>
          <a:p>
            <a:pPr marL="0" marR="0" lvl="0" indent="0" defTabSz="91440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600" normalizeH="0" baseline="0" noProof="0" dirty="0">
                <a:ln>
                  <a:noFill/>
                </a:ln>
                <a:solidFill>
                  <a:srgbClr val="022D5D"/>
                </a:solidFill>
                <a:effectLst/>
                <a:uLnTx/>
                <a:uFillTx/>
                <a:latin typeface="Arial" panose="020B0604020202020204" pitchFamily="34" charset="0"/>
                <a:ea typeface="+mn-ea"/>
                <a:cs typeface="Arial" panose="020B0604020202020204" pitchFamily="34" charset="0"/>
              </a:rPr>
              <a:t>Register at </a:t>
            </a:r>
            <a:r>
              <a:rPr kumimoji="0" lang="en-US" sz="3200" b="1" i="0" u="sng" strike="noStrike" kern="1200" cap="none" spc="600" normalizeH="0" baseline="0" noProof="0" dirty="0">
                <a:ln>
                  <a:noFill/>
                </a:ln>
                <a:solidFill>
                  <a:srgbClr val="002751"/>
                </a:solidFill>
                <a:effectLst/>
                <a:uLnTx/>
                <a:uFillTx/>
                <a:latin typeface="Arial" panose="020B0604020202020204" pitchFamily="34" charset="0"/>
                <a:ea typeface="+mn-ea"/>
                <a:cs typeface="Arial" panose="020B0604020202020204" pitchFamily="34" charset="0"/>
                <a:hlinkClick r:id="rId5" action="ppaction://hlinkfile">
                  <a:extLst>
                    <a:ext uri="{A12FA001-AC4F-418D-AE19-62706E023703}">
                      <ahyp:hlinkClr xmlns:ahyp="http://schemas.microsoft.com/office/drawing/2018/hyperlinkcolor" val="tx"/>
                    </a:ext>
                  </a:extLst>
                </a:hlinkClick>
              </a:rPr>
              <a:t>irahelp.com</a:t>
            </a:r>
            <a:r>
              <a:rPr kumimoji="0" lang="en-US" sz="3200" b="1" i="0" u="none" strike="noStrike" kern="1200" cap="none" spc="600" normalizeH="0" baseline="0" noProof="0" dirty="0">
                <a:ln>
                  <a:noFill/>
                </a:ln>
                <a:solidFill>
                  <a:srgbClr val="022D5D"/>
                </a:solidFill>
                <a:effectLst/>
                <a:uLnTx/>
                <a:uFillTx/>
                <a:latin typeface="Arial" panose="020B0604020202020204" pitchFamily="34" charset="0"/>
                <a:ea typeface="+mn-ea"/>
                <a:cs typeface="Arial" panose="020B0604020202020204" pitchFamily="34" charset="0"/>
              </a:rPr>
              <a:t>/2-day</a:t>
            </a:r>
            <a:endParaRPr lang="en-US" dirty="0"/>
          </a:p>
        </p:txBody>
      </p:sp>
      <p:pic>
        <p:nvPicPr>
          <p:cNvPr id="8" name="Picture 7">
            <a:extLst>
              <a:ext uri="{FF2B5EF4-FFF2-40B4-BE49-F238E27FC236}">
                <a16:creationId xmlns:a16="http://schemas.microsoft.com/office/drawing/2014/main" id="{97C0E4A3-E1D7-B2C5-6E9C-5796F133DC30}"/>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2889" y="1328592"/>
            <a:ext cx="8033722" cy="4522502"/>
          </a:xfrm>
          <a:prstGeom prst="rect">
            <a:avLst/>
          </a:prstGeom>
        </p:spPr>
      </p:pic>
    </p:spTree>
    <p:extLst>
      <p:ext uri="{BB962C8B-B14F-4D97-AF65-F5344CB8AC3E}">
        <p14:creationId xmlns:p14="http://schemas.microsoft.com/office/powerpoint/2010/main" val="65666981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829B3-ED8F-80E4-EBEA-D93FA8D30550}"/>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A98F1F26-DC44-052B-C00E-1C10ED2E7112}"/>
              </a:ext>
              <a:ext uri="{C183D7F6-B498-43B3-948B-1728B52AA6E4}">
                <adec:decorative xmlns:adec="http://schemas.microsoft.com/office/drawing/2017/decorative" val="1"/>
              </a:ext>
            </a:extLst>
          </p:cNvPr>
          <p:cNvSpPr/>
          <p:nvPr/>
        </p:nvSpPr>
        <p:spPr>
          <a:xfrm>
            <a:off x="0" y="5452545"/>
            <a:ext cx="12192000" cy="604157"/>
          </a:xfrm>
          <a:prstGeom prst="rect">
            <a:avLst/>
          </a:prstGeom>
          <a:solidFill>
            <a:srgbClr val="FDCB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2">
            <a:extLst>
              <a:ext uri="{FF2B5EF4-FFF2-40B4-BE49-F238E27FC236}">
                <a16:creationId xmlns:a16="http://schemas.microsoft.com/office/drawing/2014/main" id="{E214410C-84CC-D1D3-A929-30AFCF4C7362}"/>
              </a:ext>
            </a:extLst>
          </p:cNvPr>
          <p:cNvSpPr>
            <a:spLocks noGrp="1"/>
          </p:cNvSpPr>
          <p:nvPr>
            <p:ph type="title"/>
          </p:nvPr>
        </p:nvSpPr>
        <p:spPr>
          <a:prstGeom prst="rect">
            <a:avLst/>
          </a:prstGeom>
          <a:noFill/>
          <a:ln>
            <a:noFill/>
            <a:prstDash/>
          </a:ln>
          <a:effectLst/>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3167"/>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B64"/>
                </a:solidFill>
                <a:effectLst/>
                <a:uLnTx/>
                <a:uFillTx/>
                <a:latin typeface="Arial" panose="020B0604020202020204" pitchFamily="34" charset="0"/>
                <a:ea typeface="+mn-ea"/>
                <a:cs typeface="Arial" panose="020B0604020202020204" pitchFamily="34" charset="0"/>
              </a:rPr>
              <a:t>Additional Resources: Tools to Grow Your Expertise &amp; Client Impact</a:t>
            </a:r>
            <a:endParaRPr kumimoji="0" lang="en-US" sz="3200" b="1" i="1" u="none" strike="noStrike" kern="1200" cap="none" spc="0" normalizeH="0" baseline="0" noProof="0" dirty="0">
              <a:ln>
                <a:noFill/>
              </a:ln>
              <a:solidFill>
                <a:srgbClr val="002B64"/>
              </a:solidFill>
              <a:effectLst/>
              <a:uLnTx/>
              <a:uFillTx/>
              <a:latin typeface="Arial" panose="020B0604020202020204" pitchFamily="34" charset="0"/>
              <a:ea typeface="+mn-ea"/>
              <a:cs typeface="Arial" panose="020B0604020202020204" pitchFamily="34" charset="0"/>
            </a:endParaRPr>
          </a:p>
        </p:txBody>
      </p:sp>
      <p:sp>
        <p:nvSpPr>
          <p:cNvPr id="3" name="Content Placeholder 2">
            <a:extLst>
              <a:ext uri="{FF2B5EF4-FFF2-40B4-BE49-F238E27FC236}">
                <a16:creationId xmlns:a16="http://schemas.microsoft.com/office/drawing/2014/main" id="{2CB2D80B-6FA8-1016-16BC-4B447CAD3254}"/>
              </a:ext>
            </a:extLst>
          </p:cNvPr>
          <p:cNvSpPr>
            <a:spLocks noGrp="1"/>
          </p:cNvSpPr>
          <p:nvPr>
            <p:ph idx="1"/>
          </p:nvPr>
        </p:nvSpPr>
        <p:spPr>
          <a:xfrm>
            <a:off x="661658" y="4231299"/>
            <a:ext cx="3118757" cy="954107"/>
          </a:xfrm>
        </p:spPr>
        <p:txBody>
          <a:bodyPr wrap="square" lIns="91440" tIns="45720" rIns="91440" bIns="4572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2000" b="1" i="1" u="none" strike="noStrike" kern="1200" cap="none" spc="0" normalizeH="0" baseline="0" noProof="0" dirty="0">
                <a:ln>
                  <a:noFill/>
                </a:ln>
                <a:solidFill>
                  <a:srgbClr val="000000"/>
                </a:solidFill>
                <a:effectLst/>
                <a:uLnTx/>
                <a:uFillTx/>
              </a:rPr>
              <a:t>Ed Slott’s IRA Advisor</a:t>
            </a:r>
            <a:r>
              <a:rPr kumimoji="0" lang="en-US" altLang="en-US" sz="2000" b="0" i="1" u="none" strike="noStrike" kern="1200" cap="none" spc="0" normalizeH="0" baseline="0" noProof="0" dirty="0">
                <a:ln>
                  <a:noFill/>
                </a:ln>
                <a:solidFill>
                  <a:srgbClr val="000000"/>
                </a:solidFill>
                <a:effectLst/>
                <a:uLnTx/>
                <a:uFillTx/>
              </a:rPr>
              <a:t> </a:t>
            </a:r>
            <a:r>
              <a:rPr kumimoji="0" lang="en-US" altLang="en-US" sz="2000" b="0" i="0" u="none" strike="noStrike" kern="1200" cap="none" spc="0" normalizeH="0" baseline="0" noProof="0" dirty="0">
                <a:ln>
                  <a:noFill/>
                </a:ln>
                <a:solidFill>
                  <a:srgbClr val="000000"/>
                </a:solidFill>
                <a:effectLst/>
                <a:uLnTx/>
                <a:uFillTx/>
              </a:rPr>
              <a:t> </a:t>
            </a:r>
            <a:br>
              <a:rPr kumimoji="0" lang="en-US" altLang="en-US" sz="1800" b="0" i="0" u="none" strike="noStrike" kern="1200" cap="none" spc="0" normalizeH="0" baseline="0" noProof="0" dirty="0">
                <a:ln>
                  <a:noFill/>
                </a:ln>
                <a:solidFill>
                  <a:srgbClr val="000000"/>
                </a:solidFill>
                <a:effectLst/>
                <a:uLnTx/>
                <a:uFillTx/>
              </a:rPr>
            </a:br>
            <a:r>
              <a:rPr kumimoji="0" lang="en-US" altLang="en-US" sz="1800" b="0" i="0" u="none" strike="noStrike" kern="1200" cap="none" spc="0" normalizeH="0" baseline="0" noProof="0" dirty="0">
                <a:ln>
                  <a:noFill/>
                </a:ln>
                <a:solidFill>
                  <a:srgbClr val="000000"/>
                </a:solidFill>
                <a:effectLst/>
                <a:uLnTx/>
                <a:uFillTx/>
              </a:rPr>
              <a:t>Monthly IRA case studies and tax law insights.</a:t>
            </a:r>
            <a:endParaRPr lang="en-US" dirty="0"/>
          </a:p>
        </p:txBody>
      </p:sp>
      <p:sp>
        <p:nvSpPr>
          <p:cNvPr id="4" name="Content Placeholder 3">
            <a:extLst>
              <a:ext uri="{FF2B5EF4-FFF2-40B4-BE49-F238E27FC236}">
                <a16:creationId xmlns:a16="http://schemas.microsoft.com/office/drawing/2014/main" id="{38379D46-D700-5FE8-1CB5-B38317DD697E}"/>
              </a:ext>
            </a:extLst>
          </p:cNvPr>
          <p:cNvSpPr>
            <a:spLocks noGrp="1"/>
          </p:cNvSpPr>
          <p:nvPr>
            <p:ph idx="10"/>
          </p:nvPr>
        </p:nvSpPr>
        <p:spPr>
          <a:xfrm>
            <a:off x="4079045" y="4231299"/>
            <a:ext cx="3118757" cy="954107"/>
          </a:xfrm>
        </p:spPr>
        <p:txBody>
          <a:bodyPr wrap="square" lIns="91440" tIns="45720" rIns="91440" bIns="4572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2000" b="1" i="1" u="none" strike="noStrike" kern="1200" cap="none" spc="0" normalizeH="0" baseline="0" noProof="0" dirty="0">
                <a:ln>
                  <a:noFill/>
                </a:ln>
                <a:solidFill>
                  <a:srgbClr val="000000"/>
                </a:solidFill>
                <a:effectLst/>
                <a:uLnTx/>
                <a:uFillTx/>
              </a:rPr>
              <a:t>Social Security Advisor</a:t>
            </a:r>
            <a:r>
              <a:rPr kumimoji="0" lang="en-US" altLang="en-US" sz="2000" b="0" i="1" u="none" strike="noStrike" kern="1200" cap="none" spc="0" normalizeH="0" baseline="0" noProof="0" dirty="0">
                <a:ln>
                  <a:noFill/>
                </a:ln>
                <a:solidFill>
                  <a:srgbClr val="000000"/>
                </a:solidFill>
                <a:effectLst/>
                <a:uLnTx/>
                <a:uFillTx/>
              </a:rPr>
              <a:t> </a:t>
            </a:r>
            <a:br>
              <a:rPr kumimoji="0" lang="en-US" altLang="en-US" sz="1800" b="0" i="0" u="none" strike="noStrike" kern="1200" cap="none" spc="0" normalizeH="0" baseline="0" noProof="0" dirty="0">
                <a:ln>
                  <a:noFill/>
                </a:ln>
                <a:solidFill>
                  <a:srgbClr val="000000"/>
                </a:solidFill>
                <a:effectLst/>
                <a:uLnTx/>
                <a:uFillTx/>
              </a:rPr>
            </a:br>
            <a:r>
              <a:rPr kumimoji="0" lang="en-US" altLang="en-US" sz="1800" b="0" i="0" u="none" strike="noStrike" kern="1200" cap="none" spc="0" normalizeH="0" baseline="0" noProof="0" dirty="0">
                <a:ln>
                  <a:noFill/>
                </a:ln>
                <a:solidFill>
                  <a:srgbClr val="000000"/>
                </a:solidFill>
                <a:effectLst/>
                <a:uLnTx/>
                <a:uFillTx/>
              </a:rPr>
              <a:t>Claiming, coordination, and income-timing strategies.</a:t>
            </a:r>
            <a:endParaRPr lang="en-US" dirty="0"/>
          </a:p>
        </p:txBody>
      </p:sp>
      <p:sp>
        <p:nvSpPr>
          <p:cNvPr id="5" name="Content Placeholder 4">
            <a:extLst>
              <a:ext uri="{FF2B5EF4-FFF2-40B4-BE49-F238E27FC236}">
                <a16:creationId xmlns:a16="http://schemas.microsoft.com/office/drawing/2014/main" id="{A395D33B-ADE1-7E67-F1A7-5E525FE4DAF6}"/>
              </a:ext>
            </a:extLst>
          </p:cNvPr>
          <p:cNvSpPr>
            <a:spLocks noGrp="1"/>
          </p:cNvSpPr>
          <p:nvPr>
            <p:ph idx="11"/>
          </p:nvPr>
        </p:nvSpPr>
        <p:spPr>
          <a:xfrm>
            <a:off x="7414786" y="4231299"/>
            <a:ext cx="4216596" cy="954107"/>
          </a:xfrm>
        </p:spPr>
        <p:txBody>
          <a:bodyPr wrap="square" lIns="91440" tIns="45720" rIns="91440" bIns="4572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2000" b="1" i="1" u="none" strike="noStrike" kern="1200" cap="none" spc="0" normalizeH="0" baseline="0" noProof="0" dirty="0">
                <a:ln>
                  <a:noFill/>
                </a:ln>
                <a:solidFill>
                  <a:srgbClr val="C00000"/>
                </a:solidFill>
                <a:effectLst/>
                <a:uLnTx/>
                <a:uFillTx/>
              </a:rPr>
              <a:t>NEW! </a:t>
            </a:r>
            <a:r>
              <a:rPr kumimoji="0" lang="en-US" altLang="en-US" sz="2000" b="1" i="1" u="none" strike="noStrike" kern="1200" cap="none" spc="0" normalizeH="0" baseline="0" noProof="0" dirty="0">
                <a:ln>
                  <a:noFill/>
                </a:ln>
                <a:solidFill>
                  <a:srgbClr val="000000"/>
                </a:solidFill>
                <a:effectLst/>
                <a:uLnTx/>
                <a:uFillTx/>
              </a:rPr>
              <a:t>Keep More Quarterly</a:t>
            </a:r>
            <a:r>
              <a:rPr kumimoji="0" lang="en-US" altLang="en-US" sz="2000" b="0" i="1" u="none" strike="noStrike" kern="1200" cap="none" spc="0" normalizeH="0" baseline="0" noProof="0" dirty="0">
                <a:ln>
                  <a:noFill/>
                </a:ln>
                <a:solidFill>
                  <a:srgbClr val="000000"/>
                </a:solidFill>
                <a:effectLst/>
                <a:uLnTx/>
                <a:uFillTx/>
              </a:rPr>
              <a:t> </a:t>
            </a:r>
            <a:br>
              <a:rPr kumimoji="0" lang="en-US" altLang="en-US" sz="1800" b="0" i="0" u="none" strike="noStrike" kern="1200" cap="none" spc="0" normalizeH="0" baseline="0" noProof="0" dirty="0">
                <a:ln>
                  <a:noFill/>
                </a:ln>
                <a:solidFill>
                  <a:srgbClr val="000000"/>
                </a:solidFill>
                <a:effectLst/>
                <a:uLnTx/>
                <a:uFillTx/>
              </a:rPr>
            </a:br>
            <a:r>
              <a:rPr kumimoji="0" lang="en-US" altLang="en-US" sz="1800" b="0" i="0" u="none" strike="noStrike" kern="1200" cap="none" spc="0" normalizeH="0" baseline="0" noProof="0" dirty="0">
                <a:ln>
                  <a:noFill/>
                </a:ln>
                <a:solidFill>
                  <a:srgbClr val="000000"/>
                </a:solidFill>
                <a:effectLst/>
                <a:uLnTx/>
                <a:uFillTx/>
              </a:rPr>
              <a:t>Client-ready retirement tax newsletter to customize &amp; build relationships.</a:t>
            </a:r>
            <a:endParaRPr lang="en-US" dirty="0"/>
          </a:p>
        </p:txBody>
      </p:sp>
      <p:sp>
        <p:nvSpPr>
          <p:cNvPr id="7" name="Content Placeholder 6">
            <a:extLst>
              <a:ext uri="{FF2B5EF4-FFF2-40B4-BE49-F238E27FC236}">
                <a16:creationId xmlns:a16="http://schemas.microsoft.com/office/drawing/2014/main" id="{96505453-9F9B-BA68-8B00-B90EA510B365}"/>
              </a:ext>
            </a:extLst>
          </p:cNvPr>
          <p:cNvSpPr>
            <a:spLocks noGrp="1"/>
          </p:cNvSpPr>
          <p:nvPr>
            <p:ph idx="13"/>
          </p:nvPr>
        </p:nvSpPr>
        <p:spPr>
          <a:xfrm>
            <a:off x="3042558" y="5493013"/>
            <a:ext cx="6106884" cy="523220"/>
          </a:xfrm>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2B64"/>
                </a:solidFill>
                <a:effectLst/>
                <a:uLnTx/>
                <a:uFillTx/>
                <a:latin typeface="Arial" panose="020B0604020202020204" pitchFamily="34" charset="0"/>
                <a:ea typeface="+mn-ea"/>
                <a:cs typeface="Arial" panose="020B0604020202020204" pitchFamily="34" charset="0"/>
              </a:rPr>
              <a:t>irahelp.com/newsletter</a:t>
            </a:r>
            <a:endParaRPr lang="en-US" u="sng" dirty="0"/>
          </a:p>
        </p:txBody>
      </p:sp>
      <p:pic>
        <p:nvPicPr>
          <p:cNvPr id="14" name="Picture 13">
            <a:extLst>
              <a:ext uri="{FF2B5EF4-FFF2-40B4-BE49-F238E27FC236}">
                <a16:creationId xmlns:a16="http://schemas.microsoft.com/office/drawing/2014/main" id="{D946DDAE-C84A-37CD-3D1F-5EB3B102B1E7}"/>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195633" y="1341327"/>
            <a:ext cx="2050806" cy="2653984"/>
          </a:xfrm>
          <a:prstGeom prst="rect">
            <a:avLst/>
          </a:prstGeom>
          <a:solidFill>
            <a:schemeClr val="bg1"/>
          </a:solidFill>
        </p:spPr>
      </p:pic>
      <p:pic>
        <p:nvPicPr>
          <p:cNvPr id="15" name="Picture 14">
            <a:extLst>
              <a:ext uri="{FF2B5EF4-FFF2-40B4-BE49-F238E27FC236}">
                <a16:creationId xmlns:a16="http://schemas.microsoft.com/office/drawing/2014/main" id="{C4986B90-FCBC-C3C8-C09B-F47E80426DF5}"/>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4613020" y="1341327"/>
            <a:ext cx="2050806" cy="2653985"/>
          </a:xfrm>
          <a:prstGeom prst="rect">
            <a:avLst/>
          </a:prstGeom>
          <a:solidFill>
            <a:schemeClr val="bg1"/>
          </a:solidFill>
        </p:spPr>
      </p:pic>
      <p:pic>
        <p:nvPicPr>
          <p:cNvPr id="16" name="Image 2">
            <a:extLst>
              <a:ext uri="{FF2B5EF4-FFF2-40B4-BE49-F238E27FC236}">
                <a16:creationId xmlns:a16="http://schemas.microsoft.com/office/drawing/2014/main" id="{FDCEA663-3C37-DB38-8446-D13F24552E24}"/>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14787" y="1303932"/>
            <a:ext cx="4415238" cy="2728775"/>
          </a:xfrm>
          <a:prstGeom prst="rect">
            <a:avLst/>
          </a:prstGeom>
        </p:spPr>
      </p:pic>
    </p:spTree>
    <p:extLst>
      <p:ext uri="{BB962C8B-B14F-4D97-AF65-F5344CB8AC3E}">
        <p14:creationId xmlns:p14="http://schemas.microsoft.com/office/powerpoint/2010/main" val="17226537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0192F-9D1D-8F48-82CA-E8B26D272D06}"/>
            </a:ext>
          </a:extLst>
        </p:cNvPr>
        <p:cNvGrpSpPr/>
        <p:nvPr/>
      </p:nvGrpSpPr>
      <p:grpSpPr>
        <a:xfrm>
          <a:off x="0" y="0"/>
          <a:ext cx="0" cy="0"/>
          <a:chOff x="0" y="0"/>
          <a:chExt cx="0" cy="0"/>
        </a:xfrm>
      </p:grpSpPr>
      <p:pic>
        <p:nvPicPr>
          <p:cNvPr id="8" name="Image 1">
            <a:extLst>
              <a:ext uri="{FF2B5EF4-FFF2-40B4-BE49-F238E27FC236}">
                <a16:creationId xmlns:a16="http://schemas.microsoft.com/office/drawing/2014/main" id="{76EEA60B-A20B-43EE-811F-E668CC6D052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4073" y="1320677"/>
            <a:ext cx="6973973" cy="4310165"/>
          </a:xfrm>
          <a:prstGeom prst="rect">
            <a:avLst/>
          </a:prstGeom>
        </p:spPr>
      </p:pic>
      <p:sp>
        <p:nvSpPr>
          <p:cNvPr id="11" name="Rectangle 10">
            <a:extLst>
              <a:ext uri="{FF2B5EF4-FFF2-40B4-BE49-F238E27FC236}">
                <a16:creationId xmlns:a16="http://schemas.microsoft.com/office/drawing/2014/main" id="{E5224213-CE50-A31A-198F-E557C280E13F}"/>
              </a:ext>
              <a:ext uri="{C183D7F6-B498-43B3-948B-1728B52AA6E4}">
                <adec:decorative xmlns:adec="http://schemas.microsoft.com/office/drawing/2017/decorative" val="1"/>
              </a:ext>
            </a:extLst>
          </p:cNvPr>
          <p:cNvSpPr/>
          <p:nvPr/>
        </p:nvSpPr>
        <p:spPr>
          <a:xfrm>
            <a:off x="0" y="5274129"/>
            <a:ext cx="12192000" cy="604157"/>
          </a:xfrm>
          <a:prstGeom prst="rect">
            <a:avLst/>
          </a:prstGeom>
          <a:solidFill>
            <a:srgbClr val="FDCB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A755A384-4EE0-E2A1-A52D-086D5C1DDEB1}"/>
              </a:ext>
            </a:extLst>
          </p:cNvPr>
          <p:cNvSpPr>
            <a:spLocks noGrp="1"/>
          </p:cNvSpPr>
          <p:nvPr>
            <p:ph type="title"/>
          </p:nvPr>
        </p:nvSpPr>
        <p:spPr/>
        <p:txBody>
          <a:bodyPr/>
          <a:lstStyle/>
          <a:p>
            <a:r>
              <a:rPr lang="en-US" dirty="0"/>
              <a:t>Free 40-Minute Consumer Special</a:t>
            </a:r>
          </a:p>
        </p:txBody>
      </p:sp>
      <p:pic>
        <p:nvPicPr>
          <p:cNvPr id="13" name="Image 1" descr="Ed Slott and Company's Ultimate Tax-Savings Retirement Roadmap Logo">
            <a:extLst>
              <a:ext uri="{FF2B5EF4-FFF2-40B4-BE49-F238E27FC236}">
                <a16:creationId xmlns:a16="http://schemas.microsoft.com/office/drawing/2014/main" id="{299034CE-C549-E8C0-9177-FA46D011F13D}"/>
              </a:ext>
              <a:ext uri="{C183D7F6-B498-43B3-948B-1728B52AA6E4}">
                <adec:decorative xmlns:adec="http://schemas.microsoft.com/office/drawing/2017/decorative" val="0"/>
              </a:ext>
            </a:extLst>
          </p:cNvPr>
          <p:cNvPicPr>
            <a:picLocks noGrp="1" noChangeAspect="1"/>
          </p:cNvPicPr>
          <p:nvPr>
            <p:ph idx="10"/>
          </p:nvPr>
        </p:nvPicPr>
        <p:blipFill>
          <a:blip r:embed="rId3" cstate="screen">
            <a:extLst>
              <a:ext uri="{28A0092B-C50C-407E-A947-70E740481C1C}">
                <a14:useLocalDpi xmlns:a14="http://schemas.microsoft.com/office/drawing/2010/main"/>
              </a:ext>
            </a:extLst>
          </a:blip>
          <a:stretch>
            <a:fillRect/>
          </a:stretch>
        </p:blipFill>
        <p:spPr>
          <a:xfrm>
            <a:off x="7774375" y="1311094"/>
            <a:ext cx="3918857" cy="3918857"/>
          </a:xfrm>
          <a:prstGeom prst="rect">
            <a:avLst/>
          </a:prstGeom>
        </p:spPr>
      </p:pic>
      <p:sp>
        <p:nvSpPr>
          <p:cNvPr id="2" name="Content Placeholder 1">
            <a:extLst>
              <a:ext uri="{FF2B5EF4-FFF2-40B4-BE49-F238E27FC236}">
                <a16:creationId xmlns:a16="http://schemas.microsoft.com/office/drawing/2014/main" id="{B04DDACD-50BF-E686-159C-C7A342CBD3AF}"/>
              </a:ext>
            </a:extLst>
          </p:cNvPr>
          <p:cNvSpPr>
            <a:spLocks noGrp="1"/>
          </p:cNvSpPr>
          <p:nvPr>
            <p:ph idx="1"/>
          </p:nvPr>
        </p:nvSpPr>
        <p:spPr>
          <a:xfrm>
            <a:off x="2402473" y="5299226"/>
            <a:ext cx="7387054" cy="523220"/>
          </a:xfrm>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hlinkClick r:id="rId4" action="ppaction://hlinkfile">
                  <a:extLst>
                    <a:ext uri="{A12FA001-AC4F-418D-AE19-62706E023703}">
                      <ahyp:hlinkClr xmlns:ahyp="http://schemas.microsoft.com/office/drawing/2018/hyperlinkcolor" val="tx"/>
                    </a:ext>
                  </a:extLst>
                </a:hlinkClick>
              </a:rPr>
              <a:t>irahelp.com/</a:t>
            </a:r>
            <a:r>
              <a:rPr kumimoji="0" lang="en-US" sz="2800" b="1" i="0" u="sng" strike="noStrike" kern="1200" cap="none" spc="0" normalizeH="0" baseline="0" noProof="0" dirty="0" err="1">
                <a:ln>
                  <a:noFill/>
                </a:ln>
                <a:solidFill>
                  <a:schemeClr val="accent1"/>
                </a:solidFill>
                <a:effectLst/>
                <a:uLnTx/>
                <a:uFillTx/>
                <a:latin typeface="Arial" panose="020B0604020202020204" pitchFamily="34" charset="0"/>
                <a:ea typeface="+mn-ea"/>
                <a:cs typeface="Arial" panose="020B0604020202020204" pitchFamily="34" charset="0"/>
                <a:hlinkClick r:id="rId4" action="ppaction://hlinkfile">
                  <a:extLst>
                    <a:ext uri="{A12FA001-AC4F-418D-AE19-62706E023703}">
                      <ahyp:hlinkClr xmlns:ahyp="http://schemas.microsoft.com/office/drawing/2018/hyperlinkcolor" val="tx"/>
                    </a:ext>
                  </a:extLst>
                </a:hlinkClick>
              </a:rPr>
              <a:t>RetirementRoadmap</a:t>
            </a:r>
            <a:endParaRPr lang="en-US" u="sng" dirty="0">
              <a:solidFill>
                <a:schemeClr val="accent1"/>
              </a:solidFill>
            </a:endParaRPr>
          </a:p>
        </p:txBody>
      </p:sp>
    </p:spTree>
    <p:extLst>
      <p:ext uri="{BB962C8B-B14F-4D97-AF65-F5344CB8AC3E}">
        <p14:creationId xmlns:p14="http://schemas.microsoft.com/office/powerpoint/2010/main" val="49320192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01454F-094E-540C-85FC-2CEC311476BD}"/>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6F070B15-B097-8B0B-4407-7CD2FD9CC3D0}"/>
              </a:ext>
            </a:extLst>
          </p:cNvPr>
          <p:cNvSpPr>
            <a:spLocks noGrp="1"/>
          </p:cNvSpPr>
          <p:nvPr>
            <p:ph type="title"/>
          </p:nvPr>
        </p:nvSpPr>
        <p:spPr>
          <a:xfrm>
            <a:off x="5259033" y="3156767"/>
            <a:ext cx="5567315" cy="9580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90000"/>
              </a:lnSpc>
              <a:spcBef>
                <a:spcPct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Thank You!</a:t>
            </a:r>
          </a:p>
        </p:txBody>
      </p:sp>
      <p:pic>
        <p:nvPicPr>
          <p:cNvPr id="9" name="Picture 8">
            <a:extLst>
              <a:ext uri="{FF2B5EF4-FFF2-40B4-BE49-F238E27FC236}">
                <a16:creationId xmlns:a16="http://schemas.microsoft.com/office/drawing/2014/main" id="{CE0291F1-5500-6572-5BC0-EF52E7132C08}"/>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23215" y="-33866"/>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pic>
        <p:nvPicPr>
          <p:cNvPr id="14" name="Picture 13">
            <a:extLst>
              <a:ext uri="{FF2B5EF4-FFF2-40B4-BE49-F238E27FC236}">
                <a16:creationId xmlns:a16="http://schemas.microsoft.com/office/drawing/2014/main" id="{B66F3D26-7E76-FF6A-107D-B69290A541B7}"/>
              </a:ext>
              <a:ext uri="{C183D7F6-B498-43B3-948B-1728B52AA6E4}">
                <adec:decorative xmlns:adec="http://schemas.microsoft.com/office/drawing/2017/decorative" val="1"/>
              </a:ext>
            </a:extLst>
          </p:cNvPr>
          <p:cNvPicPr>
            <a:picLocks noChangeAspect="1"/>
          </p:cNvPicPr>
          <p:nvPr/>
        </p:nvPicPr>
        <p:blipFill>
          <a:blip r:embed="rId3"/>
          <a:srcRect b="20596"/>
          <a:stretch/>
        </p:blipFill>
        <p:spPr>
          <a:xfrm>
            <a:off x="4506209" y="729084"/>
            <a:ext cx="2936760" cy="695038"/>
          </a:xfrm>
          <a:prstGeom prst="rect">
            <a:avLst/>
          </a:prstGeom>
        </p:spPr>
      </p:pic>
      <p:pic>
        <p:nvPicPr>
          <p:cNvPr id="15" name="Picture 14">
            <a:extLst>
              <a:ext uri="{FF2B5EF4-FFF2-40B4-BE49-F238E27FC236}">
                <a16:creationId xmlns:a16="http://schemas.microsoft.com/office/drawing/2014/main" id="{4757CADD-108B-0FFC-79B1-E01F3F0AA49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703992" y="784942"/>
            <a:ext cx="3634000" cy="589887"/>
          </a:xfrm>
          <a:prstGeom prst="rect">
            <a:avLst/>
          </a:prstGeom>
        </p:spPr>
      </p:pic>
    </p:spTree>
    <p:extLst>
      <p:ext uri="{BB962C8B-B14F-4D97-AF65-F5344CB8AC3E}">
        <p14:creationId xmlns:p14="http://schemas.microsoft.com/office/powerpoint/2010/main" val="1714669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68ECD0-2F41-7F7C-FCEF-0BBB951F2A7C}"/>
              </a:ext>
            </a:extLst>
          </p:cNvPr>
          <p:cNvSpPr>
            <a:spLocks noGrp="1"/>
          </p:cNvSpPr>
          <p:nvPr>
            <p:ph type="title" idx="4294967295"/>
          </p:nvPr>
        </p:nvSpPr>
        <p:spPr>
          <a:xfrm>
            <a:off x="4610584" y="2061267"/>
            <a:ext cx="7188199" cy="890238"/>
          </a:xfrm>
          <a:prstGeom prst="rect">
            <a:avLst/>
          </a:prstGeom>
        </p:spPr>
        <p:txBody>
          <a:bodyPr/>
          <a:lstStyle/>
          <a:p>
            <a:pPr lvl="0" algn="r"/>
            <a:r>
              <a:rPr lang="en-US" sz="5400" b="1" dirty="0">
                <a:solidFill>
                  <a:srgbClr val="FFFFFF"/>
                </a:solidFill>
                <a:latin typeface="Arial" panose="020B0604020202020204" pitchFamily="34" charset="0"/>
                <a:cs typeface="Arial" panose="020B0604020202020204" pitchFamily="34" charset="0"/>
              </a:rPr>
              <a:t>The IRA Tax Problem</a:t>
            </a:r>
            <a:endParaRPr lang="en-US" dirty="0"/>
          </a:p>
        </p:txBody>
      </p:sp>
      <p:sp>
        <p:nvSpPr>
          <p:cNvPr id="2" name="Text Placeholder 1">
            <a:extLst>
              <a:ext uri="{FF2B5EF4-FFF2-40B4-BE49-F238E27FC236}">
                <a16:creationId xmlns:a16="http://schemas.microsoft.com/office/drawing/2014/main" id="{6C74D316-8F40-F77C-63C4-3B6015F3EC62}"/>
              </a:ext>
            </a:extLst>
          </p:cNvPr>
          <p:cNvSpPr>
            <a:spLocks noGrp="1"/>
          </p:cNvSpPr>
          <p:nvPr>
            <p:ph type="body" sz="quarter" idx="10"/>
          </p:nvPr>
        </p:nvSpPr>
        <p:spPr>
          <a:xfrm>
            <a:off x="4165601" y="3182236"/>
            <a:ext cx="7633182" cy="890238"/>
          </a:xfrm>
        </p:spPr>
        <p:txBody>
          <a:bodyPr/>
          <a:lstStyle/>
          <a:p>
            <a:r>
              <a:rPr lang="en-US" sz="2800" b="1" dirty="0">
                <a:solidFill>
                  <a:srgbClr val="FDCB33"/>
                </a:solidFill>
              </a:rPr>
              <a:t>Large balances. Concentrated risk.</a:t>
            </a:r>
          </a:p>
        </p:txBody>
      </p:sp>
    </p:spTree>
    <p:extLst>
      <p:ext uri="{BB962C8B-B14F-4D97-AF65-F5344CB8AC3E}">
        <p14:creationId xmlns:p14="http://schemas.microsoft.com/office/powerpoint/2010/main" val="3042414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3585A-47A1-1577-2C1F-E88A3227E43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5FFA788-CD57-2E24-5BB4-E7201A04DC01}"/>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51785" y="256813"/>
            <a:ext cx="8217221" cy="5478147"/>
          </a:xfrm>
          <a:prstGeom prst="rect">
            <a:avLst/>
          </a:prstGeom>
        </p:spPr>
      </p:pic>
      <p:sp>
        <p:nvSpPr>
          <p:cNvPr id="7" name="Rectangle 6">
            <a:extLst>
              <a:ext uri="{FF2B5EF4-FFF2-40B4-BE49-F238E27FC236}">
                <a16:creationId xmlns:a16="http://schemas.microsoft.com/office/drawing/2014/main" id="{4404E873-B410-1E44-594D-F82FEB3BB125}"/>
              </a:ext>
              <a:ext uri="{C183D7F6-B498-43B3-948B-1728B52AA6E4}">
                <adec:decorative xmlns:adec="http://schemas.microsoft.com/office/drawing/2017/decorative" val="1"/>
              </a:ext>
            </a:extLst>
          </p:cNvPr>
          <p:cNvSpPr/>
          <p:nvPr/>
        </p:nvSpPr>
        <p:spPr>
          <a:xfrm>
            <a:off x="2015419" y="4634839"/>
            <a:ext cx="8647045" cy="1348154"/>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38FF18A7-4BFB-D493-177B-82E88200F87E}"/>
              </a:ext>
            </a:extLst>
          </p:cNvPr>
          <p:cNvSpPr>
            <a:spLocks noGrp="1"/>
          </p:cNvSpPr>
          <p:nvPr>
            <p:ph type="title"/>
          </p:nvPr>
        </p:nvSpPr>
        <p:spPr/>
        <p:txBody>
          <a:bodyPr/>
          <a:lstStyle/>
          <a:p>
            <a:r>
              <a:rPr lang="en-US" dirty="0"/>
              <a:t>The IRA Problem</a:t>
            </a:r>
          </a:p>
        </p:txBody>
      </p:sp>
      <p:sp>
        <p:nvSpPr>
          <p:cNvPr id="5" name="Content Placeholder 4">
            <a:extLst>
              <a:ext uri="{FF2B5EF4-FFF2-40B4-BE49-F238E27FC236}">
                <a16:creationId xmlns:a16="http://schemas.microsoft.com/office/drawing/2014/main" id="{D30C717F-B30A-52E6-7BA5-F6313FECBBA6}"/>
              </a:ext>
            </a:extLst>
          </p:cNvPr>
          <p:cNvSpPr>
            <a:spLocks noGrp="1"/>
          </p:cNvSpPr>
          <p:nvPr>
            <p:ph idx="1"/>
          </p:nvPr>
        </p:nvSpPr>
        <p:spPr>
          <a:xfrm>
            <a:off x="496955" y="1447800"/>
            <a:ext cx="7415653" cy="2802081"/>
          </a:xfrm>
        </p:spPr>
        <p:txBody>
          <a:bodyPr wrap="square" lIns="91440" tIns="45720" rIns="91440" bIns="45720">
            <a:noAutofit/>
          </a:bodyPr>
          <a:lstStyle/>
          <a:p>
            <a:pPr>
              <a:spcBef>
                <a:spcPts val="3000"/>
              </a:spcBef>
            </a:pPr>
            <a:r>
              <a:rPr lang="en-US" sz="2400" dirty="0"/>
              <a:t>Balances are growing dangerously high, </a:t>
            </a:r>
            <a:br>
              <a:rPr lang="en-US" sz="2400" dirty="0"/>
            </a:br>
            <a:r>
              <a:rPr lang="en-US" sz="2400" dirty="0"/>
              <a:t>creating </a:t>
            </a:r>
            <a:r>
              <a:rPr lang="en-US" sz="2400" b="1" dirty="0"/>
              <a:t>future tax risk</a:t>
            </a:r>
            <a:r>
              <a:rPr lang="en-US" sz="2400" dirty="0"/>
              <a:t>, </a:t>
            </a:r>
            <a:br>
              <a:rPr lang="en-US" sz="2400" dirty="0"/>
            </a:br>
            <a:r>
              <a:rPr lang="en-US" sz="2400" dirty="0"/>
              <a:t>and a </a:t>
            </a:r>
            <a:r>
              <a:rPr lang="en-US" sz="2400" b="1" dirty="0"/>
              <a:t>lack of diversification</a:t>
            </a:r>
            <a:r>
              <a:rPr lang="en-US" sz="2400" dirty="0"/>
              <a:t>.</a:t>
            </a:r>
          </a:p>
          <a:p>
            <a:pPr>
              <a:spcBef>
                <a:spcPts val="3000"/>
              </a:spcBef>
            </a:pPr>
            <a:r>
              <a:rPr lang="en-US" sz="2400" dirty="0"/>
              <a:t>Taxable RMDs will limit </a:t>
            </a:r>
            <a:br>
              <a:rPr lang="en-US" sz="2400" dirty="0"/>
            </a:br>
            <a:r>
              <a:rPr lang="en-US" sz="2400" dirty="0"/>
              <a:t>long-term planning options </a:t>
            </a:r>
            <a:br>
              <a:rPr lang="en-US" sz="2400" dirty="0"/>
            </a:br>
            <a:r>
              <a:rPr lang="en-US" sz="2400" dirty="0"/>
              <a:t>and erode IRA balances for clients</a:t>
            </a:r>
            <a:br>
              <a:rPr lang="en-US" sz="2400" dirty="0"/>
            </a:br>
            <a:r>
              <a:rPr lang="en-US" sz="2400" dirty="0"/>
              <a:t>and their beneficiaries.</a:t>
            </a:r>
          </a:p>
        </p:txBody>
      </p:sp>
      <p:sp>
        <p:nvSpPr>
          <p:cNvPr id="2" name="Content Placeholder 1">
            <a:extLst>
              <a:ext uri="{FF2B5EF4-FFF2-40B4-BE49-F238E27FC236}">
                <a16:creationId xmlns:a16="http://schemas.microsoft.com/office/drawing/2014/main" id="{6F850CF8-0CD6-A86E-7006-C1F038529363}"/>
              </a:ext>
            </a:extLst>
          </p:cNvPr>
          <p:cNvSpPr>
            <a:spLocks noGrp="1"/>
          </p:cNvSpPr>
          <p:nvPr>
            <p:ph idx="10"/>
          </p:nvPr>
        </p:nvSpPr>
        <p:spPr>
          <a:xfrm>
            <a:off x="2280635" y="4914011"/>
            <a:ext cx="8116611" cy="830997"/>
          </a:xfrm>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Solution: </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Use a tax-smart withdrawal strategy.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Life Insurance can play a strategic role.</a:t>
            </a:r>
          </a:p>
        </p:txBody>
      </p:sp>
    </p:spTree>
    <p:extLst>
      <p:ext uri="{BB962C8B-B14F-4D97-AF65-F5344CB8AC3E}">
        <p14:creationId xmlns:p14="http://schemas.microsoft.com/office/powerpoint/2010/main" val="1654601656"/>
      </p:ext>
    </p:extLst>
  </p:cSld>
  <p:clrMapOvr>
    <a:masterClrMapping/>
  </p:clrMapOvr>
</p:sld>
</file>

<file path=ppt/theme/theme1.xml><?xml version="1.0" encoding="utf-8"?>
<a:theme xmlns:a="http://schemas.openxmlformats.org/drawingml/2006/main" name="3_Office Theme">
  <a:themeElements>
    <a:clrScheme name="Slott 1">
      <a:dk1>
        <a:srgbClr val="000000"/>
      </a:dk1>
      <a:lt1>
        <a:srgbClr val="FFFFFF"/>
      </a:lt1>
      <a:dk2>
        <a:srgbClr val="44546A"/>
      </a:dk2>
      <a:lt2>
        <a:srgbClr val="E3EBF3"/>
      </a:lt2>
      <a:accent1>
        <a:srgbClr val="002751"/>
      </a:accent1>
      <a:accent2>
        <a:srgbClr val="4E88C6"/>
      </a:accent2>
      <a:accent3>
        <a:srgbClr val="EFEFEF"/>
      </a:accent3>
      <a:accent4>
        <a:srgbClr val="FFC000"/>
      </a:accent4>
      <a:accent5>
        <a:srgbClr val="922C5B"/>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A92D618FCB4144EBE070C55EB1DD6F8" ma:contentTypeVersion="18" ma:contentTypeDescription="Create a new document." ma:contentTypeScope="" ma:versionID="0395bbddf28f8c8a040febb0d0a25fbe">
  <xsd:schema xmlns:xsd="http://www.w3.org/2001/XMLSchema" xmlns:xs="http://www.w3.org/2001/XMLSchema" xmlns:p="http://schemas.microsoft.com/office/2006/metadata/properties" xmlns:ns1="http://schemas.microsoft.com/sharepoint/v3" xmlns:ns2="3735a8b2-f4ff-418e-acaa-f75a1459a4fc" xmlns:ns3="91641560-fa4d-4aff-b4ac-c26804f75324" targetNamespace="http://schemas.microsoft.com/office/2006/metadata/properties" ma:root="true" ma:fieldsID="8c0033631a1d4493647da6636922615a" ns1:_="" ns2:_="" ns3:_="">
    <xsd:import namespace="http://schemas.microsoft.com/sharepoint/v3"/>
    <xsd:import namespace="3735a8b2-f4ff-418e-acaa-f75a1459a4fc"/>
    <xsd:import namespace="91641560-fa4d-4aff-b4ac-c26804f7532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1:_ip_UnifiedCompliancePolicyProperties" minOccurs="0"/>
                <xsd:element ref="ns1:_ip_UnifiedCompliancePolicyUIAc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35a8b2-f4ff-418e-acaa-f75a1459a4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4b33763d-7d1c-46c1-8813-36bea178b07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1641560-fa4d-4aff-b4ac-c26804f7532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dac38622-7cfc-40dd-94a1-d6f47acab486}" ma:internalName="TaxCatchAll" ma:showField="CatchAllData" ma:web="91641560-fa4d-4aff-b4ac-c26804f7532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3735a8b2-f4ff-418e-acaa-f75a1459a4fc">
      <Terms xmlns="http://schemas.microsoft.com/office/infopath/2007/PartnerControls"/>
    </lcf76f155ced4ddcb4097134ff3c332f>
    <TaxCatchAll xmlns="91641560-fa4d-4aff-b4ac-c26804f7532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501633-422D-4053-8875-A4154DFCBB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735a8b2-f4ff-418e-acaa-f75a1459a4fc"/>
    <ds:schemaRef ds:uri="91641560-fa4d-4aff-b4ac-c26804f753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58D2DB3-0C27-448A-9B1C-EA2BDC555BE2}">
  <ds:schemaRefs>
    <ds:schemaRef ds:uri="http://www.w3.org/XML/1998/namespace"/>
    <ds:schemaRef ds:uri="http://schemas.microsoft.com/office/infopath/2007/PartnerControls"/>
    <ds:schemaRef ds:uri="3735a8b2-f4ff-418e-acaa-f75a1459a4fc"/>
    <ds:schemaRef ds:uri="http://purl.org/dc/terms/"/>
    <ds:schemaRef ds:uri="http://schemas.microsoft.com/sharepoint/v3"/>
    <ds:schemaRef ds:uri="http://schemas.microsoft.com/office/2006/metadata/properties"/>
    <ds:schemaRef ds:uri="http://purl.org/dc/dcmitype/"/>
    <ds:schemaRef ds:uri="http://schemas.microsoft.com/office/2006/documentManagement/types"/>
    <ds:schemaRef ds:uri="http://schemas.openxmlformats.org/package/2006/metadata/core-properties"/>
    <ds:schemaRef ds:uri="91641560-fa4d-4aff-b4ac-c26804f75324"/>
    <ds:schemaRef ds:uri="http://purl.org/dc/elements/1.1/"/>
  </ds:schemaRefs>
</ds:datastoreItem>
</file>

<file path=customXml/itemProps3.xml><?xml version="1.0" encoding="utf-8"?>
<ds:datastoreItem xmlns:ds="http://schemas.openxmlformats.org/officeDocument/2006/customXml" ds:itemID="{DD91F8A2-E00B-46E5-87D4-B0319BF32BA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3939</TotalTime>
  <Words>5984</Words>
  <Application>Microsoft Office PowerPoint</Application>
  <PresentationFormat>Widescreen</PresentationFormat>
  <Paragraphs>828</Paragraphs>
  <Slides>78</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78</vt:i4>
      </vt:variant>
    </vt:vector>
  </HeadingPairs>
  <TitlesOfParts>
    <vt:vector size="86" baseType="lpstr">
      <vt:lpstr>Aptos</vt:lpstr>
      <vt:lpstr>Arial</vt:lpstr>
      <vt:lpstr>Arial Narrow</vt:lpstr>
      <vt:lpstr>Calibri</vt:lpstr>
      <vt:lpstr>Helvetica</vt:lpstr>
      <vt:lpstr>Times New Roman</vt:lpstr>
      <vt:lpstr>Wingdings</vt:lpstr>
      <vt:lpstr>3_Office Theme</vt:lpstr>
      <vt:lpstr>The Power of Life Insurance  Larger Inheritances. More Control. Less Tax.</vt:lpstr>
      <vt:lpstr>Setting the Stage</vt:lpstr>
      <vt:lpstr>Tax Planning Should Focus on Long-term Outcomes Larger inheritances. More control. Less tax.</vt:lpstr>
      <vt:lpstr>One Strategy. Three Wins.</vt:lpstr>
      <vt:lpstr>IMPORTANT: Not Every Client Needs This Strategy</vt:lpstr>
      <vt:lpstr>Helpful Client Conversation Tool</vt:lpstr>
      <vt:lpstr>The Clock is Ticking on Low Rates</vt:lpstr>
      <vt:lpstr>The IRA Tax Problem</vt:lpstr>
      <vt:lpstr>The IRA Problem</vt:lpstr>
      <vt:lpstr>IRA Imbalance: Overweighted Tax-Deferred Accounts</vt:lpstr>
      <vt:lpstr>Solution: Reduce IRA Balances While Rates Are Low</vt:lpstr>
      <vt:lpstr>Which IRAs Are Most Affected?</vt:lpstr>
      <vt:lpstr>The Planning Window Using today's low rates  before the window closes</vt:lpstr>
      <vt:lpstr>2026 Tax Rates</vt:lpstr>
      <vt:lpstr>History of Top Federal Income Tax Rates By Year</vt:lpstr>
      <vt:lpstr>Big Picture Retirement Planning Solutions</vt:lpstr>
      <vt:lpstr>Ed Slott’s Always Rule:</vt:lpstr>
      <vt:lpstr>Don’t Waste Lower Tax Brackets</vt:lpstr>
      <vt:lpstr>The “Sweet Spot” Tax Planning Window</vt:lpstr>
      <vt:lpstr>Don’t Let Beneficiaries Waste Low Tax Brackets</vt:lpstr>
      <vt:lpstr>OBBBA: The Window Just Got Bigger New deductions quietly expand  IRA withdrawal capacity</vt:lpstr>
      <vt:lpstr>What This Means for Your Clients</vt:lpstr>
      <vt:lpstr>Why IRAs No Longer Work for Wealth Transfer The SECURE Act changed everything</vt:lpstr>
      <vt:lpstr>SECURE ACT</vt:lpstr>
      <vt:lpstr>Why IRAs Are Now The Worst Asset for Wealth Transfer</vt:lpstr>
      <vt:lpstr>SECURE Act: Long-term Game Changer</vt:lpstr>
      <vt:lpstr>SECURE Act: Long-term Game Changer </vt:lpstr>
      <vt:lpstr>SECURE Act: Long-term Game Changer  </vt:lpstr>
      <vt:lpstr>The Life Insurance Solution</vt:lpstr>
      <vt:lpstr>THE IRA PROBLEM </vt:lpstr>
      <vt:lpstr>Planning Solutions to Reduce Lifetime Tax Bills</vt:lpstr>
      <vt:lpstr>The tax exemption for life insurance is the  single biggest benefit in the tax code.</vt:lpstr>
      <vt:lpstr> Ed Slott’s Life Insurance Replacement Plan  </vt:lpstr>
      <vt:lpstr>Three Outcomes Clients Care About</vt:lpstr>
      <vt:lpstr>Why Life Insurance Now Ranks Higher</vt:lpstr>
      <vt:lpstr>Post-SECURE Act Advantages </vt:lpstr>
      <vt:lpstr>Life Insurance Solves the IRA Trust Tax Problem</vt:lpstr>
      <vt:lpstr>Simplicity Matters</vt:lpstr>
      <vt:lpstr>Flexible Wealth Transfer Structure</vt:lpstr>
      <vt:lpstr>This Isn’t Just About Legacy It’s About Access, Control &amp; Flexibility</vt:lpstr>
      <vt:lpstr>What’s In It for the Client?</vt:lpstr>
      <vt:lpstr>What’s In It for the Client? </vt:lpstr>
      <vt:lpstr>After Death: Where Life Insurance Outperforms IRAs</vt:lpstr>
      <vt:lpstr>Death Benefits</vt:lpstr>
      <vt:lpstr>Avoiding the  Widow’s Penalty</vt:lpstr>
      <vt:lpstr>The Overlooked Horizontal Wealth Transfer Advisors Face First </vt:lpstr>
      <vt:lpstr>The Overlooked Horizontal Wealth Transfer Advisors Face First  </vt:lpstr>
      <vt:lpstr>The Widow’s Penalty: Same Income, Higher Tax Rate</vt:lpstr>
      <vt:lpstr>Taxable Income Brackets for  2026  Ordinary Income Tax Rates</vt:lpstr>
      <vt:lpstr>Why Reposition Before the First Spouse Dies</vt:lpstr>
      <vt:lpstr>Tax-Free Strategies for the Surviving Spouse</vt:lpstr>
      <vt:lpstr>Roth IRAs vs. Life Insurance</vt:lpstr>
      <vt:lpstr>Roth IRAs vs Life Insurance</vt:lpstr>
      <vt:lpstr>Roth IRAs vs Life Insurance </vt:lpstr>
      <vt:lpstr>Roth IRAs vs Life Insurance  </vt:lpstr>
      <vt:lpstr>Roth IRAs vs Life Insurance   </vt:lpstr>
      <vt:lpstr>Roth IRAs vs Life Insurance    </vt:lpstr>
      <vt:lpstr>Roth IRAs vs Life Insurance     </vt:lpstr>
      <vt:lpstr>Advanced Applications</vt:lpstr>
      <vt:lpstr>Life Insurance — Business Benefits</vt:lpstr>
      <vt:lpstr>Life Insurance for Special Situations</vt:lpstr>
      <vt:lpstr>Charitable Planning</vt:lpstr>
      <vt:lpstr>Charitable Remainder Trusts (CRTs) </vt:lpstr>
      <vt:lpstr>Charitable Remainder Trusts (CRTs)  </vt:lpstr>
      <vt:lpstr>The Power of Life Insurance</vt:lpstr>
      <vt:lpstr>Action Steps</vt:lpstr>
      <vt:lpstr>The Power of Life Insurance </vt:lpstr>
      <vt:lpstr>Use it. Leverage it. Or lose it.</vt:lpstr>
      <vt:lpstr>Those who own the most, sell the most.</vt:lpstr>
      <vt:lpstr>Ed Slott’s Always Rule: </vt:lpstr>
      <vt:lpstr>What to Do Monday Morning</vt:lpstr>
      <vt:lpstr>What to Do Monday Morning </vt:lpstr>
      <vt:lpstr>A BETTER Plan</vt:lpstr>
      <vt:lpstr>AGENDA: Your 2026 Retirement Tax Checklist</vt:lpstr>
      <vt:lpstr>$500 OFF  PROMO CODE:  PRUDENTIAL-LI</vt:lpstr>
      <vt:lpstr>Additional Resources: Tools to Grow Your Expertise &amp; Client Impact</vt:lpstr>
      <vt:lpstr>Free 40-Minute Consumer Special</vt:lpstr>
      <vt:lpstr>Thank You!</vt:lpstr>
    </vt:vector>
  </TitlesOfParts>
  <Company>Sammons Financial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Power of Life Insurance</dc:title>
  <dc:creator>Prudential</dc:creator>
  <cp:lastModifiedBy>Rebecca Nappi</cp:lastModifiedBy>
  <cp:revision>1073</cp:revision>
  <cp:lastPrinted>2020-06-15T02:32:32Z</cp:lastPrinted>
  <dcterms:created xsi:type="dcterms:W3CDTF">2020-06-08T15:43:40Z</dcterms:created>
  <dcterms:modified xsi:type="dcterms:W3CDTF">2026-04-08T16:33:17Z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0x0101005A92D618FCB4144EBE070C55EB1DD6F8</vt:lpwstr>
  </property>
</Properties>
</file>