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6"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96" autoAdjust="0"/>
    <p:restoredTop sz="93447" autoAdjust="0"/>
  </p:normalViewPr>
  <p:slideViewPr>
    <p:cSldViewPr snapToGrid="0">
      <p:cViewPr varScale="1">
        <p:scale>
          <a:sx n="59" d="100"/>
          <a:sy n="59" d="100"/>
        </p:scale>
        <p:origin x="1052" y="5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A5AD48-85E4-44EF-95CA-D9028BFC6EB4}" type="datetimeFigureOut">
              <a:rPr lang="en-US" smtClean="0"/>
              <a:t>5/19/2026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F5392F-1FE5-4AEC-8512-F17E5B61FA63}" type="slidenum">
              <a:rPr lang="en-US" smtClean="0"/>
              <a:t>‹#›</a:t>
            </a:fld>
            <a:endParaRPr lang="en-US"/>
          </a:p>
        </p:txBody>
      </p:sp>
    </p:spTree>
    <p:extLst>
      <p:ext uri="{BB962C8B-B14F-4D97-AF65-F5344CB8AC3E}">
        <p14:creationId xmlns:p14="http://schemas.microsoft.com/office/powerpoint/2010/main" val="34161047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A4F5392F-1FE5-4AEC-8512-F17E5B61FA63}" type="slidenum">
              <a:rPr lang="en-US" smtClean="0"/>
              <a:t>1</a:t>
            </a:fld>
            <a:endParaRPr lang="en-US"/>
          </a:p>
        </p:txBody>
      </p:sp>
    </p:spTree>
    <p:extLst>
      <p:ext uri="{BB962C8B-B14F-4D97-AF65-F5344CB8AC3E}">
        <p14:creationId xmlns:p14="http://schemas.microsoft.com/office/powerpoint/2010/main" val="2732833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89F6A-B8FD-42AF-8070-C617FE00BA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9130226-69B4-49B2-8554-BBF5B131BA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8132A01-15D4-4D6D-99A2-80E9ECE9952F}"/>
              </a:ext>
            </a:extLst>
          </p:cNvPr>
          <p:cNvSpPr>
            <a:spLocks noGrp="1"/>
          </p:cNvSpPr>
          <p:nvPr>
            <p:ph type="dt" sz="half" idx="10"/>
          </p:nvPr>
        </p:nvSpPr>
        <p:spPr/>
        <p:txBody>
          <a:bodyPr/>
          <a:lstStyle/>
          <a:p>
            <a:fld id="{3B3C3F40-699D-4E33-9CCE-70A7DED77BE5}" type="datetimeFigureOut">
              <a:rPr lang="en-US" smtClean="0"/>
              <a:t>5/19/2026</a:t>
            </a:fld>
            <a:endParaRPr lang="en-US"/>
          </a:p>
        </p:txBody>
      </p:sp>
      <p:sp>
        <p:nvSpPr>
          <p:cNvPr id="5" name="Footer Placeholder 4">
            <a:extLst>
              <a:ext uri="{FF2B5EF4-FFF2-40B4-BE49-F238E27FC236}">
                <a16:creationId xmlns:a16="http://schemas.microsoft.com/office/drawing/2014/main" id="{C067FD52-94DF-41FA-B93D-F2FB0DFFDB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758F73-9180-4806-B352-E1A9D5C8557B}"/>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3994306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AE66D-ECEC-4703-AF4E-842E598CD5F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8336D3B-8651-4A4C-940E-1A09266CF6A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45ED95-3CEF-46A3-994F-D6B60E90CE32}"/>
              </a:ext>
            </a:extLst>
          </p:cNvPr>
          <p:cNvSpPr>
            <a:spLocks noGrp="1"/>
          </p:cNvSpPr>
          <p:nvPr>
            <p:ph type="dt" sz="half" idx="10"/>
          </p:nvPr>
        </p:nvSpPr>
        <p:spPr/>
        <p:txBody>
          <a:bodyPr/>
          <a:lstStyle/>
          <a:p>
            <a:fld id="{3B3C3F40-699D-4E33-9CCE-70A7DED77BE5}" type="datetimeFigureOut">
              <a:rPr lang="en-US" smtClean="0"/>
              <a:t>5/19/2026</a:t>
            </a:fld>
            <a:endParaRPr lang="en-US"/>
          </a:p>
        </p:txBody>
      </p:sp>
      <p:sp>
        <p:nvSpPr>
          <p:cNvPr id="5" name="Footer Placeholder 4">
            <a:extLst>
              <a:ext uri="{FF2B5EF4-FFF2-40B4-BE49-F238E27FC236}">
                <a16:creationId xmlns:a16="http://schemas.microsoft.com/office/drawing/2014/main" id="{19473369-4194-447B-9091-8EAA1C9C85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AF7A15-F6DE-4683-BA3A-739AA2F9C513}"/>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250460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4F28E3-4C2C-4977-B7F4-63E4E8A0DD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9FE882-8776-498F-83E3-7AAF20E355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47B452-AC47-4B51-9DC6-88762456F697}"/>
              </a:ext>
            </a:extLst>
          </p:cNvPr>
          <p:cNvSpPr>
            <a:spLocks noGrp="1"/>
          </p:cNvSpPr>
          <p:nvPr>
            <p:ph type="dt" sz="half" idx="10"/>
          </p:nvPr>
        </p:nvSpPr>
        <p:spPr/>
        <p:txBody>
          <a:bodyPr/>
          <a:lstStyle/>
          <a:p>
            <a:fld id="{3B3C3F40-699D-4E33-9CCE-70A7DED77BE5}" type="datetimeFigureOut">
              <a:rPr lang="en-US" smtClean="0"/>
              <a:t>5/19/2026</a:t>
            </a:fld>
            <a:endParaRPr lang="en-US"/>
          </a:p>
        </p:txBody>
      </p:sp>
      <p:sp>
        <p:nvSpPr>
          <p:cNvPr id="5" name="Footer Placeholder 4">
            <a:extLst>
              <a:ext uri="{FF2B5EF4-FFF2-40B4-BE49-F238E27FC236}">
                <a16:creationId xmlns:a16="http://schemas.microsoft.com/office/drawing/2014/main" id="{07B506E7-4DFF-4C85-B766-840E3C7776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5B2631-77C9-468E-A98A-9ADB586A9578}"/>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984534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523A7-31F5-433F-803D-90D714D113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8B3FB3-24B1-40D3-86F6-4CAB200F30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EDA424-E3D7-4EF5-AF4C-8B46CE3B38FC}"/>
              </a:ext>
            </a:extLst>
          </p:cNvPr>
          <p:cNvSpPr>
            <a:spLocks noGrp="1"/>
          </p:cNvSpPr>
          <p:nvPr>
            <p:ph type="dt" sz="half" idx="10"/>
          </p:nvPr>
        </p:nvSpPr>
        <p:spPr/>
        <p:txBody>
          <a:bodyPr/>
          <a:lstStyle/>
          <a:p>
            <a:fld id="{3B3C3F40-699D-4E33-9CCE-70A7DED77BE5}" type="datetimeFigureOut">
              <a:rPr lang="en-US" smtClean="0"/>
              <a:t>5/19/2026</a:t>
            </a:fld>
            <a:endParaRPr lang="en-US"/>
          </a:p>
        </p:txBody>
      </p:sp>
      <p:sp>
        <p:nvSpPr>
          <p:cNvPr id="5" name="Footer Placeholder 4">
            <a:extLst>
              <a:ext uri="{FF2B5EF4-FFF2-40B4-BE49-F238E27FC236}">
                <a16:creationId xmlns:a16="http://schemas.microsoft.com/office/drawing/2014/main" id="{5A7DD295-E4F1-4D16-A690-4C9D0C7800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C5542E-89BF-49D3-BB42-FF968E93D19E}"/>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2469532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0232E-BAB3-4EBE-8D5C-E9BE1435EB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5F7E7BC-CB25-4478-A44B-1ABDABE64A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A992A-957E-4BA4-8DFC-D5931DD06748}"/>
              </a:ext>
            </a:extLst>
          </p:cNvPr>
          <p:cNvSpPr>
            <a:spLocks noGrp="1"/>
          </p:cNvSpPr>
          <p:nvPr>
            <p:ph type="dt" sz="half" idx="10"/>
          </p:nvPr>
        </p:nvSpPr>
        <p:spPr/>
        <p:txBody>
          <a:bodyPr/>
          <a:lstStyle/>
          <a:p>
            <a:fld id="{3B3C3F40-699D-4E33-9CCE-70A7DED77BE5}" type="datetimeFigureOut">
              <a:rPr lang="en-US" smtClean="0"/>
              <a:t>5/19/2026</a:t>
            </a:fld>
            <a:endParaRPr lang="en-US"/>
          </a:p>
        </p:txBody>
      </p:sp>
      <p:sp>
        <p:nvSpPr>
          <p:cNvPr id="5" name="Footer Placeholder 4">
            <a:extLst>
              <a:ext uri="{FF2B5EF4-FFF2-40B4-BE49-F238E27FC236}">
                <a16:creationId xmlns:a16="http://schemas.microsoft.com/office/drawing/2014/main" id="{342437F6-8BBD-4419-8910-0955A2E0C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8A510A-D8AD-4BF5-82F3-8F0D063E5F26}"/>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4289568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88E2A-84D7-4E5F-9893-6326D88AED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8D74E3-1D04-4A0C-B873-3B139A259E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949D8A-222B-4774-986D-9DA8C7D988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18ADA0-2C3F-453C-B524-673D307A4B69}"/>
              </a:ext>
            </a:extLst>
          </p:cNvPr>
          <p:cNvSpPr>
            <a:spLocks noGrp="1"/>
          </p:cNvSpPr>
          <p:nvPr>
            <p:ph type="dt" sz="half" idx="10"/>
          </p:nvPr>
        </p:nvSpPr>
        <p:spPr/>
        <p:txBody>
          <a:bodyPr/>
          <a:lstStyle/>
          <a:p>
            <a:fld id="{3B3C3F40-699D-4E33-9CCE-70A7DED77BE5}" type="datetimeFigureOut">
              <a:rPr lang="en-US" smtClean="0"/>
              <a:t>5/19/2026</a:t>
            </a:fld>
            <a:endParaRPr lang="en-US"/>
          </a:p>
        </p:txBody>
      </p:sp>
      <p:sp>
        <p:nvSpPr>
          <p:cNvPr id="6" name="Footer Placeholder 5">
            <a:extLst>
              <a:ext uri="{FF2B5EF4-FFF2-40B4-BE49-F238E27FC236}">
                <a16:creationId xmlns:a16="http://schemas.microsoft.com/office/drawing/2014/main" id="{7545FEE1-F9D6-4D75-9A47-638F8464BB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3CCC42-8590-46FF-8199-D2DE5CD4460C}"/>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1121327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EAF70-1952-47B1-8573-D8D75E337A5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35DBBB3-59C4-4E9A-8D9F-17100C2B38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603BC9-9E69-43CB-B7F7-4A4D74F891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9B07588-416B-4A82-87D9-508CBAB02A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0C5202B-AF89-49F9-86F0-04C0E3B1DD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8193936-3033-41D9-B48F-3B4015C4E617}"/>
              </a:ext>
            </a:extLst>
          </p:cNvPr>
          <p:cNvSpPr>
            <a:spLocks noGrp="1"/>
          </p:cNvSpPr>
          <p:nvPr>
            <p:ph type="dt" sz="half" idx="10"/>
          </p:nvPr>
        </p:nvSpPr>
        <p:spPr/>
        <p:txBody>
          <a:bodyPr/>
          <a:lstStyle/>
          <a:p>
            <a:fld id="{3B3C3F40-699D-4E33-9CCE-70A7DED77BE5}" type="datetimeFigureOut">
              <a:rPr lang="en-US" smtClean="0"/>
              <a:t>5/19/2026</a:t>
            </a:fld>
            <a:endParaRPr lang="en-US"/>
          </a:p>
        </p:txBody>
      </p:sp>
      <p:sp>
        <p:nvSpPr>
          <p:cNvPr id="8" name="Footer Placeholder 7">
            <a:extLst>
              <a:ext uri="{FF2B5EF4-FFF2-40B4-BE49-F238E27FC236}">
                <a16:creationId xmlns:a16="http://schemas.microsoft.com/office/drawing/2014/main" id="{C4C52D70-3097-4BD8-B598-4F8F0B49CA7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89ADD01-7D58-41B7-A888-04363052E64F}"/>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293575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C7FBF-E872-47E6-A689-F219496AC3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77A5CC2-9C6C-4DDB-A408-5FB914B14C0F}"/>
              </a:ext>
            </a:extLst>
          </p:cNvPr>
          <p:cNvSpPr>
            <a:spLocks noGrp="1"/>
          </p:cNvSpPr>
          <p:nvPr>
            <p:ph type="dt" sz="half" idx="10"/>
          </p:nvPr>
        </p:nvSpPr>
        <p:spPr/>
        <p:txBody>
          <a:bodyPr/>
          <a:lstStyle/>
          <a:p>
            <a:fld id="{3B3C3F40-699D-4E33-9CCE-70A7DED77BE5}" type="datetimeFigureOut">
              <a:rPr lang="en-US" smtClean="0"/>
              <a:t>5/19/2026</a:t>
            </a:fld>
            <a:endParaRPr lang="en-US"/>
          </a:p>
        </p:txBody>
      </p:sp>
      <p:sp>
        <p:nvSpPr>
          <p:cNvPr id="4" name="Footer Placeholder 3">
            <a:extLst>
              <a:ext uri="{FF2B5EF4-FFF2-40B4-BE49-F238E27FC236}">
                <a16:creationId xmlns:a16="http://schemas.microsoft.com/office/drawing/2014/main" id="{A1C6A387-9958-4334-AAF5-6D8C0132241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655FF80-1AFE-4241-9ACC-253318B07462}"/>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1914548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C39ABE1-6C88-469C-8E62-CB5EE8B648FF}"/>
              </a:ext>
            </a:extLst>
          </p:cNvPr>
          <p:cNvSpPr>
            <a:spLocks noGrp="1"/>
          </p:cNvSpPr>
          <p:nvPr>
            <p:ph type="dt" sz="half" idx="10"/>
          </p:nvPr>
        </p:nvSpPr>
        <p:spPr/>
        <p:txBody>
          <a:bodyPr/>
          <a:lstStyle/>
          <a:p>
            <a:fld id="{3B3C3F40-699D-4E33-9CCE-70A7DED77BE5}" type="datetimeFigureOut">
              <a:rPr lang="en-US" smtClean="0"/>
              <a:t>5/19/2026</a:t>
            </a:fld>
            <a:endParaRPr lang="en-US"/>
          </a:p>
        </p:txBody>
      </p:sp>
      <p:sp>
        <p:nvSpPr>
          <p:cNvPr id="3" name="Footer Placeholder 2">
            <a:extLst>
              <a:ext uri="{FF2B5EF4-FFF2-40B4-BE49-F238E27FC236}">
                <a16:creationId xmlns:a16="http://schemas.microsoft.com/office/drawing/2014/main" id="{59AB80E8-1D36-4A75-8253-AF7C730C46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12474A0-99DE-4E2A-A6DE-F87E906C1AE6}"/>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3147119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0155A-E0A9-4187-9E70-544B0A407F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48516BD-26F5-4725-983C-2492BE3288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C957683-51B7-4998-907C-8EA350603E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381099-DEDE-4384-891B-573E715EB46A}"/>
              </a:ext>
            </a:extLst>
          </p:cNvPr>
          <p:cNvSpPr>
            <a:spLocks noGrp="1"/>
          </p:cNvSpPr>
          <p:nvPr>
            <p:ph type="dt" sz="half" idx="10"/>
          </p:nvPr>
        </p:nvSpPr>
        <p:spPr/>
        <p:txBody>
          <a:bodyPr/>
          <a:lstStyle/>
          <a:p>
            <a:fld id="{3B3C3F40-699D-4E33-9CCE-70A7DED77BE5}" type="datetimeFigureOut">
              <a:rPr lang="en-US" smtClean="0"/>
              <a:t>5/19/2026</a:t>
            </a:fld>
            <a:endParaRPr lang="en-US"/>
          </a:p>
        </p:txBody>
      </p:sp>
      <p:sp>
        <p:nvSpPr>
          <p:cNvPr id="6" name="Footer Placeholder 5">
            <a:extLst>
              <a:ext uri="{FF2B5EF4-FFF2-40B4-BE49-F238E27FC236}">
                <a16:creationId xmlns:a16="http://schemas.microsoft.com/office/drawing/2014/main" id="{A40FDCB6-A470-4DE7-9161-A6ACCDA6A3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B31CFD-AED5-4907-8008-18FAD5B1518D}"/>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3696565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B7F86-4D93-43DF-ADB4-9EB0B45362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FC421DA-9384-4C94-9B47-D03B8FF5B9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BF8AF5A-70BE-42C7-8EF4-9CC8C5469F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F8DB40-015C-4D74-A994-0D65F7390580}"/>
              </a:ext>
            </a:extLst>
          </p:cNvPr>
          <p:cNvSpPr>
            <a:spLocks noGrp="1"/>
          </p:cNvSpPr>
          <p:nvPr>
            <p:ph type="dt" sz="half" idx="10"/>
          </p:nvPr>
        </p:nvSpPr>
        <p:spPr/>
        <p:txBody>
          <a:bodyPr/>
          <a:lstStyle/>
          <a:p>
            <a:fld id="{3B3C3F40-699D-4E33-9CCE-70A7DED77BE5}" type="datetimeFigureOut">
              <a:rPr lang="en-US" smtClean="0"/>
              <a:t>5/19/2026</a:t>
            </a:fld>
            <a:endParaRPr lang="en-US"/>
          </a:p>
        </p:txBody>
      </p:sp>
      <p:sp>
        <p:nvSpPr>
          <p:cNvPr id="6" name="Footer Placeholder 5">
            <a:extLst>
              <a:ext uri="{FF2B5EF4-FFF2-40B4-BE49-F238E27FC236}">
                <a16:creationId xmlns:a16="http://schemas.microsoft.com/office/drawing/2014/main" id="{6A5FBA7D-FBB3-4C65-9B8E-A6DC454A41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2799B7-ABBA-43B2-A123-53396F428C02}"/>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424843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2A5F63-310C-4613-91E1-1AE049203C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B1DA3B-2826-42E7-8926-0F30DBCD30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06E39-1E12-4617-8EF1-B4FCCF8EE7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3C3F40-699D-4E33-9CCE-70A7DED77BE5}" type="datetimeFigureOut">
              <a:rPr lang="en-US" smtClean="0"/>
              <a:t>5/19/2026</a:t>
            </a:fld>
            <a:endParaRPr lang="en-US"/>
          </a:p>
        </p:txBody>
      </p:sp>
      <p:sp>
        <p:nvSpPr>
          <p:cNvPr id="5" name="Footer Placeholder 4">
            <a:extLst>
              <a:ext uri="{FF2B5EF4-FFF2-40B4-BE49-F238E27FC236}">
                <a16:creationId xmlns:a16="http://schemas.microsoft.com/office/drawing/2014/main" id="{3D7C5E9F-9663-4E42-9172-96125B01CB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0B7DABB-F94C-4124-876A-045CBB055F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9FFD72-3628-4056-B07A-C797AB6FB5A8}" type="slidenum">
              <a:rPr lang="en-US" smtClean="0"/>
              <a:t>‹#›</a:t>
            </a:fld>
            <a:endParaRPr lang="en-US"/>
          </a:p>
        </p:txBody>
      </p:sp>
    </p:spTree>
    <p:extLst>
      <p:ext uri="{BB962C8B-B14F-4D97-AF65-F5344CB8AC3E}">
        <p14:creationId xmlns:p14="http://schemas.microsoft.com/office/powerpoint/2010/main" val="3806120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AA55003-A54A-4CE5-92F5-C18C0742082D}"/>
              </a:ext>
            </a:extLst>
          </p:cNvPr>
          <p:cNvGraphicFramePr>
            <a:graphicFrameLocks noGrp="1"/>
          </p:cNvGraphicFramePr>
          <p:nvPr>
            <p:extLst>
              <p:ext uri="{D42A27DB-BD31-4B8C-83A1-F6EECF244321}">
                <p14:modId xmlns:p14="http://schemas.microsoft.com/office/powerpoint/2010/main" val="2419960122"/>
              </p:ext>
            </p:extLst>
          </p:nvPr>
        </p:nvGraphicFramePr>
        <p:xfrm>
          <a:off x="169187" y="227239"/>
          <a:ext cx="11853625" cy="2829734"/>
        </p:xfrm>
        <a:graphic>
          <a:graphicData uri="http://schemas.openxmlformats.org/drawingml/2006/table">
            <a:tbl>
              <a:tblPr>
                <a:tableStyleId>{5C22544A-7EE6-4342-B048-85BDC9FD1C3A}</a:tableStyleId>
              </a:tblPr>
              <a:tblGrid>
                <a:gridCol w="3787010">
                  <a:extLst>
                    <a:ext uri="{9D8B030D-6E8A-4147-A177-3AD203B41FA5}">
                      <a16:colId xmlns:a16="http://schemas.microsoft.com/office/drawing/2014/main" val="4169444386"/>
                    </a:ext>
                  </a:extLst>
                </a:gridCol>
                <a:gridCol w="1460665">
                  <a:extLst>
                    <a:ext uri="{9D8B030D-6E8A-4147-A177-3AD203B41FA5}">
                      <a16:colId xmlns:a16="http://schemas.microsoft.com/office/drawing/2014/main" val="977834082"/>
                    </a:ext>
                  </a:extLst>
                </a:gridCol>
                <a:gridCol w="926276">
                  <a:extLst>
                    <a:ext uri="{9D8B030D-6E8A-4147-A177-3AD203B41FA5}">
                      <a16:colId xmlns:a16="http://schemas.microsoft.com/office/drawing/2014/main" val="2614588582"/>
                    </a:ext>
                  </a:extLst>
                </a:gridCol>
                <a:gridCol w="1401288">
                  <a:extLst>
                    <a:ext uri="{9D8B030D-6E8A-4147-A177-3AD203B41FA5}">
                      <a16:colId xmlns:a16="http://schemas.microsoft.com/office/drawing/2014/main" val="3459234498"/>
                    </a:ext>
                  </a:extLst>
                </a:gridCol>
                <a:gridCol w="1500242">
                  <a:extLst>
                    <a:ext uri="{9D8B030D-6E8A-4147-A177-3AD203B41FA5}">
                      <a16:colId xmlns:a16="http://schemas.microsoft.com/office/drawing/2014/main" val="397435421"/>
                    </a:ext>
                  </a:extLst>
                </a:gridCol>
                <a:gridCol w="993576">
                  <a:extLst>
                    <a:ext uri="{9D8B030D-6E8A-4147-A177-3AD203B41FA5}">
                      <a16:colId xmlns:a16="http://schemas.microsoft.com/office/drawing/2014/main" val="1091258314"/>
                    </a:ext>
                  </a:extLst>
                </a:gridCol>
                <a:gridCol w="892284">
                  <a:extLst>
                    <a:ext uri="{9D8B030D-6E8A-4147-A177-3AD203B41FA5}">
                      <a16:colId xmlns:a16="http://schemas.microsoft.com/office/drawing/2014/main" val="3510428317"/>
                    </a:ext>
                  </a:extLst>
                </a:gridCol>
                <a:gridCol w="892284">
                  <a:extLst>
                    <a:ext uri="{9D8B030D-6E8A-4147-A177-3AD203B41FA5}">
                      <a16:colId xmlns:a16="http://schemas.microsoft.com/office/drawing/2014/main" val="1676124294"/>
                    </a:ext>
                  </a:extLst>
                </a:gridCol>
              </a:tblGrid>
              <a:tr h="881500">
                <a:tc>
                  <a:txBody>
                    <a:bodyPr/>
                    <a:lstStyle/>
                    <a:p>
                      <a:pPr algn="l" fontAlgn="b"/>
                      <a:r>
                        <a:rPr lang="en-US" sz="1200" b="0" u="none" strike="noStrike" dirty="0">
                          <a:effectLst/>
                        </a:rPr>
                        <a:t>Asset allocation portfolio exposure for a Prudential </a:t>
                      </a:r>
                      <a:r>
                        <a:rPr lang="en-US" sz="1200" b="0" i="0" kern="1200" dirty="0">
                          <a:solidFill>
                            <a:schemeClr val="dk1"/>
                          </a:solidFill>
                          <a:effectLst/>
                          <a:latin typeface="+mn-lt"/>
                          <a:ea typeface="+mn-ea"/>
                          <a:cs typeface="+mn-cs"/>
                        </a:rPr>
                        <a:t>Premier Retirement</a:t>
                      </a:r>
                      <a:r>
                        <a:rPr lang="en-US" sz="1200" b="0" i="0" kern="1200" baseline="30000" dirty="0">
                          <a:solidFill>
                            <a:schemeClr val="dk1"/>
                          </a:solidFill>
                          <a:effectLst/>
                          <a:latin typeface="+mn-lt"/>
                          <a:ea typeface="+mn-ea"/>
                          <a:cs typeface="+mn-cs"/>
                        </a:rPr>
                        <a:t>®</a:t>
                      </a:r>
                      <a:r>
                        <a:rPr lang="en-US" sz="1200" b="0" i="0" kern="1200" dirty="0">
                          <a:solidFill>
                            <a:schemeClr val="dk1"/>
                          </a:solidFill>
                          <a:effectLst/>
                          <a:latin typeface="+mn-lt"/>
                          <a:ea typeface="+mn-ea"/>
                          <a:cs typeface="+mn-cs"/>
                        </a:rPr>
                        <a:t> variable annuity with our optional Highest Daily Lifetime Income benefit, available for an additional fee.</a:t>
                      </a:r>
                    </a:p>
                    <a:p>
                      <a:pPr algn="l" fontAlgn="b"/>
                      <a:r>
                        <a:rPr lang="en-US" sz="1200" b="0" u="none" strike="noStrike" dirty="0">
                          <a:effectLst/>
                        </a:rPr>
                        <a:t>As of 5/15/2026</a:t>
                      </a:r>
                      <a:endParaRPr lang="en-US" sz="1200" b="0"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Broad US Equity</a:t>
                      </a:r>
                    </a:p>
                    <a:p>
                      <a:pPr algn="ctr" fontAlgn="b"/>
                      <a:r>
                        <a:rPr lang="en-US" sz="1200" b="1" u="none" strike="noStrike" dirty="0">
                          <a:effectLst/>
                        </a:rPr>
                        <a:t> ex-Small Cap</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Broad US Small Cap</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Broad International Equity</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Investment Grade Fixed Income</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High Yield Fixed Income</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Treasuries</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Cash </a:t>
                      </a:r>
                      <a:endParaRPr lang="en-US" sz="1200" b="1" i="0" u="none" strike="noStrike" dirty="0">
                        <a:solidFill>
                          <a:srgbClr val="000000"/>
                        </a:solidFill>
                        <a:effectLst/>
                        <a:latin typeface="Calibri" panose="020F0502020204030204" pitchFamily="34" charset="0"/>
                      </a:endParaRPr>
                    </a:p>
                  </a:txBody>
                  <a:tcPr marL="12352" marR="12352" marT="12352" marB="0" anchor="ctr"/>
                </a:tc>
                <a:extLst>
                  <a:ext uri="{0D108BD9-81ED-4DB2-BD59-A6C34878D82A}">
                    <a16:rowId xmlns:a16="http://schemas.microsoft.com/office/drawing/2014/main" val="2304141448"/>
                  </a:ext>
                </a:extLst>
              </a:tr>
              <a:tr h="205151">
                <a:tc>
                  <a:txBody>
                    <a:bodyPr/>
                    <a:lstStyle/>
                    <a:p>
                      <a:pPr algn="l" fontAlgn="b"/>
                      <a:r>
                        <a:rPr lang="fr-FR" sz="1100" b="1" i="0" u="none" strike="noStrike" dirty="0">
                          <a:solidFill>
                            <a:srgbClr val="000000"/>
                          </a:solidFill>
                          <a:effectLst/>
                          <a:latin typeface="Aptos Narrow" panose="020B0004020202020204" pitchFamily="34" charset="0"/>
                        </a:rPr>
                        <a:t>AST MULTI ASSET DIVERSIFIED PLUS PORTFOLIO</a:t>
                      </a:r>
                    </a:p>
                  </a:txBody>
                  <a:tcPr marL="9525" marR="9525" marT="9525" marB="0" anchor="b"/>
                </a:tc>
                <a:tc>
                  <a:txBody>
                    <a:bodyPr/>
                    <a:lstStyle/>
                    <a:p>
                      <a:pPr algn="ctr" rtl="0" fontAlgn="t">
                        <a:buNone/>
                      </a:pPr>
                      <a:r>
                        <a:rPr lang="en-US" sz="1000" b="1" i="0" u="none" strike="noStrike" dirty="0">
                          <a:solidFill>
                            <a:srgbClr val="000000"/>
                          </a:solidFill>
                          <a:effectLst/>
                          <a:latin typeface="Arial" panose="020B0604020202020204" pitchFamily="34" charset="0"/>
                        </a:rPr>
                        <a:t>20.61%</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10.10%</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19.76%</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23.11%</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8.97%</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2.64%</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14.81%</a:t>
                      </a:r>
                    </a:p>
                  </a:txBody>
                  <a:tcPr marL="6350" marR="6350" marT="6350" marB="0" anchor="ctr"/>
                </a:tc>
                <a:extLst>
                  <a:ext uri="{0D108BD9-81ED-4DB2-BD59-A6C34878D82A}">
                    <a16:rowId xmlns:a16="http://schemas.microsoft.com/office/drawing/2014/main" val="145633138"/>
                  </a:ext>
                </a:extLst>
              </a:tr>
              <a:tr h="230680">
                <a:tc>
                  <a:txBody>
                    <a:bodyPr/>
                    <a:lstStyle/>
                    <a:p>
                      <a:pPr algn="l" fontAlgn="b"/>
                      <a:r>
                        <a:rPr lang="fr-FR" sz="1100" b="1" i="0" u="none" strike="noStrike" dirty="0">
                          <a:solidFill>
                            <a:srgbClr val="000000"/>
                          </a:solidFill>
                          <a:effectLst/>
                          <a:latin typeface="Aptos Narrow" panose="020B0004020202020204" pitchFamily="34" charset="0"/>
                        </a:rPr>
                        <a:t>AST  MULTI ASSET DIVERSIFIED PORTFOLIO</a:t>
                      </a:r>
                    </a:p>
                  </a:txBody>
                  <a:tcPr marL="9525" marR="9525" marT="9525" marB="0" anchor="b"/>
                </a:tc>
                <a:tc>
                  <a:txBody>
                    <a:bodyPr/>
                    <a:lstStyle/>
                    <a:p>
                      <a:pPr algn="ctr" rtl="0" fontAlgn="t">
                        <a:buNone/>
                      </a:pPr>
                      <a:r>
                        <a:rPr lang="en-US" sz="1000" b="1" i="0" u="none" strike="noStrike" dirty="0">
                          <a:solidFill>
                            <a:srgbClr val="000000"/>
                          </a:solidFill>
                          <a:effectLst/>
                          <a:latin typeface="Arial" panose="020B0604020202020204" pitchFamily="34" charset="0"/>
                        </a:rPr>
                        <a:t>40.01%</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5.09%</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19.71%</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22.92%</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4.22%</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1.54%</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6.19%</a:t>
                      </a:r>
                    </a:p>
                  </a:txBody>
                  <a:tcPr marL="6350" marR="6350" marT="6350" marB="0" anchor="ctr"/>
                </a:tc>
                <a:extLst>
                  <a:ext uri="{0D108BD9-81ED-4DB2-BD59-A6C34878D82A}">
                    <a16:rowId xmlns:a16="http://schemas.microsoft.com/office/drawing/2014/main" val="288183795"/>
                  </a:ext>
                </a:extLst>
              </a:tr>
              <a:tr h="224493">
                <a:tc>
                  <a:txBody>
                    <a:bodyPr/>
                    <a:lstStyle/>
                    <a:p>
                      <a:pPr algn="l" fontAlgn="b"/>
                      <a:r>
                        <a:rPr lang="en-US" sz="1100" b="1" i="0" u="none" strike="noStrike" dirty="0">
                          <a:solidFill>
                            <a:srgbClr val="000000"/>
                          </a:solidFill>
                          <a:effectLst/>
                          <a:latin typeface="Aptos Narrow" panose="020B0004020202020204" pitchFamily="34" charset="0"/>
                        </a:rPr>
                        <a:t>AST BALANCED ASSET ALLOCATION PORTFOLIO</a:t>
                      </a:r>
                    </a:p>
                  </a:txBody>
                  <a:tcPr marL="9525" marR="9525" marT="9525" marB="0" anchor="b"/>
                </a:tc>
                <a:tc>
                  <a:txBody>
                    <a:bodyPr/>
                    <a:lstStyle/>
                    <a:p>
                      <a:pPr algn="ctr" rtl="0" fontAlgn="t">
                        <a:buNone/>
                      </a:pPr>
                      <a:r>
                        <a:rPr lang="en-US" sz="1000" b="1" i="0" u="none" strike="noStrike" dirty="0">
                          <a:solidFill>
                            <a:srgbClr val="000000"/>
                          </a:solidFill>
                          <a:effectLst/>
                          <a:latin typeface="Arial" panose="020B0604020202020204" pitchFamily="34" charset="0"/>
                        </a:rPr>
                        <a:t>47.68%</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2.48%</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11.43%</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32.67%</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0.25%</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4.54%</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0.17%</a:t>
                      </a:r>
                    </a:p>
                  </a:txBody>
                  <a:tcPr marL="6350" marR="6350" marT="6350" marB="0" anchor="ctr"/>
                </a:tc>
                <a:extLst>
                  <a:ext uri="{0D108BD9-81ED-4DB2-BD59-A6C34878D82A}">
                    <a16:rowId xmlns:a16="http://schemas.microsoft.com/office/drawing/2014/main" val="372747435"/>
                  </a:ext>
                </a:extLst>
              </a:tr>
              <a:tr h="251075">
                <a:tc>
                  <a:txBody>
                    <a:bodyPr/>
                    <a:lstStyle/>
                    <a:p>
                      <a:pPr algn="l" fontAlgn="b"/>
                      <a:r>
                        <a:rPr lang="fr-FR" sz="1100" b="1" i="0" u="none" strike="noStrike" dirty="0">
                          <a:solidFill>
                            <a:srgbClr val="000000"/>
                          </a:solidFill>
                          <a:effectLst/>
                          <a:latin typeface="Aptos Narrow" panose="020B0004020202020204" pitchFamily="34" charset="0"/>
                        </a:rPr>
                        <a:t>AST AGGRESSIVE ASSET ALLOCATION PORTFOLIO</a:t>
                      </a:r>
                    </a:p>
                  </a:txBody>
                  <a:tcPr marL="9525" marR="9525" marT="9525" marB="0" anchor="b"/>
                </a:tc>
                <a:tc>
                  <a:txBody>
                    <a:bodyPr/>
                    <a:lstStyle/>
                    <a:p>
                      <a:pPr algn="ctr" rtl="0" fontAlgn="t">
                        <a:buNone/>
                      </a:pPr>
                      <a:r>
                        <a:rPr lang="en-US" sz="1000" b="1" i="0" u="none" strike="noStrike" dirty="0">
                          <a:solidFill>
                            <a:srgbClr val="000000"/>
                          </a:solidFill>
                          <a:effectLst/>
                          <a:latin typeface="Arial" panose="020B0604020202020204" pitchFamily="34" charset="0"/>
                        </a:rPr>
                        <a:t>59.16%</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3.02%</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14.34%</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18.74%</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0.25%</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3.56%</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0.15%</a:t>
                      </a:r>
                    </a:p>
                  </a:txBody>
                  <a:tcPr marL="6350" marR="6350" marT="6350" marB="0" anchor="ctr"/>
                </a:tc>
                <a:extLst>
                  <a:ext uri="{0D108BD9-81ED-4DB2-BD59-A6C34878D82A}">
                    <a16:rowId xmlns:a16="http://schemas.microsoft.com/office/drawing/2014/main" val="1515904913"/>
                  </a:ext>
                </a:extLst>
              </a:tr>
              <a:tr h="53528">
                <a:tc>
                  <a:txBody>
                    <a:bodyPr/>
                    <a:lstStyle/>
                    <a:p>
                      <a:pPr algn="l" fontAlgn="b"/>
                      <a:r>
                        <a:rPr lang="en-US" sz="1100" b="1" i="0" u="none" strike="noStrike" dirty="0">
                          <a:solidFill>
                            <a:srgbClr val="000000"/>
                          </a:solidFill>
                          <a:effectLst/>
                          <a:latin typeface="Aptos Narrow" panose="020B0004020202020204" pitchFamily="34" charset="0"/>
                        </a:rPr>
                        <a:t>AST JP Morgan Moderate Multi- Asset Portfolio</a:t>
                      </a:r>
                    </a:p>
                  </a:txBody>
                  <a:tcPr marL="9525" marR="9525" marT="9525"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51.86%</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0.02%</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20.89%</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32.14%</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0.08%</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0.00%</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-4.99%</a:t>
                      </a:r>
                    </a:p>
                  </a:txBody>
                  <a:tcPr marL="6350" marR="6350" marT="6350" marB="0" anchor="b"/>
                </a:tc>
                <a:extLst>
                  <a:ext uri="{0D108BD9-81ED-4DB2-BD59-A6C34878D82A}">
                    <a16:rowId xmlns:a16="http://schemas.microsoft.com/office/drawing/2014/main" val="101141298"/>
                  </a:ext>
                </a:extLst>
              </a:tr>
              <a:tr h="240685">
                <a:tc>
                  <a:txBody>
                    <a:bodyPr/>
                    <a:lstStyle/>
                    <a:p>
                      <a:pPr algn="l" fontAlgn="b"/>
                      <a:r>
                        <a:rPr lang="it-IT" sz="1100" b="1" i="0" u="none" strike="noStrike" dirty="0">
                          <a:solidFill>
                            <a:srgbClr val="000000"/>
                          </a:solidFill>
                          <a:effectLst/>
                          <a:latin typeface="Aptos Narrow" panose="020B0004020202020204" pitchFamily="34" charset="0"/>
                        </a:rPr>
                        <a:t>AST JP Morgan Conservative Multi-Asset Portfolio</a:t>
                      </a:r>
                    </a:p>
                  </a:txBody>
                  <a:tcPr marL="9525" marR="9525" marT="9525"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33.73%</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0.01%</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14.01%</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56.74%</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0.11%</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0.00%</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-4.60%</a:t>
                      </a:r>
                    </a:p>
                  </a:txBody>
                  <a:tcPr marL="6350" marR="6350" marT="6350" marB="0" anchor="b"/>
                </a:tc>
                <a:extLst>
                  <a:ext uri="{0D108BD9-81ED-4DB2-BD59-A6C34878D82A}">
                    <a16:rowId xmlns:a16="http://schemas.microsoft.com/office/drawing/2014/main" val="292230066"/>
                  </a:ext>
                </a:extLst>
              </a:tr>
              <a:tr h="258979">
                <a:tc>
                  <a:txBody>
                    <a:bodyPr/>
                    <a:lstStyle/>
                    <a:p>
                      <a:pPr algn="l" fontAlgn="b"/>
                      <a:r>
                        <a:rPr lang="fr-FR" sz="1100" b="1" i="0" u="none" strike="noStrike" dirty="0">
                          <a:solidFill>
                            <a:srgbClr val="000000"/>
                          </a:solidFill>
                          <a:effectLst/>
                          <a:latin typeface="Aptos Narrow" panose="020B0004020202020204" pitchFamily="34" charset="0"/>
                        </a:rPr>
                        <a:t>AST PRESERVATION ASSET ALLOCATION PORTFOLIO</a:t>
                      </a:r>
                    </a:p>
                  </a:txBody>
                  <a:tcPr marL="9525" marR="9525" marT="9525" marB="0" anchor="b"/>
                </a:tc>
                <a:tc>
                  <a:txBody>
                    <a:bodyPr/>
                    <a:lstStyle/>
                    <a:p>
                      <a:pPr algn="ctr" rtl="0" fontAlgn="t">
                        <a:buNone/>
                      </a:pPr>
                      <a:r>
                        <a:rPr lang="en-US" sz="1000" b="1" i="0" u="none" strike="noStrike" dirty="0">
                          <a:solidFill>
                            <a:srgbClr val="000000"/>
                          </a:solidFill>
                          <a:effectLst/>
                          <a:latin typeface="Arial" panose="020B0604020202020204" pitchFamily="34" charset="0"/>
                        </a:rPr>
                        <a:t>28.43%</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1.56%</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6.55%</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56.98%</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0.26%</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5.29%</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0.15%</a:t>
                      </a:r>
                    </a:p>
                  </a:txBody>
                  <a:tcPr marL="6350" marR="6350" marT="6350" marB="0" anchor="ctr"/>
                </a:tc>
                <a:extLst>
                  <a:ext uri="{0D108BD9-81ED-4DB2-BD59-A6C34878D82A}">
                    <a16:rowId xmlns:a16="http://schemas.microsoft.com/office/drawing/2014/main" val="3253313855"/>
                  </a:ext>
                </a:extLst>
              </a:tr>
              <a:tr h="145708">
                <a:tc>
                  <a:txBody>
                    <a:bodyPr/>
                    <a:lstStyle/>
                    <a:p>
                      <a:pPr algn="l" fontAlgn="b"/>
                      <a:r>
                        <a:rPr lang="it-IT" sz="1100" b="1" i="0" u="none" strike="noStrike" dirty="0">
                          <a:solidFill>
                            <a:srgbClr val="000000"/>
                          </a:solidFill>
                          <a:effectLst/>
                          <a:latin typeface="Aptos Narrow" panose="020B0004020202020204" pitchFamily="34" charset="0"/>
                        </a:rPr>
                        <a:t>AST PGIM AGGRESSIVE MULTI ASSET</a:t>
                      </a:r>
                    </a:p>
                  </a:txBody>
                  <a:tcPr marL="9525" marR="9525" marT="9525" marB="0" anchor="b"/>
                </a:tc>
                <a:tc>
                  <a:txBody>
                    <a:bodyPr/>
                    <a:lstStyle/>
                    <a:p>
                      <a:pPr algn="ctr" rtl="0" fontAlgn="t">
                        <a:buNone/>
                      </a:pPr>
                      <a:r>
                        <a:rPr lang="en-US" sz="1000" b="1" i="0" u="none" strike="noStrike" dirty="0">
                          <a:solidFill>
                            <a:srgbClr val="000000"/>
                          </a:solidFill>
                          <a:effectLst/>
                          <a:latin typeface="Arial" panose="020B0604020202020204" pitchFamily="34" charset="0"/>
                        </a:rPr>
                        <a:t>55.35%</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2.54%</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14.44%</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26.00%</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0.00%</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1.44%</a:t>
                      </a:r>
                    </a:p>
                  </a:txBody>
                  <a:tcPr marL="6350" marR="6350" marT="6350" marB="0" anchor="ctr"/>
                </a:tc>
                <a:tc>
                  <a:txBody>
                    <a:bodyPr/>
                    <a:lstStyle/>
                    <a:p>
                      <a:pPr algn="ctr" rtl="0" fontAlgn="t">
                        <a:buNone/>
                      </a:pPr>
                      <a:r>
                        <a:rPr lang="en-US" sz="1000" b="1" i="0" u="none" strike="noStrike" dirty="0">
                          <a:solidFill>
                            <a:srgbClr val="000000"/>
                          </a:solidFill>
                          <a:effectLst/>
                          <a:latin typeface="Arial" panose="020B0604020202020204" pitchFamily="34" charset="0"/>
                        </a:rPr>
                        <a:t>0.23%</a:t>
                      </a:r>
                    </a:p>
                  </a:txBody>
                  <a:tcPr marL="6350" marR="6350" marT="6350" marB="0" anchor="ctr"/>
                </a:tc>
                <a:extLst>
                  <a:ext uri="{0D108BD9-81ED-4DB2-BD59-A6C34878D82A}">
                    <a16:rowId xmlns:a16="http://schemas.microsoft.com/office/drawing/2014/main" val="4063652666"/>
                  </a:ext>
                </a:extLst>
              </a:tr>
              <a:tr h="182841">
                <a:tc>
                  <a:txBody>
                    <a:bodyPr/>
                    <a:lstStyle/>
                    <a:p>
                      <a:pPr algn="l" fontAlgn="b"/>
                      <a:r>
                        <a:rPr lang="it-IT" sz="1100" b="1" i="0" u="none" strike="noStrike" dirty="0">
                          <a:solidFill>
                            <a:srgbClr val="000000"/>
                          </a:solidFill>
                          <a:effectLst/>
                          <a:latin typeface="Aptos Narrow" panose="020B0004020202020204" pitchFamily="34" charset="0"/>
                        </a:rPr>
                        <a:t>AST JP Morgan Aggressive Multi-Asset Portfolio</a:t>
                      </a:r>
                    </a:p>
                  </a:txBody>
                  <a:tcPr marL="9525" marR="9525" marT="9525"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65.68%</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0.01%</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26.50%</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12.07%</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0.00%</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0.00%</a:t>
                      </a:r>
                    </a:p>
                  </a:txBody>
                  <a:tcPr marL="6350" marR="6350" marT="6350" marB="0" anchor="b"/>
                </a:tc>
                <a:tc>
                  <a:txBody>
                    <a:bodyPr/>
                    <a:lstStyle/>
                    <a:p>
                      <a:pPr algn="ctr" fontAlgn="b">
                        <a:buNone/>
                      </a:pPr>
                      <a:r>
                        <a:rPr lang="en-US" sz="1000" b="1" i="0" u="none" strike="noStrike" dirty="0">
                          <a:solidFill>
                            <a:srgbClr val="000000"/>
                          </a:solidFill>
                          <a:effectLst/>
                          <a:latin typeface="Arial" panose="020B0604020202020204" pitchFamily="34" charset="0"/>
                          <a:cs typeface="Arial" panose="020B0604020202020204" pitchFamily="34" charset="0"/>
                        </a:rPr>
                        <a:t>-4.26%</a:t>
                      </a:r>
                    </a:p>
                  </a:txBody>
                  <a:tcPr marL="6350" marR="6350" marT="6350" marB="0" anchor="b"/>
                </a:tc>
                <a:extLst>
                  <a:ext uri="{0D108BD9-81ED-4DB2-BD59-A6C34878D82A}">
                    <a16:rowId xmlns:a16="http://schemas.microsoft.com/office/drawing/2014/main" val="251249873"/>
                  </a:ext>
                </a:extLst>
              </a:tr>
            </a:tbl>
          </a:graphicData>
        </a:graphic>
      </p:graphicFrame>
      <p:sp>
        <p:nvSpPr>
          <p:cNvPr id="2" name="TextBox 1">
            <a:extLst>
              <a:ext uri="{FF2B5EF4-FFF2-40B4-BE49-F238E27FC236}">
                <a16:creationId xmlns:a16="http://schemas.microsoft.com/office/drawing/2014/main" id="{712B7654-33B5-450B-9825-6A568D6066C0}"/>
              </a:ext>
            </a:extLst>
          </p:cNvPr>
          <p:cNvSpPr txBox="1"/>
          <p:nvPr/>
        </p:nvSpPr>
        <p:spPr>
          <a:xfrm>
            <a:off x="95002" y="6523880"/>
            <a:ext cx="9132125" cy="261610"/>
          </a:xfrm>
          <a:prstGeom prst="rect">
            <a:avLst/>
          </a:prstGeom>
          <a:noFill/>
        </p:spPr>
        <p:txBody>
          <a:bodyPr wrap="square" rtlCol="0">
            <a:spAutoFit/>
          </a:bodyPr>
          <a:lstStyle/>
          <a:p>
            <a:r>
              <a:rPr lang="en-US" sz="1100" dirty="0"/>
              <a:t>Please note not all portfolio allocations may be available and due to rounding portfolio allocations may not total to 100%.</a:t>
            </a:r>
          </a:p>
        </p:txBody>
      </p:sp>
      <p:graphicFrame>
        <p:nvGraphicFramePr>
          <p:cNvPr id="5" name="Table 4">
            <a:extLst>
              <a:ext uri="{FF2B5EF4-FFF2-40B4-BE49-F238E27FC236}">
                <a16:creationId xmlns:a16="http://schemas.microsoft.com/office/drawing/2014/main" id="{42FFFE7E-100F-4CF6-B850-DD769593ADE7}"/>
              </a:ext>
            </a:extLst>
          </p:cNvPr>
          <p:cNvGraphicFramePr>
            <a:graphicFrameLocks noGrp="1"/>
          </p:cNvGraphicFramePr>
          <p:nvPr>
            <p:extLst>
              <p:ext uri="{D42A27DB-BD31-4B8C-83A1-F6EECF244321}">
                <p14:modId xmlns:p14="http://schemas.microsoft.com/office/powerpoint/2010/main" val="1266714184"/>
              </p:ext>
            </p:extLst>
          </p:nvPr>
        </p:nvGraphicFramePr>
        <p:xfrm>
          <a:off x="179348" y="5270458"/>
          <a:ext cx="10607188" cy="702063"/>
        </p:xfrm>
        <a:graphic>
          <a:graphicData uri="http://schemas.openxmlformats.org/drawingml/2006/table">
            <a:tbl>
              <a:tblPr>
                <a:tableStyleId>{5C22544A-7EE6-4342-B048-85BDC9FD1C3A}</a:tableStyleId>
              </a:tblPr>
              <a:tblGrid>
                <a:gridCol w="4325142">
                  <a:extLst>
                    <a:ext uri="{9D8B030D-6E8A-4147-A177-3AD203B41FA5}">
                      <a16:colId xmlns:a16="http://schemas.microsoft.com/office/drawing/2014/main" val="4169444386"/>
                    </a:ext>
                  </a:extLst>
                </a:gridCol>
                <a:gridCol w="1246437">
                  <a:extLst>
                    <a:ext uri="{9D8B030D-6E8A-4147-A177-3AD203B41FA5}">
                      <a16:colId xmlns:a16="http://schemas.microsoft.com/office/drawing/2014/main" val="977834082"/>
                    </a:ext>
                  </a:extLst>
                </a:gridCol>
                <a:gridCol w="1163343">
                  <a:extLst>
                    <a:ext uri="{9D8B030D-6E8A-4147-A177-3AD203B41FA5}">
                      <a16:colId xmlns:a16="http://schemas.microsoft.com/office/drawing/2014/main" val="2614588582"/>
                    </a:ext>
                  </a:extLst>
                </a:gridCol>
                <a:gridCol w="1379392">
                  <a:extLst>
                    <a:ext uri="{9D8B030D-6E8A-4147-A177-3AD203B41FA5}">
                      <a16:colId xmlns:a16="http://schemas.microsoft.com/office/drawing/2014/main" val="3459234498"/>
                    </a:ext>
                  </a:extLst>
                </a:gridCol>
                <a:gridCol w="1246437">
                  <a:extLst>
                    <a:ext uri="{9D8B030D-6E8A-4147-A177-3AD203B41FA5}">
                      <a16:colId xmlns:a16="http://schemas.microsoft.com/office/drawing/2014/main" val="397435421"/>
                    </a:ext>
                  </a:extLst>
                </a:gridCol>
                <a:gridCol w="1246437">
                  <a:extLst>
                    <a:ext uri="{9D8B030D-6E8A-4147-A177-3AD203B41FA5}">
                      <a16:colId xmlns:a16="http://schemas.microsoft.com/office/drawing/2014/main" val="1091258314"/>
                    </a:ext>
                  </a:extLst>
                </a:gridCol>
              </a:tblGrid>
              <a:tr h="479178">
                <a:tc>
                  <a:txBody>
                    <a:bodyPr/>
                    <a:lstStyle/>
                    <a:p>
                      <a:pPr algn="l" fontAlgn="b"/>
                      <a:endParaRPr lang="en-US" sz="1200" b="0"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Broad Equity</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Investment Grade Fixed Income</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High Yield Fixed Income</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Treasuries</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i="0" u="none" strike="noStrike" dirty="0">
                          <a:solidFill>
                            <a:srgbClr val="000000"/>
                          </a:solidFill>
                          <a:effectLst/>
                          <a:latin typeface="Calibri" panose="020F0502020204030204" pitchFamily="34" charset="0"/>
                        </a:rPr>
                        <a:t>Cash</a:t>
                      </a:r>
                    </a:p>
                  </a:txBody>
                  <a:tcPr marL="12352" marR="12352" marT="12352" marB="0" anchor="ctr"/>
                </a:tc>
                <a:extLst>
                  <a:ext uri="{0D108BD9-81ED-4DB2-BD59-A6C34878D82A}">
                    <a16:rowId xmlns:a16="http://schemas.microsoft.com/office/drawing/2014/main" val="2304141448"/>
                  </a:ext>
                </a:extLst>
              </a:tr>
              <a:tr h="0">
                <a:tc>
                  <a:txBody>
                    <a:bodyPr/>
                    <a:lstStyle/>
                    <a:p>
                      <a:pPr algn="l" fontAlgn="b"/>
                      <a:r>
                        <a:rPr lang="en-US" sz="1050" b="1" u="none" strike="noStrike" dirty="0">
                          <a:effectLst/>
                        </a:rPr>
                        <a:t>AST Investment Grade Bond Portfolio</a:t>
                      </a:r>
                      <a:endParaRPr lang="en-US" sz="105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400" b="1" i="0" u="none" strike="noStrike" dirty="0">
                          <a:solidFill>
                            <a:srgbClr val="000000"/>
                          </a:solidFill>
                          <a:effectLst/>
                          <a:latin typeface="Aptos Narrow" panose="020B0004020202020204" pitchFamily="34" charset="0"/>
                        </a:rPr>
                        <a:t>-</a:t>
                      </a:r>
                    </a:p>
                  </a:txBody>
                  <a:tcPr marL="9525" marR="9525" marT="9525" marB="0" anchor="b"/>
                </a:tc>
                <a:tc>
                  <a:txBody>
                    <a:bodyPr/>
                    <a:lstStyle/>
                    <a:p>
                      <a:pPr algn="ctr" fontAlgn="b">
                        <a:buNone/>
                      </a:pPr>
                      <a:r>
                        <a:rPr lang="en-US" sz="1400" b="1" i="0" u="none" strike="noStrike" dirty="0">
                          <a:solidFill>
                            <a:srgbClr val="000000"/>
                          </a:solidFill>
                          <a:effectLst/>
                          <a:latin typeface="Calibri" panose="020F0502020204030204" pitchFamily="34" charset="0"/>
                        </a:rPr>
                        <a:t>78.53%</a:t>
                      </a:r>
                    </a:p>
                  </a:txBody>
                  <a:tcPr marL="6350" marR="6350" marT="6350" marB="0" anchor="ctr"/>
                </a:tc>
                <a:tc>
                  <a:txBody>
                    <a:bodyPr/>
                    <a:lstStyle/>
                    <a:p>
                      <a:pPr algn="ctr" fontAlgn="b">
                        <a:buNone/>
                      </a:pPr>
                      <a:r>
                        <a:rPr lang="en-US" sz="1400" b="1" i="0" u="none" strike="noStrike" dirty="0">
                          <a:solidFill>
                            <a:srgbClr val="000000"/>
                          </a:solidFill>
                          <a:effectLst/>
                          <a:latin typeface="Calibri" panose="020F0502020204030204" pitchFamily="34" charset="0"/>
                        </a:rPr>
                        <a:t>0.74%</a:t>
                      </a:r>
                    </a:p>
                  </a:txBody>
                  <a:tcPr marL="6350" marR="6350" marT="6350" marB="0" anchor="ctr"/>
                </a:tc>
                <a:tc>
                  <a:txBody>
                    <a:bodyPr/>
                    <a:lstStyle/>
                    <a:p>
                      <a:pPr algn="ctr" fontAlgn="b">
                        <a:buNone/>
                      </a:pPr>
                      <a:r>
                        <a:rPr lang="en-US" sz="1400" b="1" i="0" u="none" strike="noStrike" dirty="0">
                          <a:solidFill>
                            <a:srgbClr val="000000"/>
                          </a:solidFill>
                          <a:effectLst/>
                          <a:latin typeface="Calibri" panose="020F0502020204030204" pitchFamily="34" charset="0"/>
                        </a:rPr>
                        <a:t>19.24%</a:t>
                      </a:r>
                    </a:p>
                  </a:txBody>
                  <a:tcPr marL="6350" marR="6350" marT="6350" marB="0" anchor="ctr"/>
                </a:tc>
                <a:tc>
                  <a:txBody>
                    <a:bodyPr/>
                    <a:lstStyle/>
                    <a:p>
                      <a:pPr algn="ctr" fontAlgn="b">
                        <a:buNone/>
                      </a:pPr>
                      <a:r>
                        <a:rPr lang="en-US" sz="1400" b="1" i="0" u="none" strike="noStrike" dirty="0">
                          <a:solidFill>
                            <a:srgbClr val="000000"/>
                          </a:solidFill>
                          <a:effectLst/>
                          <a:latin typeface="Calibri" panose="020F0502020204030204" pitchFamily="34" charset="0"/>
                        </a:rPr>
                        <a:t>1.49%</a:t>
                      </a:r>
                    </a:p>
                  </a:txBody>
                  <a:tcPr marL="6350" marR="6350" marT="6350" marB="0" anchor="ctr"/>
                </a:tc>
                <a:extLst>
                  <a:ext uri="{0D108BD9-81ED-4DB2-BD59-A6C34878D82A}">
                    <a16:rowId xmlns:a16="http://schemas.microsoft.com/office/drawing/2014/main" val="145633138"/>
                  </a:ext>
                </a:extLst>
              </a:tr>
            </a:tbl>
          </a:graphicData>
        </a:graphic>
      </p:graphicFrame>
    </p:spTree>
    <p:extLst>
      <p:ext uri="{BB962C8B-B14F-4D97-AF65-F5344CB8AC3E}">
        <p14:creationId xmlns:p14="http://schemas.microsoft.com/office/powerpoint/2010/main" val="2957250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B518AD1-284F-4B33-838D-36D8CE5F2AA8}"/>
              </a:ext>
            </a:extLst>
          </p:cNvPr>
          <p:cNvSpPr txBox="1"/>
          <p:nvPr/>
        </p:nvSpPr>
        <p:spPr>
          <a:xfrm>
            <a:off x="265043" y="302359"/>
            <a:ext cx="11776536" cy="6709529"/>
          </a:xfrm>
          <a:prstGeom prst="rect">
            <a:avLst/>
          </a:prstGeom>
          <a:noFill/>
        </p:spPr>
        <p:txBody>
          <a:bodyPr wrap="square" rtlCol="0">
            <a:spAutoFit/>
          </a:bodyPr>
          <a:lstStyle/>
          <a:p>
            <a:r>
              <a:rPr lang="en-US" sz="1400" b="0" i="0" dirty="0">
                <a:effectLst/>
                <a:latin typeface="Calibri" panose="020F0502020204030204" pitchFamily="34" charset="0"/>
              </a:rPr>
              <a:t>​</a:t>
            </a:r>
            <a:r>
              <a:rPr lang="en-US" sz="1400" b="1" i="0" dirty="0">
                <a:effectLst/>
                <a:latin typeface="Calibri" panose="020F0502020204030204" pitchFamily="34" charset="0"/>
              </a:rPr>
              <a:t>Investors should consider the features of the contract and the underlying portfolios' investment objectives, policies, management, risks, charges and expenses carefully before investing. This and other important information is contained in the prospectus, which can be obtained from your financial professional. Please read the prospectus carefully before investing.</a:t>
            </a:r>
            <a:br>
              <a:rPr lang="en-US" sz="1400" b="1" i="0" dirty="0">
                <a:effectLst/>
                <a:latin typeface="Calibri" panose="020F0502020204030204" pitchFamily="34" charset="0"/>
              </a:rPr>
            </a:br>
            <a:br>
              <a:rPr lang="en-US" sz="1400" b="1" i="0" dirty="0">
                <a:effectLst/>
                <a:latin typeface="Calibri" panose="020F0502020204030204" pitchFamily="34" charset="0"/>
              </a:rPr>
            </a:br>
            <a:r>
              <a:rPr lang="en-US" sz="1400" b="1" i="0" dirty="0">
                <a:effectLst/>
                <a:latin typeface="Calibri" panose="020F0502020204030204" pitchFamily="34" charset="0"/>
              </a:rPr>
              <a:t>It is possible to lose money by investing in securities.</a:t>
            </a:r>
            <a:endParaRPr lang="en-US" sz="1400" b="1" dirty="0"/>
          </a:p>
          <a:p>
            <a:endParaRPr lang="en-US" sz="1400" b="1" dirty="0"/>
          </a:p>
          <a:p>
            <a:r>
              <a:rPr lang="en-US" sz="1400" dirty="0"/>
              <a:t>Issued by Pruco Life Insurance Company and by Pruco Life Insurance Company of New Jersey. Issuing companies are located in Newark, NJ (main office). Variable annuities are distributed by Prudential Annuities Distributors, Inc., Shelton, CT. All are Prudential Financial companies and each is solely responsible for its own financial condition and contractual obligations. </a:t>
            </a:r>
          </a:p>
          <a:p>
            <a:endParaRPr lang="en-US" sz="1400" b="1" dirty="0"/>
          </a:p>
          <a:p>
            <a:r>
              <a:rPr lang="en-US" sz="1400" dirty="0"/>
              <a:t>Annuity contracts contain exclusions, limitations, reductions of benefits, and terms for keeping them in force. Your licensed financial professional can provide you with complete details.</a:t>
            </a:r>
          </a:p>
          <a:p>
            <a:endParaRPr lang="en-US" sz="1400" b="1" dirty="0"/>
          </a:p>
          <a:p>
            <a:r>
              <a:rPr lang="en-US" sz="1400" b="0" i="0" dirty="0">
                <a:effectLst/>
                <a:latin typeface="calibri" panose="020F0502020204030204" pitchFamily="34" charset="0"/>
              </a:rPr>
              <a:t>This material is being provided for informational or educational purposes only and does not take into account the investment objectives or financial situation of any client or prospective clients. The information is not intended as investment advice and is not a recommendation about managing or investing your retirement savings. If you would like information about your particular investment needs, please </a:t>
            </a:r>
            <a:r>
              <a:rPr lang="en-US" sz="1400" b="0" i="0" dirty="0" err="1">
                <a:effectLst/>
                <a:latin typeface="calibri" panose="020F0502020204030204" pitchFamily="34" charset="0"/>
              </a:rPr>
              <a:t>contac</a:t>
            </a:r>
            <a:r>
              <a:rPr lang="en-US" sz="1400" b="0" i="0" dirty="0">
                <a:effectLst/>
                <a:latin typeface="calibri" panose="020F0502020204030204" pitchFamily="34" charset="0"/>
              </a:rPr>
              <a:t>​t a financial professional.</a:t>
            </a:r>
          </a:p>
          <a:p>
            <a:endParaRPr lang="en-US" sz="1400" b="1" dirty="0"/>
          </a:p>
          <a:p>
            <a:r>
              <a:rPr lang="en-US" sz="1400" dirty="0"/>
              <a:t>No assurance can be given that the objectives of a portfolio will be achieved. Allocations shown above reflect information provided by the portfolio’s </a:t>
            </a:r>
            <a:r>
              <a:rPr lang="en-US" sz="1400" dirty="0" err="1"/>
              <a:t>subadviser</a:t>
            </a:r>
            <a:r>
              <a:rPr lang="en-US" sz="1400" dirty="0"/>
              <a:t>, and have not been independently confirmed or verified. Asset allocation and diversification do not eliminate the risk of experiencing investment losses, and a portfolio’s allocations may change at any time. Percentages shown may not add up to 100% due to rounding.</a:t>
            </a:r>
          </a:p>
          <a:p>
            <a:endParaRPr lang="en-US" sz="1400" b="1" dirty="0"/>
          </a:p>
          <a:p>
            <a:endParaRPr lang="en-US" sz="800" b="1" dirty="0"/>
          </a:p>
          <a:p>
            <a:r>
              <a:rPr lang="en-US" sz="1000" dirty="0"/>
              <a:t>Prudential Premier Retirement Variable Annuity is offered at an annual cost of 0.55% to 1.95% for mortality expense and administration fees, with additional fees related to the professional investment options. The fees will vary depending on the underlying annuity and investment options selected. If you choose an optional benefit, additional fees apply. See the prospectus for more information.</a:t>
            </a:r>
            <a:endParaRPr lang="en-US" sz="1000" b="1" dirty="0"/>
          </a:p>
          <a:p>
            <a:endParaRPr lang="en-US" sz="800" dirty="0"/>
          </a:p>
          <a:p>
            <a:r>
              <a:rPr lang="en-US" sz="1000" b="0" i="0" dirty="0">
                <a:effectLst/>
                <a:latin typeface="calibri" panose="020F0502020204030204" pitchFamily="34" charset="0"/>
              </a:rPr>
              <a:t>A variable annuity is a long-term investment designed for retirement purposes. Investment returns and the principal value of an investment will fluctuate so that an investor’s units, when redeemed, may be worth more or less than the original investment. Withdrawals or surrenders may be subject to contingent deferred sales charges. Withdrawals and distributions of taxable amounts are subject to ordinary income tax and, if made prior to age 59½, may be subject to a 10% additional tax. Withdrawals reduce the account value and the living and death benefits.</a:t>
            </a:r>
            <a:endParaRPr lang="en-US" sz="1000" dirty="0"/>
          </a:p>
          <a:p>
            <a:endParaRPr lang="en-US" sz="1000" dirty="0"/>
          </a:p>
          <a:p>
            <a:r>
              <a:rPr lang="en-US" sz="1000" dirty="0"/>
              <a:t>Asset allocation does not ensure a profit or protect against a loss. No assurance can be given that the objectives of the portfolio will be achieved.</a:t>
            </a:r>
          </a:p>
          <a:p>
            <a:r>
              <a:rPr lang="en-US" sz="1000" dirty="0"/>
              <a:t>​</a:t>
            </a:r>
          </a:p>
          <a:p>
            <a:r>
              <a:rPr lang="en-US" sz="1000" b="0" i="0" dirty="0">
                <a:effectLst/>
                <a:latin typeface="Calibri" panose="020F0502020204030204" pitchFamily="34" charset="0"/>
              </a:rPr>
              <a:t>Optional benefits may not be available in every state and may not be elected in conjunction with certain optional benefits. Optional benefits have certain investment, holding period, liquidity, and withdrawal limitations and restrictions. The benefit fees are in addition to fees and charges associated with the basic annuity. Please see the prospectus for more information</a:t>
            </a:r>
            <a:r>
              <a:rPr lang="en-US" sz="1000" b="1" i="0" dirty="0">
                <a:effectLst/>
                <a:latin typeface="Calibri" panose="020F0502020204030204" pitchFamily="34" charset="0"/>
              </a:rPr>
              <a:t>.  </a:t>
            </a:r>
            <a:endParaRPr lang="en-US" sz="1000" b="1" dirty="0"/>
          </a:p>
          <a:p>
            <a:endParaRPr lang="en-US" sz="900" b="1" dirty="0"/>
          </a:p>
          <a:p>
            <a:endParaRPr lang="en-US" sz="1100" dirty="0"/>
          </a:p>
        </p:txBody>
      </p:sp>
    </p:spTree>
    <p:extLst>
      <p:ext uri="{BB962C8B-B14F-4D97-AF65-F5344CB8AC3E}">
        <p14:creationId xmlns:p14="http://schemas.microsoft.com/office/powerpoint/2010/main" val="3665121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B518AD1-284F-4B33-838D-36D8CE5F2AA8}"/>
              </a:ext>
            </a:extLst>
          </p:cNvPr>
          <p:cNvSpPr txBox="1"/>
          <p:nvPr/>
        </p:nvSpPr>
        <p:spPr>
          <a:xfrm>
            <a:off x="193792" y="112358"/>
            <a:ext cx="11907163" cy="6078587"/>
          </a:xfrm>
          <a:prstGeom prst="rect">
            <a:avLst/>
          </a:prstGeom>
          <a:noFill/>
        </p:spPr>
        <p:txBody>
          <a:bodyPr wrap="square" rtlCol="0">
            <a:spAutoFit/>
          </a:bodyPr>
          <a:lstStyle/>
          <a:p>
            <a:r>
              <a:rPr lang="en-US" sz="1000" dirty="0"/>
              <a:t>The Highest Daily Lifetime Income v3.0 suite of benefits uses a predetermined mathematical formula to mitigate some of the financial risks we incur in providing the guarantees under the optional benefits through all market cycles. Each business day, the formula determines if any portion of the account value in the permitted subaccounts (asset allocation portfolios), including any Dollar Cost Averaging (DCA) Market Value Account (MVA) options needs to be automatically transferred into or out of the AST Investment Grade Bond Portfolio (the "Bond Portfolio"). Amounts transferred by the formula depend on a number of factors unique to your clients’ individual annuity and include:(i)   The difference between the account value and the Protected Withdrawal Value;</a:t>
            </a:r>
          </a:p>
          <a:p>
            <a:endParaRPr lang="en-US" sz="1000" dirty="0"/>
          </a:p>
          <a:p>
            <a:r>
              <a:rPr lang="en-US" sz="1000" dirty="0"/>
              <a:t>(ii)  How long your client has owned the benefit;</a:t>
            </a:r>
          </a:p>
          <a:p>
            <a:r>
              <a:rPr lang="en-US" sz="1000" dirty="0"/>
              <a:t>(iii) The amount invested in, and the performance of, the permitted subaccounts, the Bond Portfolio, and the Secure Value Account and;</a:t>
            </a:r>
          </a:p>
          <a:p>
            <a:r>
              <a:rPr lang="en-US" sz="1000" dirty="0"/>
              <a:t>(iv) The impact of additional purchase payments made to, and withdrawals taken from, the annuity.</a:t>
            </a:r>
          </a:p>
          <a:p>
            <a:r>
              <a:rPr lang="en-US" sz="1000" dirty="0"/>
              <a:t> </a:t>
            </a:r>
            <a:endParaRPr lang="en-US" sz="800" dirty="0"/>
          </a:p>
          <a:p>
            <a:r>
              <a:rPr lang="en-US" sz="1000" dirty="0"/>
              <a:t>The formula will not transfer amounts to or from the Secure Value Account. On any given day, no more than 30% of the account value in the permitted subaccounts (plus any DCA MVA options) may be transferred to the Bond Portfolio pursuant to the formula. Therefore, at any given time, some, most or none of the account value from the permitted subaccounts may be allocated to the Bond Portfolio. Transfers to and from the Bond Portfolio do not impact any income guarantees that have already been locked in. Your clients may not allocate purchase payments or transfer account value into or out of the Bond Portfolio. </a:t>
            </a:r>
          </a:p>
          <a:p>
            <a:r>
              <a:rPr lang="en-US" sz="1000" dirty="0"/>
              <a:t> </a:t>
            </a:r>
            <a:endParaRPr lang="en-US" sz="800" dirty="0"/>
          </a:p>
          <a:p>
            <a:r>
              <a:rPr lang="en-US" sz="1000" dirty="0"/>
              <a:t>The formula could mean that your clients miss opportunities for investment gains in the permitted subaccounts while amounts are allocated to the Bond Portfolio. The formula’s allocation of amounts to the Bond Portfolio however, could also protect your clients’ account value from losses that may occur in the permitted subaccounts. Please note:  We are not providing investment advice through the formula. See the prospectus for complete details.</a:t>
            </a:r>
          </a:p>
          <a:p>
            <a:r>
              <a:rPr lang="en-US" sz="1000" dirty="0"/>
              <a:t> </a:t>
            </a:r>
          </a:p>
          <a:p>
            <a:r>
              <a:rPr lang="en-US" sz="1000" dirty="0"/>
              <a:t>The Protected Withdrawal Value is only used to calculate the guaranteed lifetime income and the charge for the benefit. It is separate from the account value and is not available as a lump sum withdrawal. The account value is not guaranteed, can fluctuate, and may lose value.</a:t>
            </a:r>
          </a:p>
          <a:p>
            <a:endParaRPr lang="en-US" sz="900" b="1" dirty="0"/>
          </a:p>
          <a:p>
            <a:r>
              <a:rPr lang="en-US" sz="1000" b="0" i="0" dirty="0">
                <a:effectLst/>
                <a:latin typeface="Calibri" panose="020F0502020204030204" pitchFamily="34" charset="0"/>
              </a:rPr>
              <a:t>Investment in fixed income securities involves a variety of risks, including that: an issuer or guarantor of a security will be unable to pay obligations when due; due to decreases in liquidity, the Portfolio may be unable to sell its securities holdings at the price it values the security or at any price; and the Portfolio’s investment may decrease in value when interest rates rise. Volatility in interest rates and in fixed income markets may increase the risk that the Portfolio’s investment in fixed income securities will go down in value. Risks associated with rising interest rates are currently heightened because interest rates in the US have begun to increase from historically low levels in recent years and may continue to increase in the future with unpredictable effects on the markets and the Portfolio's investments.</a:t>
            </a:r>
          </a:p>
          <a:p>
            <a:r>
              <a:rPr lang="en-US" sz="1000" dirty="0"/>
              <a:t> </a:t>
            </a:r>
          </a:p>
          <a:p>
            <a:r>
              <a:rPr lang="en-US" sz="1000" b="0" i="0" dirty="0">
                <a:effectLst/>
              </a:rPr>
              <a:t>The risks of non-US investments are greater for investments in or exposed to emerging markets. Emerging market countries typically have economic, political and social systems that are less developed, and can be expected to be less stable, than those of more developed countries. For example, the economies of such countries can be subject to currency devaluations and rapid and unpredictable (and in some cases, extremely high) rates of inflation or deflation. Low trading volumes may result in a lack of liquidity, price volatility and valuation difficulties.  Emerging market countries may have policies that restrict investments by foreign investors, or that prevent foreign investors from withdrawing their money at will, which may make it difficult for a Portfolio to invest in such countries or increase the administrative costs of such investments. Countries with emerging markets can be found in regions such as Asia, Latin America, Eastern Europe and Africa. A Portfolio may invest in some emerging markets through trading structures or protocols that subject it to risks such as those associated with decreased liquidity, custody of assets, different settlement and clearance procedures and asserting legal title under a developing legal and regulatory regime to a greater degree than in developed markets or even in other emerging markets.</a:t>
            </a:r>
          </a:p>
          <a:p>
            <a:r>
              <a:rPr lang="en-US" sz="1000" dirty="0"/>
              <a:t> </a:t>
            </a:r>
          </a:p>
          <a:p>
            <a:r>
              <a:rPr lang="en-US" sz="1000" b="0" i="0" dirty="0">
                <a:effectLst/>
              </a:rPr>
              <a:t>Investments in foreign securities generally involve more risk than investments in securities of US issuers, including: changes in currency exchange rates may affect the value of foreign securities held by the Portfolio; foreign markets generally are more volatile than, and generally are not subject to regulatory requirements comparable to, US markets; foreign financial reporting standards usually differ from those in the US; foreign exchanges are often less liquid than US markets; political or social developments may adversely affect the value of foreign securities; and foreign holdings may be subject to special taxation and limitations on repatriating investment proceeds</a:t>
            </a:r>
            <a:r>
              <a:rPr lang="en-US" sz="1000" b="0" i="0" dirty="0">
                <a:effectLst/>
                <a:latin typeface="Segoe UI" panose="020B0502040204020203" pitchFamily="34" charset="0"/>
              </a:rPr>
              <a:t>.</a:t>
            </a:r>
            <a:endParaRPr lang="en-US" sz="1000" dirty="0"/>
          </a:p>
          <a:p>
            <a:endParaRPr lang="en-US" sz="1000" dirty="0"/>
          </a:p>
          <a:p>
            <a:r>
              <a:rPr lang="en-US" sz="1000" dirty="0"/>
              <a:t>Issued on contracts P-BLX/IND(2/10), P-BLX/IND(2/10)NY, P-CR/IND(2/10),P-CR/IND(2/10)NY. Riders: P-RID-HD(2/14), P-RID-HD-HDB(2/14) or state variation thereof.</a:t>
            </a:r>
          </a:p>
          <a:p>
            <a:endParaRPr lang="en-US" sz="1000" dirty="0"/>
          </a:p>
          <a:p>
            <a:r>
              <a:rPr lang="en-US" sz="1000" dirty="0"/>
              <a:t>1033368-00004-00</a:t>
            </a:r>
          </a:p>
        </p:txBody>
      </p:sp>
    </p:spTree>
    <p:extLst>
      <p:ext uri="{BB962C8B-B14F-4D97-AF65-F5344CB8AC3E}">
        <p14:creationId xmlns:p14="http://schemas.microsoft.com/office/powerpoint/2010/main" val="36854797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TotalTime>
  <Words>1805</Words>
  <Application>Microsoft Office PowerPoint</Application>
  <PresentationFormat>Widescreen</PresentationFormat>
  <Paragraphs>135</Paragraphs>
  <Slides>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Aptos Narrow</vt:lpstr>
      <vt:lpstr>Arial</vt:lpstr>
      <vt:lpstr>Calibri</vt:lpstr>
      <vt:lpstr>Calibri</vt:lpstr>
      <vt:lpstr>Calibri Light</vt:lpstr>
      <vt:lpstr>Segoe UI</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Raymond Wong</dc:creator>
  <cp:lastModifiedBy>Kyle Bausch</cp:lastModifiedBy>
  <cp:revision>2767</cp:revision>
  <dcterms:created xsi:type="dcterms:W3CDTF">2020-03-23T20:13:55Z</dcterms:created>
  <dcterms:modified xsi:type="dcterms:W3CDTF">2026-05-19T17:10:14Z</dcterms:modified>
</cp:coreProperties>
</file>